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71" r:id="rId2"/>
    <p:sldId id="291" r:id="rId3"/>
    <p:sldId id="292" r:id="rId4"/>
    <p:sldId id="293" r:id="rId5"/>
    <p:sldId id="294" r:id="rId6"/>
    <p:sldId id="295" r:id="rId7"/>
    <p:sldId id="296" r:id="rId8"/>
    <p:sldId id="2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26"/>
  </p:normalViewPr>
  <p:slideViewPr>
    <p:cSldViewPr snapToGrid="0" snapToObjects="1">
      <p:cViewPr varScale="1">
        <p:scale>
          <a:sx n="59" d="100"/>
          <a:sy n="59" d="100"/>
        </p:scale>
        <p:origin x="7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538-4A72-5241-A549-ABEF8C94A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AA9D5D-08A1-0D49-B0AD-C60ECEE14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E9E79-8592-9044-9F9E-0AB781D103DA}"/>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4A26EF09-4E8E-D748-813C-639A8D70E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8EA9D-3203-B249-9A7A-BDA66F9CBA14}"/>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291718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D8CE-71ED-4A42-A7D6-031660DF2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233B0-5B85-4D46-8790-2396DF6AD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86DCC-3F2B-0842-AC05-52B3607A962F}"/>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CD37C199-CE83-E340-AD95-19B5500C6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02DF-761D-7A46-AFD0-D5C0F0D4DEDA}"/>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64170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B7BDE-44C5-D14C-9022-94E0228321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0B26A5-815D-C443-B179-825AAB9EF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494CC-4486-1F45-AD81-50CEFC0D6856}"/>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21311F52-E5C6-9643-8B85-06D4FC643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D043-ECC3-F342-90F8-DE7F923EBD8C}"/>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18490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F375-5D08-804B-B77D-BF2AA12E6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1696D-E888-434C-84A7-887B0A84F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50936-20EA-B240-B20C-AA8B972D69D3}"/>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5F96C509-6AD0-AF41-BF3E-4DE416CE9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88899-299F-0E46-8453-7FB51CB36E9C}"/>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696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43BB-0C4F-844A-AB41-9B054D464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5ADB4-0802-364F-AC44-36726D0A3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4E474-D702-C344-8240-6B42F925632A}"/>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DA4ACD67-B16B-B447-ACE8-EF24E59F3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0A298-4048-F24D-9371-B9210950AA33}"/>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5051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FCA1-E53F-4246-82AF-F0D360945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6B1F3-7A2E-C444-817C-768187E86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DB4CC-2E77-9044-B62A-8678ADF67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E4C5C-7016-E346-8E0F-FBB5B89C31DD}"/>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6" name="Footer Placeholder 5">
            <a:extLst>
              <a:ext uri="{FF2B5EF4-FFF2-40B4-BE49-F238E27FC236}">
                <a16:creationId xmlns:a16="http://schemas.microsoft.com/office/drawing/2014/main" id="{99004EEE-30CA-4E4D-AB78-FAC8A8B5A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527CD-7563-5E47-9A01-0A3FCA41E607}"/>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412853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1081-060C-A54F-9CFD-35055AE007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7FFFE1-07D8-854D-ABFA-A7433C50C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BA262-F96D-2244-989E-3356ABC768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B5C58-425F-5A4C-8EF3-5770EB27E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ADF2B-A71C-9E40-A68C-2B11CD837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3E0788-FBE1-D241-8FC5-A39BB4A386AB}"/>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8" name="Footer Placeholder 7">
            <a:extLst>
              <a:ext uri="{FF2B5EF4-FFF2-40B4-BE49-F238E27FC236}">
                <a16:creationId xmlns:a16="http://schemas.microsoft.com/office/drawing/2014/main" id="{BEC9D310-73A8-3D41-9E4A-D5BB0913A8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B2D04F-A846-8C44-8E0D-EE7C92A8513C}"/>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5889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C19D-273E-1B4E-A920-C620C833C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ABF43-BA68-EA40-830E-5AD90336D2F0}"/>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4" name="Footer Placeholder 3">
            <a:extLst>
              <a:ext uri="{FF2B5EF4-FFF2-40B4-BE49-F238E27FC236}">
                <a16:creationId xmlns:a16="http://schemas.microsoft.com/office/drawing/2014/main" id="{507D530D-88E0-B54A-8A7E-3A115E9EF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0C386C-8CC0-DA42-8EF8-E2A41301C346}"/>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291511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3A271-E0B8-394F-BA64-142FF8C2DBBE}"/>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3" name="Footer Placeholder 2">
            <a:extLst>
              <a:ext uri="{FF2B5EF4-FFF2-40B4-BE49-F238E27FC236}">
                <a16:creationId xmlns:a16="http://schemas.microsoft.com/office/drawing/2014/main" id="{7A800F4A-5F1A-D04E-9322-E80ADEB48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665A5-A7D5-344B-B9B8-1501547DC0B3}"/>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226406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7ED0-57E0-4345-828F-0285F46AF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94E6A-1E47-664C-93A1-9096B33B2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2A7D15-15A5-A442-AF5C-E03F84B59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1CF5F-45D8-EE4B-A802-CFFCB74935E5}"/>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6" name="Footer Placeholder 5">
            <a:extLst>
              <a:ext uri="{FF2B5EF4-FFF2-40B4-BE49-F238E27FC236}">
                <a16:creationId xmlns:a16="http://schemas.microsoft.com/office/drawing/2014/main" id="{E2C88974-C58F-1644-A50C-9BB68D17E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6963A-F45B-374D-8792-34A92CF29896}"/>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220295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8809-054A-184D-9C16-BB0CEC59E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DE5B1F-153C-C54A-967B-052168B9D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A332D-B481-FF45-BEC8-7C5630D90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8A37B-A9C7-1747-AD15-D0FF6EC92E2F}"/>
              </a:ext>
            </a:extLst>
          </p:cNvPr>
          <p:cNvSpPr>
            <a:spLocks noGrp="1"/>
          </p:cNvSpPr>
          <p:nvPr>
            <p:ph type="dt" sz="half" idx="10"/>
          </p:nvPr>
        </p:nvSpPr>
        <p:spPr/>
        <p:txBody>
          <a:bodyPr/>
          <a:lstStyle/>
          <a:p>
            <a:fld id="{2193226A-75EB-3145-9E21-F5D7A165EDC4}" type="datetimeFigureOut">
              <a:rPr lang="en-US" smtClean="0"/>
              <a:t>1/21/2021</a:t>
            </a:fld>
            <a:endParaRPr lang="en-US"/>
          </a:p>
        </p:txBody>
      </p:sp>
      <p:sp>
        <p:nvSpPr>
          <p:cNvPr id="6" name="Footer Placeholder 5">
            <a:extLst>
              <a:ext uri="{FF2B5EF4-FFF2-40B4-BE49-F238E27FC236}">
                <a16:creationId xmlns:a16="http://schemas.microsoft.com/office/drawing/2014/main" id="{9193C429-D124-4C42-BD7A-D0D81151F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52955-58CC-BE4F-B99A-E34B592BF485}"/>
              </a:ext>
            </a:extLst>
          </p:cNvPr>
          <p:cNvSpPr>
            <a:spLocks noGrp="1"/>
          </p:cNvSpPr>
          <p:nvPr>
            <p:ph type="sldNum" sz="quarter" idx="12"/>
          </p:nvPr>
        </p:nvSpPr>
        <p:spPr/>
        <p:txBody>
          <a:bodyPr/>
          <a:lstStyle/>
          <a:p>
            <a:fld id="{9BFEF37B-8A5E-624B-8BB2-E0D4B277EFB3}" type="slidenum">
              <a:rPr lang="en-US" smtClean="0"/>
              <a:t>‹#›</a:t>
            </a:fld>
            <a:endParaRPr lang="en-US"/>
          </a:p>
        </p:txBody>
      </p:sp>
    </p:spTree>
    <p:extLst>
      <p:ext uri="{BB962C8B-B14F-4D97-AF65-F5344CB8AC3E}">
        <p14:creationId xmlns:p14="http://schemas.microsoft.com/office/powerpoint/2010/main" val="309715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EEF2C-7580-0B40-9A85-B751B4AC61BE}"/>
              </a:ext>
            </a:extLst>
          </p:cNvPr>
          <p:cNvSpPr>
            <a:spLocks noGrp="1"/>
          </p:cNvSpPr>
          <p:nvPr>
            <p:ph type="title"/>
          </p:nvPr>
        </p:nvSpPr>
        <p:spPr>
          <a:xfrm>
            <a:off x="838200" y="133916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C688CE-F33E-CF4B-A253-0EE8FF522EC7}"/>
              </a:ext>
            </a:extLst>
          </p:cNvPr>
          <p:cNvSpPr>
            <a:spLocks noGrp="1"/>
          </p:cNvSpPr>
          <p:nvPr>
            <p:ph type="body" idx="1"/>
          </p:nvPr>
        </p:nvSpPr>
        <p:spPr>
          <a:xfrm>
            <a:off x="838200" y="2664722"/>
            <a:ext cx="10515600" cy="36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02D4D7-5DE0-BE46-891C-FDB5EE2EC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3226A-75EB-3145-9E21-F5D7A165EDC4}" type="datetimeFigureOut">
              <a:rPr lang="en-US" smtClean="0"/>
              <a:t>1/21/2021</a:t>
            </a:fld>
            <a:endParaRPr lang="en-US"/>
          </a:p>
        </p:txBody>
      </p:sp>
      <p:sp>
        <p:nvSpPr>
          <p:cNvPr id="5" name="Footer Placeholder 4">
            <a:extLst>
              <a:ext uri="{FF2B5EF4-FFF2-40B4-BE49-F238E27FC236}">
                <a16:creationId xmlns:a16="http://schemas.microsoft.com/office/drawing/2014/main" id="{63484B3D-A8ED-BF48-BFEE-20AF03542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74221-0E6C-8F4D-A17D-443F7C7B2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EF37B-8A5E-624B-8BB2-E0D4B277EFB3}" type="slidenum">
              <a:rPr lang="en-US" smtClean="0"/>
              <a:t>‹#›</a:t>
            </a:fld>
            <a:endParaRPr lang="en-US"/>
          </a:p>
        </p:txBody>
      </p:sp>
      <p:pic>
        <p:nvPicPr>
          <p:cNvPr id="11" name="Picture 4" descr="GIF">
            <a:extLst>
              <a:ext uri="{FF2B5EF4-FFF2-40B4-BE49-F238E27FC236}">
                <a16:creationId xmlns:a16="http://schemas.microsoft.com/office/drawing/2014/main" id="{FEFF287A-58EE-4298-AB90-07749A615E31}"/>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a:xfrm>
            <a:off x="103188" y="0"/>
            <a:ext cx="2335212" cy="1269429"/>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a:extLst>
              <a:ext uri="{FF2B5EF4-FFF2-40B4-BE49-F238E27FC236}">
                <a16:creationId xmlns:a16="http://schemas.microsoft.com/office/drawing/2014/main" id="{3E2D2B42-5FFF-41A2-A0B3-CD8E4FFA948E}"/>
              </a:ext>
            </a:extLst>
          </p:cNvPr>
          <p:cNvCxnSpPr/>
          <p:nvPr userDrawn="1"/>
        </p:nvCxnSpPr>
        <p:spPr>
          <a:xfrm>
            <a:off x="0" y="133916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847BF54A-2378-42DF-BE5E-CF87E863FA8C}"/>
              </a:ext>
            </a:extLst>
          </p:cNvPr>
          <p:cNvPicPr>
            <a:picLocks noChangeAspect="1"/>
          </p:cNvPicPr>
          <p:nvPr userDrawn="1"/>
        </p:nvPicPr>
        <p:blipFill>
          <a:blip r:embed="rId14"/>
          <a:stretch>
            <a:fillRect/>
          </a:stretch>
        </p:blipFill>
        <p:spPr>
          <a:xfrm>
            <a:off x="10439400" y="40322"/>
            <a:ext cx="1687512" cy="1282509"/>
          </a:xfrm>
          <a:prstGeom prst="rect">
            <a:avLst/>
          </a:prstGeom>
        </p:spPr>
      </p:pic>
    </p:spTree>
    <p:extLst>
      <p:ext uri="{BB962C8B-B14F-4D97-AF65-F5344CB8AC3E}">
        <p14:creationId xmlns:p14="http://schemas.microsoft.com/office/powerpoint/2010/main" val="221324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DIN Next LT Pro Heavy" panose="020B050302020305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DIN Next LT Pro" panose="020B050302020305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7619" y="1894114"/>
            <a:ext cx="10289568" cy="1796143"/>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Roboto"/>
              </a:rPr>
              <a:t>Safe Cervical Tumor Removal Using a Curved Bone Removal Instrument</a:t>
            </a:r>
            <a:r>
              <a:rPr kumimoji="0" lang="en-US" altLang="en-US" sz="3200" b="0" i="0" u="none" strike="noStrike" cap="none" normalizeH="0" baseline="0" dirty="0">
                <a:ln>
                  <a:noFill/>
                </a:ln>
                <a:solidFill>
                  <a:schemeClr val="tx1"/>
                </a:solidFill>
                <a:effectLst/>
              </a:rPr>
              <a:t> </a:t>
            </a:r>
            <a:endParaRPr kumimoji="0" lang="en-US" altLang="en-US" sz="7200" b="0" i="0" u="none" strike="noStrike" cap="none" normalizeH="0" baseline="0" dirty="0">
              <a:ln>
                <a:noFill/>
              </a:ln>
              <a:solidFill>
                <a:schemeClr val="tx1"/>
              </a:solidFill>
              <a:effectLst/>
              <a:latin typeface="Arial" panose="020B0604020202020204" pitchFamily="34" charset="0"/>
            </a:endParaRPr>
          </a:p>
        </p:txBody>
      </p:sp>
      <p:sp>
        <p:nvSpPr>
          <p:cNvPr id="5" name="Subtitle 4"/>
          <p:cNvSpPr>
            <a:spLocks noGrp="1"/>
          </p:cNvSpPr>
          <p:nvPr>
            <p:ph type="subTitle" idx="1"/>
          </p:nvPr>
        </p:nvSpPr>
        <p:spPr>
          <a:xfrm>
            <a:off x="847619" y="4768058"/>
            <a:ext cx="10680352" cy="2089941"/>
          </a:xfrm>
        </p:spPr>
        <p:txBody>
          <a:bodyPr numCol="2">
            <a:normAutofit lnSpcReduction="10000"/>
          </a:bodyPr>
          <a:lstStyle/>
          <a:p>
            <a:pPr algn="l">
              <a:lnSpc>
                <a:spcPct val="110000"/>
              </a:lnSpc>
              <a:spcBef>
                <a:spcPts val="0"/>
              </a:spcBef>
            </a:pPr>
            <a:r>
              <a:rPr lang="en-US" sz="3200" dirty="0"/>
              <a:t>John </a:t>
            </a:r>
            <a:r>
              <a:rPr lang="en-US" sz="3200" dirty="0" err="1"/>
              <a:t>Peloza</a:t>
            </a:r>
            <a:r>
              <a:rPr lang="en-US" sz="3200" dirty="0"/>
              <a:t>, M.D.</a:t>
            </a:r>
          </a:p>
          <a:p>
            <a:pPr algn="l">
              <a:lnSpc>
                <a:spcPct val="110000"/>
              </a:lnSpc>
              <a:spcBef>
                <a:spcPts val="0"/>
              </a:spcBef>
            </a:pPr>
            <a:r>
              <a:rPr lang="en-US" sz="3200" dirty="0"/>
              <a:t>Hani Malone, M.D.</a:t>
            </a:r>
          </a:p>
          <a:p>
            <a:pPr algn="l">
              <a:lnSpc>
                <a:spcPct val="110000"/>
              </a:lnSpc>
              <a:spcBef>
                <a:spcPts val="0"/>
              </a:spcBef>
            </a:pPr>
            <a:r>
              <a:rPr lang="en-US" sz="3200" dirty="0"/>
              <a:t>Michael Millgram, M.D.</a:t>
            </a:r>
          </a:p>
          <a:p>
            <a:pPr algn="l">
              <a:lnSpc>
                <a:spcPct val="110000"/>
              </a:lnSpc>
              <a:spcBef>
                <a:spcPts val="0"/>
              </a:spcBef>
            </a:pPr>
            <a:r>
              <a:rPr lang="en-IL" sz="3200" dirty="0"/>
              <a:t>Richard Guyer, M.D.</a:t>
            </a:r>
            <a:endParaRPr lang="en-US" sz="3200" dirty="0"/>
          </a:p>
          <a:p>
            <a:pPr algn="l">
              <a:lnSpc>
                <a:spcPct val="110000"/>
              </a:lnSpc>
              <a:spcBef>
                <a:spcPts val="0"/>
              </a:spcBef>
            </a:pPr>
            <a:r>
              <a:rPr lang="en-US" sz="3200" dirty="0"/>
              <a:t>Ran </a:t>
            </a:r>
            <a:r>
              <a:rPr lang="en-US" sz="3200" dirty="0" err="1"/>
              <a:t>Harel</a:t>
            </a:r>
            <a:r>
              <a:rPr lang="en-US" sz="3200" dirty="0"/>
              <a:t>, M.D.</a:t>
            </a:r>
          </a:p>
          <a:p>
            <a:pPr algn="l">
              <a:lnSpc>
                <a:spcPct val="110000"/>
              </a:lnSpc>
              <a:spcBef>
                <a:spcPts val="0"/>
              </a:spcBef>
            </a:pPr>
            <a:r>
              <a:rPr lang="en-US" sz="3200" dirty="0"/>
              <a:t>Scott </a:t>
            </a:r>
            <a:r>
              <a:rPr lang="en-US" sz="3200" dirty="0" err="1"/>
              <a:t>Kutz</a:t>
            </a:r>
            <a:r>
              <a:rPr lang="en-US" sz="3200" dirty="0"/>
              <a:t>, M.D.</a:t>
            </a:r>
          </a:p>
          <a:p>
            <a:pPr algn="l">
              <a:lnSpc>
                <a:spcPct val="110000"/>
              </a:lnSpc>
              <a:spcBef>
                <a:spcPts val="0"/>
              </a:spcBef>
            </a:pPr>
            <a:r>
              <a:rPr lang="en-US" sz="3200" dirty="0"/>
              <a:t>Ely Ashkenazi, M.D.</a:t>
            </a:r>
          </a:p>
        </p:txBody>
      </p:sp>
    </p:spTree>
    <p:extLst>
      <p:ext uri="{BB962C8B-B14F-4D97-AF65-F5344CB8AC3E}">
        <p14:creationId xmlns:p14="http://schemas.microsoft.com/office/powerpoint/2010/main" val="329974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Disclosures</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p:txBody>
          <a:bodyPr>
            <a:normAutofit/>
          </a:bodyPr>
          <a:lstStyle/>
          <a:p>
            <a:r>
              <a:rPr lang="en-US" b="1" dirty="0"/>
              <a:t>J</a:t>
            </a:r>
            <a:r>
              <a:rPr lang="en-IL" b="1" dirty="0"/>
              <a:t>. </a:t>
            </a:r>
            <a:r>
              <a:rPr lang="en-US" b="1" dirty="0" err="1"/>
              <a:t>Peloza</a:t>
            </a:r>
            <a:r>
              <a:rPr lang="en-US" b="1" dirty="0"/>
              <a:t>, H. Malone:</a:t>
            </a:r>
            <a:r>
              <a:rPr lang="en-US" dirty="0"/>
              <a:t> None. </a:t>
            </a:r>
          </a:p>
          <a:p>
            <a:r>
              <a:rPr lang="en-US" b="1" dirty="0"/>
              <a:t>M. Millgram, </a:t>
            </a:r>
            <a:r>
              <a:rPr lang="en-IL" b="1" dirty="0"/>
              <a:t>R. Guyer, </a:t>
            </a:r>
            <a:r>
              <a:rPr lang="en-US" b="1" dirty="0"/>
              <a:t>R. </a:t>
            </a:r>
            <a:r>
              <a:rPr lang="en-US" b="1" dirty="0" err="1"/>
              <a:t>Harel</a:t>
            </a:r>
            <a:r>
              <a:rPr lang="en-US" b="1" dirty="0"/>
              <a:t>, S. </a:t>
            </a:r>
            <a:r>
              <a:rPr lang="en-US" b="1" dirty="0" err="1"/>
              <a:t>Kutz</a:t>
            </a:r>
            <a:r>
              <a:rPr lang="en-US" b="1" dirty="0"/>
              <a:t>:</a:t>
            </a:r>
            <a:r>
              <a:rPr lang="en-US" dirty="0"/>
              <a:t> Consultants for </a:t>
            </a:r>
            <a:r>
              <a:rPr lang="en-US" dirty="0" err="1"/>
              <a:t>Carevature</a:t>
            </a:r>
            <a:r>
              <a:rPr lang="en-US" dirty="0"/>
              <a:t> Medical Ltd.</a:t>
            </a:r>
          </a:p>
          <a:p>
            <a:r>
              <a:rPr lang="en-US" b="1" dirty="0"/>
              <a:t>E. Ashkenazi:</a:t>
            </a:r>
            <a:r>
              <a:rPr lang="en-US" dirty="0"/>
              <a:t> Consultant and shareholder for </a:t>
            </a:r>
            <a:r>
              <a:rPr lang="en-US" dirty="0" err="1"/>
              <a:t>Carevature</a:t>
            </a:r>
            <a:r>
              <a:rPr lang="en-US" dirty="0"/>
              <a:t> Medical Ltd.</a:t>
            </a:r>
            <a:endParaRPr lang="x-none" dirty="0"/>
          </a:p>
        </p:txBody>
      </p:sp>
    </p:spTree>
    <p:extLst>
      <p:ext uri="{BB962C8B-B14F-4D97-AF65-F5344CB8AC3E}">
        <p14:creationId xmlns:p14="http://schemas.microsoft.com/office/powerpoint/2010/main" val="288638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199" y="2664722"/>
            <a:ext cx="10711543" cy="4193278"/>
          </a:xfrm>
        </p:spPr>
        <p:txBody>
          <a:bodyPr>
            <a:normAutofit fontScale="92500" lnSpcReduction="20000"/>
          </a:bodyPr>
          <a:lstStyle/>
          <a:p>
            <a:pPr marL="0" marR="0">
              <a:lnSpc>
                <a:spcPct val="115000"/>
              </a:lnSpc>
              <a:spcBef>
                <a:spcPts val="0"/>
              </a:spcBef>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Surgical treatments to the upper cervical levels hold the risk of significant complications due to their proximity to vital blood vessels, nerves and the esophagus. </a:t>
            </a:r>
          </a:p>
          <a:p>
            <a:pPr marL="0" marR="0">
              <a:lnSpc>
                <a:spcPct val="115000"/>
              </a:lnSpc>
              <a:spcBef>
                <a:spcPts val="0"/>
              </a:spcBef>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The dimensions and shape of surgical tools, such as the straight high-speed drill, dictate the required access route to the treated region. </a:t>
            </a:r>
          </a:p>
          <a:p>
            <a:pPr marL="0" marR="0">
              <a:lnSpc>
                <a:spcPct val="115000"/>
              </a:lnSpc>
              <a:spcBef>
                <a:spcPts val="0"/>
              </a:spcBef>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In order to avoid unsafe approaches and to facilitate a safer access route to the tumor, the surgeon may choose to drill through healthy tissues. However, the removal of supporting bone structures may lead to spinal instability and require spinal fusion, thus complicating patient recovery. </a:t>
            </a:r>
          </a:p>
        </p:txBody>
      </p:sp>
    </p:spTree>
    <p:extLst>
      <p:ext uri="{BB962C8B-B14F-4D97-AF65-F5344CB8AC3E}">
        <p14:creationId xmlns:p14="http://schemas.microsoft.com/office/powerpoint/2010/main" val="397093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200" y="2664722"/>
            <a:ext cx="6629400" cy="3691627"/>
          </a:xfrm>
        </p:spPr>
        <p:txBody>
          <a:bodyPr>
            <a:normAutofit lnSpcReduction="10000"/>
          </a:bodyPr>
          <a:lstStyle/>
          <a:p>
            <a:pPr marL="0" marR="0">
              <a:lnSpc>
                <a:spcPct val="115000"/>
              </a:lnSpc>
              <a:spcBef>
                <a:spcPts val="0"/>
              </a:spcBef>
              <a:spcAft>
                <a:spcPts val="800"/>
              </a:spcAft>
            </a:pPr>
            <a:r>
              <a:rPr lang="en-US" sz="2600" dirty="0">
                <a:effectLst/>
                <a:latin typeface="Arial" panose="020B0604020202020204" pitchFamily="34" charset="0"/>
                <a:ea typeface="Times New Roman" panose="02020603050405020304" pitchFamily="18" charset="0"/>
              </a:rPr>
              <a:t>A recently developed curved-tip drilling device offers a potential solution to this problem. </a:t>
            </a:r>
          </a:p>
          <a:p>
            <a:pPr marL="0" marR="0">
              <a:lnSpc>
                <a:spcPct val="115000"/>
              </a:lnSpc>
              <a:spcBef>
                <a:spcPts val="0"/>
              </a:spcBef>
              <a:spcAft>
                <a:spcPts val="800"/>
              </a:spcAft>
            </a:pPr>
            <a:r>
              <a:rPr lang="en-US" sz="2600" dirty="0">
                <a:effectLst/>
                <a:latin typeface="Arial" panose="020B0604020202020204" pitchFamily="34" charset="0"/>
                <a:ea typeface="Times New Roman" panose="02020603050405020304" pitchFamily="18" charset="0"/>
              </a:rPr>
              <a:t>The device allows the surgeon to reach difficult-access areas with minimal bone-removal. </a:t>
            </a:r>
          </a:p>
          <a:p>
            <a:pPr marL="0" marR="0">
              <a:lnSpc>
                <a:spcPct val="115000"/>
              </a:lnSpc>
              <a:spcBef>
                <a:spcPts val="0"/>
              </a:spcBef>
              <a:spcAft>
                <a:spcPts val="800"/>
              </a:spcAft>
            </a:pPr>
            <a:r>
              <a:rPr lang="en-US" sz="2600" dirty="0">
                <a:effectLst/>
                <a:latin typeface="Arial" panose="020B0604020202020204" pitchFamily="34" charset="0"/>
                <a:ea typeface="Times New Roman" panose="02020603050405020304" pitchFamily="18" charset="0"/>
              </a:rPr>
              <a:t>The use of this device is demonstrated in a tumor resection procedure. </a:t>
            </a:r>
            <a:endParaRPr lang="x-none" sz="2600" dirty="0"/>
          </a:p>
        </p:txBody>
      </p:sp>
      <p:pic>
        <p:nvPicPr>
          <p:cNvPr id="4" name="Picture 6">
            <a:extLst>
              <a:ext uri="{FF2B5EF4-FFF2-40B4-BE49-F238E27FC236}">
                <a16:creationId xmlns:a16="http://schemas.microsoft.com/office/drawing/2014/main" id="{A486C959-BA9E-48A5-815F-E8B66457AE1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68162" y="4579141"/>
            <a:ext cx="2875670" cy="16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0D24121-FAF2-4A32-968A-5F6FCB147B5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54292" y="4857018"/>
            <a:ext cx="3305552" cy="188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9944CCA-E683-40F4-A5CE-AFE539CC28CB}"/>
              </a:ext>
            </a:extLst>
          </p:cNvPr>
          <p:cNvPicPr>
            <a:picLocks noChangeAspect="1"/>
          </p:cNvPicPr>
          <p:nvPr/>
        </p:nvPicPr>
        <p:blipFill>
          <a:blip r:embed="rId4"/>
          <a:stretch>
            <a:fillRect/>
          </a:stretch>
        </p:blipFill>
        <p:spPr>
          <a:xfrm>
            <a:off x="7085719" y="2477133"/>
            <a:ext cx="3434328" cy="1806290"/>
          </a:xfrm>
          <a:prstGeom prst="rect">
            <a:avLst/>
          </a:prstGeom>
        </p:spPr>
      </p:pic>
      <p:sp>
        <p:nvSpPr>
          <p:cNvPr id="7" name="TextBox 6">
            <a:extLst>
              <a:ext uri="{FF2B5EF4-FFF2-40B4-BE49-F238E27FC236}">
                <a16:creationId xmlns:a16="http://schemas.microsoft.com/office/drawing/2014/main" id="{2BC1FBFB-5E8A-4D23-959F-A2C5D21C2E59}"/>
              </a:ext>
            </a:extLst>
          </p:cNvPr>
          <p:cNvSpPr txBox="1"/>
          <p:nvPr/>
        </p:nvSpPr>
        <p:spPr>
          <a:xfrm flipH="1">
            <a:off x="7268162" y="1835457"/>
            <a:ext cx="3738906" cy="523220"/>
          </a:xfrm>
          <a:prstGeom prst="rect">
            <a:avLst/>
          </a:prstGeom>
          <a:noFill/>
        </p:spPr>
        <p:txBody>
          <a:bodyPr wrap="square" rtlCol="0">
            <a:spAutoFit/>
          </a:bodyPr>
          <a:lstStyle/>
          <a:p>
            <a:r>
              <a:rPr lang="en-IL" sz="2800" dirty="0">
                <a:latin typeface="DIN Next LT Pro" panose="020B0503020203050203" pitchFamily="34" charset="77"/>
              </a:rPr>
              <a:t>The device</a:t>
            </a:r>
          </a:p>
        </p:txBody>
      </p:sp>
      <p:sp>
        <p:nvSpPr>
          <p:cNvPr id="8" name="TextBox 7">
            <a:extLst>
              <a:ext uri="{FF2B5EF4-FFF2-40B4-BE49-F238E27FC236}">
                <a16:creationId xmlns:a16="http://schemas.microsoft.com/office/drawing/2014/main" id="{38A4DA49-DC30-437E-981E-E31A63DC0506}"/>
              </a:ext>
            </a:extLst>
          </p:cNvPr>
          <p:cNvSpPr txBox="1"/>
          <p:nvPr/>
        </p:nvSpPr>
        <p:spPr>
          <a:xfrm flipH="1">
            <a:off x="7194938" y="4333798"/>
            <a:ext cx="3738906" cy="523220"/>
          </a:xfrm>
          <a:prstGeom prst="rect">
            <a:avLst/>
          </a:prstGeom>
          <a:noFill/>
        </p:spPr>
        <p:txBody>
          <a:bodyPr wrap="square" rtlCol="0">
            <a:spAutoFit/>
          </a:bodyPr>
          <a:lstStyle/>
          <a:p>
            <a:r>
              <a:rPr lang="en-IL" sz="2800" dirty="0">
                <a:latin typeface="DIN Next LT Pro" panose="020B0503020203050203" pitchFamily="34" charset="77"/>
              </a:rPr>
              <a:t>Drill tips</a:t>
            </a:r>
          </a:p>
        </p:txBody>
      </p:sp>
    </p:spTree>
    <p:extLst>
      <p:ext uri="{BB962C8B-B14F-4D97-AF65-F5344CB8AC3E}">
        <p14:creationId xmlns:p14="http://schemas.microsoft.com/office/powerpoint/2010/main" val="352951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448501A4-0994-453B-BF66-5A5B8D3A8F68}"/>
              </a:ext>
            </a:extLst>
          </p:cNvPr>
          <p:cNvPicPr>
            <a:picLocks noChangeAspect="1"/>
          </p:cNvPicPr>
          <p:nvPr/>
        </p:nvPicPr>
        <p:blipFill>
          <a:blip r:embed="rId2"/>
          <a:stretch>
            <a:fillRect/>
          </a:stretch>
        </p:blipFill>
        <p:spPr>
          <a:xfrm>
            <a:off x="6279614" y="3068751"/>
            <a:ext cx="5922235" cy="2814256"/>
          </a:xfrm>
          <a:prstGeom prst="rect">
            <a:avLst/>
          </a:prstGeom>
        </p:spPr>
      </p:pic>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Case Presentation</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199" y="2664722"/>
            <a:ext cx="5551715" cy="4193278"/>
          </a:xfrm>
        </p:spPr>
        <p:txBody>
          <a:bodyPr>
            <a:normAutofit fontScale="92500" lnSpcReduction="10000"/>
          </a:bodyPr>
          <a:lstStyle/>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62-year-old male without prior spine surgeries</a:t>
            </a:r>
          </a:p>
          <a:p>
            <a:pPr marL="0" marR="0">
              <a:lnSpc>
                <a:spcPct val="115000"/>
              </a:lnSpc>
              <a:spcBef>
                <a:spcPts val="0"/>
              </a:spcBef>
              <a:spcAft>
                <a:spcPts val="800"/>
              </a:spcAft>
            </a:pPr>
            <a:r>
              <a:rPr lang="en-US" sz="2400" dirty="0">
                <a:latin typeface="Arial" panose="020B0604020202020204" pitchFamily="34" charset="0"/>
                <a:ea typeface="Times New Roman" panose="02020603050405020304" pitchFamily="18" charset="0"/>
              </a:rPr>
              <a:t>A</a:t>
            </a:r>
            <a:r>
              <a:rPr lang="en-US" sz="2400" dirty="0">
                <a:effectLst/>
                <a:latin typeface="Arial" panose="020B0604020202020204" pitchFamily="34" charset="0"/>
                <a:ea typeface="Times New Roman" panose="02020603050405020304" pitchFamily="18" charset="0"/>
              </a:rPr>
              <a:t> C2 vertebral tumor was observed a pre-operative CT scan before a planned anterior cervical discectomy and fusion (ACDF) procedure on the C5-C6 vertebrae</a:t>
            </a:r>
          </a:p>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The tumor's location at the anterior part of the vertebra and its proximity to neural structures complicated its surgical removal using traditional tools and required extensive removal of healthy tissue.</a:t>
            </a:r>
          </a:p>
        </p:txBody>
      </p:sp>
    </p:spTree>
    <p:extLst>
      <p:ext uri="{BB962C8B-B14F-4D97-AF65-F5344CB8AC3E}">
        <p14:creationId xmlns:p14="http://schemas.microsoft.com/office/powerpoint/2010/main" val="193227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Case Presentation</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199" y="2664722"/>
            <a:ext cx="10905782" cy="4193278"/>
          </a:xfrm>
        </p:spPr>
        <p:txBody>
          <a:bodyPr>
            <a:normAutofit/>
          </a:bodyPr>
          <a:lstStyle/>
          <a:p>
            <a:pPr marL="0" marR="0">
              <a:lnSpc>
                <a:spcPct val="115000"/>
              </a:lnSpc>
              <a:spcBef>
                <a:spcPts val="0"/>
              </a:spcBef>
              <a:spcAft>
                <a:spcPts val="800"/>
              </a:spcAft>
            </a:pPr>
            <a:r>
              <a:rPr lang="en-US" sz="2200" dirty="0">
                <a:latin typeface="Arial" panose="020B0604020202020204" pitchFamily="34" charset="0"/>
                <a:ea typeface="Times New Roman" panose="02020603050405020304" pitchFamily="18" charset="0"/>
              </a:rPr>
              <a:t>D</a:t>
            </a:r>
            <a:r>
              <a:rPr lang="en-US" sz="2200" dirty="0">
                <a:effectLst/>
                <a:latin typeface="Arial" panose="020B0604020202020204" pitchFamily="34" charset="0"/>
                <a:ea typeface="Times New Roman" panose="02020603050405020304" pitchFamily="18" charset="0"/>
              </a:rPr>
              <a:t>uring the C5-C6 ACDF surgery, the surgeon noticed an opportunity to safely remove the tumor using the curved device with minimal damage to healthy tissues.</a:t>
            </a:r>
          </a:p>
          <a:p>
            <a:pPr marL="0" marR="0">
              <a:lnSpc>
                <a:spcPct val="115000"/>
              </a:lnSpc>
              <a:spcBef>
                <a:spcPts val="0"/>
              </a:spcBef>
              <a:spcAft>
                <a:spcPts val="8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The curved device allowed the surgeon to use the ACDF incision for the tumor removal</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A close - up of a person's eye&#10;&#10;Description automatically generated with low confidence">
            <a:extLst>
              <a:ext uri="{FF2B5EF4-FFF2-40B4-BE49-F238E27FC236}">
                <a16:creationId xmlns:a16="http://schemas.microsoft.com/office/drawing/2014/main" id="{F20A712B-865E-4897-882E-A0E7BBF6DB61}"/>
              </a:ext>
            </a:extLst>
          </p:cNvPr>
          <p:cNvPicPr>
            <a:picLocks noChangeAspect="1"/>
          </p:cNvPicPr>
          <p:nvPr/>
        </p:nvPicPr>
        <p:blipFill rotWithShape="1">
          <a:blip r:embed="rId2">
            <a:extLst>
              <a:ext uri="{28A0092B-C50C-407E-A947-70E740481C1C}">
                <a14:useLocalDpi xmlns:a14="http://schemas.microsoft.com/office/drawing/2010/main"/>
              </a:ext>
            </a:extLst>
          </a:blip>
          <a:srcRect t="-1" b="-8486"/>
          <a:stretch/>
        </p:blipFill>
        <p:spPr>
          <a:xfrm>
            <a:off x="838198" y="4549127"/>
            <a:ext cx="6168655" cy="2504816"/>
          </a:xfrm>
          <a:prstGeom prst="rect">
            <a:avLst/>
          </a:prstGeom>
        </p:spPr>
      </p:pic>
      <p:sp>
        <p:nvSpPr>
          <p:cNvPr id="6" name="TextBox 5">
            <a:extLst>
              <a:ext uri="{FF2B5EF4-FFF2-40B4-BE49-F238E27FC236}">
                <a16:creationId xmlns:a16="http://schemas.microsoft.com/office/drawing/2014/main" id="{7774193A-347E-4D15-976E-4A2DDB70C47D}"/>
              </a:ext>
            </a:extLst>
          </p:cNvPr>
          <p:cNvSpPr txBox="1"/>
          <p:nvPr/>
        </p:nvSpPr>
        <p:spPr>
          <a:xfrm>
            <a:off x="7006853" y="4949715"/>
            <a:ext cx="3933290" cy="144655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Intra-operative O-Arm imaging of the device.</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       - the tumor</a:t>
            </a:r>
          </a:p>
        </p:txBody>
      </p:sp>
      <p:sp>
        <p:nvSpPr>
          <p:cNvPr id="7" name="Oval 6">
            <a:extLst>
              <a:ext uri="{FF2B5EF4-FFF2-40B4-BE49-F238E27FC236}">
                <a16:creationId xmlns:a16="http://schemas.microsoft.com/office/drawing/2014/main" id="{16D2B1C6-B488-482D-81A3-6751E8DE02F3}"/>
              </a:ext>
            </a:extLst>
          </p:cNvPr>
          <p:cNvSpPr/>
          <p:nvPr/>
        </p:nvSpPr>
        <p:spPr>
          <a:xfrm>
            <a:off x="7083052" y="5855965"/>
            <a:ext cx="440549" cy="63027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8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Results</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199" y="2664722"/>
            <a:ext cx="5834744" cy="4193278"/>
          </a:xfrm>
        </p:spPr>
        <p:txBody>
          <a:bodyPr>
            <a:normAutofit fontScale="92500" lnSpcReduction="20000"/>
          </a:bodyPr>
          <a:lstStyle/>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The procedure was uneventful and without complications. </a:t>
            </a:r>
          </a:p>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The entire tumor was successfully removed in two minutes, as shown in the O-arm images</a:t>
            </a:r>
          </a:p>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The total operation length was 63 minutes, and the estimated blood loss was 200ml. </a:t>
            </a:r>
          </a:p>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Histopathological examination revealed characteristic eosinophilic granuloma. </a:t>
            </a:r>
          </a:p>
          <a:p>
            <a:pPr marL="0" marR="0">
              <a:lnSpc>
                <a:spcPct val="115000"/>
              </a:lnSpc>
              <a:spcBef>
                <a:spcPts val="0"/>
              </a:spcBef>
              <a:spcAft>
                <a:spcPts val="800"/>
              </a:spcAft>
            </a:pPr>
            <a:r>
              <a:rPr lang="en-US" sz="2400" dirty="0">
                <a:effectLst/>
                <a:latin typeface="Arial" panose="020B0604020202020204" pitchFamily="34" charset="0"/>
                <a:ea typeface="Times New Roman" panose="02020603050405020304" pitchFamily="18" charset="0"/>
              </a:rPr>
              <a:t>The patient was hospitalized for five days and released without further complaints.</a:t>
            </a:r>
            <a:endParaRPr lang="en-US"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descr="A close - up of a person's eye&#10;&#10;Description automatically generated with low confidence">
            <a:extLst>
              <a:ext uri="{FF2B5EF4-FFF2-40B4-BE49-F238E27FC236}">
                <a16:creationId xmlns:a16="http://schemas.microsoft.com/office/drawing/2014/main" id="{E0ABCF53-8744-4976-B308-F1522E509FB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672943" y="2664721"/>
            <a:ext cx="5181600" cy="3902529"/>
          </a:xfrm>
          <a:prstGeom prst="rect">
            <a:avLst/>
          </a:prstGeom>
        </p:spPr>
      </p:pic>
    </p:spTree>
    <p:extLst>
      <p:ext uri="{BB962C8B-B14F-4D97-AF65-F5344CB8AC3E}">
        <p14:creationId xmlns:p14="http://schemas.microsoft.com/office/powerpoint/2010/main" val="261812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C3EC-8328-4E31-8CB5-2C94D6C4CEE0}"/>
              </a:ext>
            </a:extLst>
          </p:cNvPr>
          <p:cNvSpPr>
            <a:spLocks noGrp="1"/>
          </p:cNvSpPr>
          <p:nvPr>
            <p:ph type="title"/>
          </p:nvPr>
        </p:nvSpPr>
        <p:spPr/>
        <p:txBody>
          <a:bodyPr/>
          <a:lstStyle/>
          <a:p>
            <a:r>
              <a:rPr lang="en-US" dirty="0"/>
              <a:t>Conclusion</a:t>
            </a:r>
            <a:endParaRPr lang="x-none" dirty="0"/>
          </a:p>
        </p:txBody>
      </p:sp>
      <p:sp>
        <p:nvSpPr>
          <p:cNvPr id="3" name="Content Placeholder 2">
            <a:extLst>
              <a:ext uri="{FF2B5EF4-FFF2-40B4-BE49-F238E27FC236}">
                <a16:creationId xmlns:a16="http://schemas.microsoft.com/office/drawing/2014/main" id="{296E200E-7CA2-4498-B26D-D0F78FA5F2FE}"/>
              </a:ext>
            </a:extLst>
          </p:cNvPr>
          <p:cNvSpPr>
            <a:spLocks noGrp="1"/>
          </p:cNvSpPr>
          <p:nvPr>
            <p:ph idx="1"/>
          </p:nvPr>
        </p:nvSpPr>
        <p:spPr>
          <a:xfrm>
            <a:off x="838199" y="2664722"/>
            <a:ext cx="10905782" cy="4193278"/>
          </a:xfrm>
        </p:spPr>
        <p:txBody>
          <a:bodyPr>
            <a:normAutofit/>
          </a:bodyPr>
          <a:lstStyle/>
          <a:p>
            <a:pPr marL="0" marR="0">
              <a:lnSpc>
                <a:spcPct val="115000"/>
              </a:lnSpc>
              <a:spcBef>
                <a:spcPts val="0"/>
              </a:spcBef>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The curved bone removal device facilitated a safe, quick and efficient removal of the vertebral tumor without removal of healthy surrounding tissues, thus sparing the patient from potential spinal instability.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DIN Next LT Pro</vt:lpstr>
      <vt:lpstr>DIN Next LT Pro Heavy</vt:lpstr>
      <vt:lpstr>Roboto</vt:lpstr>
      <vt:lpstr>Office Theme</vt:lpstr>
      <vt:lpstr>Safe Cervical Tumor Removal Using a Curved Bone Removal Instrument </vt:lpstr>
      <vt:lpstr>Disclosures</vt:lpstr>
      <vt:lpstr>Introduction</vt:lpstr>
      <vt:lpstr>Introduction</vt:lpstr>
      <vt:lpstr>Case Presentation</vt:lpstr>
      <vt:lpstr>Case Presentation</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2020-10-13T00:17:54Z</dcterms:created>
  <dcterms:modified xsi:type="dcterms:W3CDTF">2021-01-21T19:58:56Z</dcterms:modified>
</cp:coreProperties>
</file>