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8" r:id="rId2"/>
    <p:sldId id="256" r:id="rId3"/>
    <p:sldId id="310" r:id="rId4"/>
    <p:sldId id="311" r:id="rId5"/>
    <p:sldId id="312" r:id="rId6"/>
    <p:sldId id="313" r:id="rId7"/>
    <p:sldId id="314" r:id="rId8"/>
    <p:sldId id="31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7"/>
    <p:restoredTop sz="96291"/>
  </p:normalViewPr>
  <p:slideViewPr>
    <p:cSldViewPr snapToGrid="0" snapToObjects="1">
      <p:cViewPr varScale="1">
        <p:scale>
          <a:sx n="115" d="100"/>
          <a:sy n="115" d="100"/>
        </p:scale>
        <p:origin x="232"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0CB6E-575E-C343-ADFB-D11E4E00EF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D55C5C-74EA-8247-9BC4-C320CFC2A0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1EB57C-CBB6-144B-BF91-C983A872B79C}"/>
              </a:ext>
            </a:extLst>
          </p:cNvPr>
          <p:cNvSpPr>
            <a:spLocks noGrp="1"/>
          </p:cNvSpPr>
          <p:nvPr>
            <p:ph type="dt" sz="half" idx="10"/>
          </p:nvPr>
        </p:nvSpPr>
        <p:spPr/>
        <p:txBody>
          <a:bodyPr/>
          <a:lstStyle/>
          <a:p>
            <a:fld id="{0922F0D1-8402-694B-AE2F-84FEA97CD4F4}" type="datetimeFigureOut">
              <a:rPr lang="en-US" smtClean="0"/>
              <a:t>1/22/21</a:t>
            </a:fld>
            <a:endParaRPr lang="en-US"/>
          </a:p>
        </p:txBody>
      </p:sp>
      <p:sp>
        <p:nvSpPr>
          <p:cNvPr id="5" name="Footer Placeholder 4">
            <a:extLst>
              <a:ext uri="{FF2B5EF4-FFF2-40B4-BE49-F238E27FC236}">
                <a16:creationId xmlns:a16="http://schemas.microsoft.com/office/drawing/2014/main" id="{BBF67411-FD72-9A4B-B300-BE09117D9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A8198-4659-C447-9FBA-D391DFBBD3AD}"/>
              </a:ext>
            </a:extLst>
          </p:cNvPr>
          <p:cNvSpPr>
            <a:spLocks noGrp="1"/>
          </p:cNvSpPr>
          <p:nvPr>
            <p:ph type="sldNum" sz="quarter" idx="12"/>
          </p:nvPr>
        </p:nvSpPr>
        <p:spPr/>
        <p:txBody>
          <a:bodyPr/>
          <a:lstStyle/>
          <a:p>
            <a:fld id="{6EC0C23C-FE7B-1A4E-BA37-671655F107F6}" type="slidenum">
              <a:rPr lang="en-US" smtClean="0"/>
              <a:t>‹#›</a:t>
            </a:fld>
            <a:endParaRPr lang="en-US"/>
          </a:p>
        </p:txBody>
      </p:sp>
    </p:spTree>
    <p:extLst>
      <p:ext uri="{BB962C8B-B14F-4D97-AF65-F5344CB8AC3E}">
        <p14:creationId xmlns:p14="http://schemas.microsoft.com/office/powerpoint/2010/main" val="1572227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4C091-509A-554A-A99D-27FFC06093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A56354-CEDD-A64F-B410-E3FC19A007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B3B65-1419-9042-A0FF-4B48BD6F3970}"/>
              </a:ext>
            </a:extLst>
          </p:cNvPr>
          <p:cNvSpPr>
            <a:spLocks noGrp="1"/>
          </p:cNvSpPr>
          <p:nvPr>
            <p:ph type="dt" sz="half" idx="10"/>
          </p:nvPr>
        </p:nvSpPr>
        <p:spPr/>
        <p:txBody>
          <a:bodyPr/>
          <a:lstStyle/>
          <a:p>
            <a:fld id="{0922F0D1-8402-694B-AE2F-84FEA97CD4F4}" type="datetimeFigureOut">
              <a:rPr lang="en-US" smtClean="0"/>
              <a:t>1/22/21</a:t>
            </a:fld>
            <a:endParaRPr lang="en-US"/>
          </a:p>
        </p:txBody>
      </p:sp>
      <p:sp>
        <p:nvSpPr>
          <p:cNvPr id="5" name="Footer Placeholder 4">
            <a:extLst>
              <a:ext uri="{FF2B5EF4-FFF2-40B4-BE49-F238E27FC236}">
                <a16:creationId xmlns:a16="http://schemas.microsoft.com/office/drawing/2014/main" id="{A87B8026-11BC-1147-A044-5C44F595E0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66C49-13D0-3742-8B72-1EE2B793F665}"/>
              </a:ext>
            </a:extLst>
          </p:cNvPr>
          <p:cNvSpPr>
            <a:spLocks noGrp="1"/>
          </p:cNvSpPr>
          <p:nvPr>
            <p:ph type="sldNum" sz="quarter" idx="12"/>
          </p:nvPr>
        </p:nvSpPr>
        <p:spPr/>
        <p:txBody>
          <a:bodyPr/>
          <a:lstStyle/>
          <a:p>
            <a:fld id="{6EC0C23C-FE7B-1A4E-BA37-671655F107F6}" type="slidenum">
              <a:rPr lang="en-US" smtClean="0"/>
              <a:t>‹#›</a:t>
            </a:fld>
            <a:endParaRPr lang="en-US"/>
          </a:p>
        </p:txBody>
      </p:sp>
    </p:spTree>
    <p:extLst>
      <p:ext uri="{BB962C8B-B14F-4D97-AF65-F5344CB8AC3E}">
        <p14:creationId xmlns:p14="http://schemas.microsoft.com/office/powerpoint/2010/main" val="34552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DC7707-7B88-AB48-9950-5AE26277B7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35AA3C-D22F-3D49-BB1F-4EFC5C4B17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45B48-7212-2845-8B67-113F10D2FCA3}"/>
              </a:ext>
            </a:extLst>
          </p:cNvPr>
          <p:cNvSpPr>
            <a:spLocks noGrp="1"/>
          </p:cNvSpPr>
          <p:nvPr>
            <p:ph type="dt" sz="half" idx="10"/>
          </p:nvPr>
        </p:nvSpPr>
        <p:spPr/>
        <p:txBody>
          <a:bodyPr/>
          <a:lstStyle/>
          <a:p>
            <a:fld id="{0922F0D1-8402-694B-AE2F-84FEA97CD4F4}" type="datetimeFigureOut">
              <a:rPr lang="en-US" smtClean="0"/>
              <a:t>1/22/21</a:t>
            </a:fld>
            <a:endParaRPr lang="en-US"/>
          </a:p>
        </p:txBody>
      </p:sp>
      <p:sp>
        <p:nvSpPr>
          <p:cNvPr id="5" name="Footer Placeholder 4">
            <a:extLst>
              <a:ext uri="{FF2B5EF4-FFF2-40B4-BE49-F238E27FC236}">
                <a16:creationId xmlns:a16="http://schemas.microsoft.com/office/drawing/2014/main" id="{A86E9641-9394-6A4F-A775-EA1AA1168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5DD031-5290-AF4C-ABD4-478B59238430}"/>
              </a:ext>
            </a:extLst>
          </p:cNvPr>
          <p:cNvSpPr>
            <a:spLocks noGrp="1"/>
          </p:cNvSpPr>
          <p:nvPr>
            <p:ph type="sldNum" sz="quarter" idx="12"/>
          </p:nvPr>
        </p:nvSpPr>
        <p:spPr/>
        <p:txBody>
          <a:bodyPr/>
          <a:lstStyle/>
          <a:p>
            <a:fld id="{6EC0C23C-FE7B-1A4E-BA37-671655F107F6}" type="slidenum">
              <a:rPr lang="en-US" smtClean="0"/>
              <a:t>‹#›</a:t>
            </a:fld>
            <a:endParaRPr lang="en-US"/>
          </a:p>
        </p:txBody>
      </p:sp>
    </p:spTree>
    <p:extLst>
      <p:ext uri="{BB962C8B-B14F-4D97-AF65-F5344CB8AC3E}">
        <p14:creationId xmlns:p14="http://schemas.microsoft.com/office/powerpoint/2010/main" val="118354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py Slide - 3">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40AFCAA8-2405-4D4F-8240-B3A4C08A1D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91851" y="0"/>
            <a:ext cx="12001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BE2679A-40BF-F242-8C45-1DD29B006A60}"/>
              </a:ext>
            </a:extLst>
          </p:cNvPr>
          <p:cNvSpPr/>
          <p:nvPr userDrawn="1"/>
        </p:nvSpPr>
        <p:spPr>
          <a:xfrm>
            <a:off x="10991851" y="1131889"/>
            <a:ext cx="1200149"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pic>
        <p:nvPicPr>
          <p:cNvPr id="6" name="Picture 3">
            <a:extLst>
              <a:ext uri="{FF2B5EF4-FFF2-40B4-BE49-F238E27FC236}">
                <a16:creationId xmlns:a16="http://schemas.microsoft.com/office/drawing/2014/main" id="{8F60B692-42ED-DF4E-A38F-AE406FB707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72851" y="1439863"/>
            <a:ext cx="484716"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63EFB7DE-D4A6-0A4B-9BFD-9565CA9A9467}"/>
              </a:ext>
            </a:extLst>
          </p:cNvPr>
          <p:cNvSpPr txBox="1">
            <a:spLocks/>
          </p:cNvSpPr>
          <p:nvPr userDrawn="1"/>
        </p:nvSpPr>
        <p:spPr>
          <a:xfrm flipH="1">
            <a:off x="11451167" y="6429375"/>
            <a:ext cx="406400" cy="192088"/>
          </a:xfrm>
          <a:prstGeom prst="rect">
            <a:avLst/>
          </a:prstGeom>
        </p:spPr>
        <p:txBody>
          <a:bodyPr lIns="0" tIns="0" rIns="0" bIns="0"/>
          <a:lstStyle>
            <a:lvl1pPr marL="0" indent="0" algn="l" defTabSz="457200" rtl="0" eaLnBrk="0" fontAlgn="base" hangingPunct="0">
              <a:spcBef>
                <a:spcPct val="20000"/>
              </a:spcBef>
              <a:spcAft>
                <a:spcPct val="0"/>
              </a:spcAft>
              <a:buFont typeface="Arial" charset="0"/>
              <a:buNone/>
              <a:defRPr sz="900" b="0" i="0" kern="0" spc="20" baseline="0">
                <a:solidFill>
                  <a:srgbClr val="0C2344"/>
                </a:solidFill>
                <a:latin typeface="Whitney Semibold"/>
                <a:ea typeface="ＭＳ Ｐゴシック" charset="-128"/>
                <a:cs typeface="Whitney Semibold"/>
              </a:defRPr>
            </a:lvl1pPr>
            <a:lvl2pPr marL="742950" indent="-285750" algn="l" defTabSz="457200" rtl="0" eaLnBrk="0" fontAlgn="base" hangingPunct="0">
              <a:spcBef>
                <a:spcPct val="20000"/>
              </a:spcBef>
              <a:spcAft>
                <a:spcPct val="0"/>
              </a:spcAft>
              <a:buFont typeface="Arial" charset="0"/>
              <a:buChar char="–"/>
              <a:defRPr sz="900" b="0" i="0" kern="1200">
                <a:solidFill>
                  <a:schemeClr val="tx1"/>
                </a:solidFill>
                <a:latin typeface="Whitney Book"/>
                <a:ea typeface="ＭＳ Ｐゴシック" charset="-128"/>
                <a:cs typeface="Whitney Book"/>
              </a:defRPr>
            </a:lvl2pPr>
            <a:lvl3pPr marL="1143000" indent="-228600" algn="l" defTabSz="457200" rtl="0" eaLnBrk="0" fontAlgn="base" hangingPunct="0">
              <a:spcBef>
                <a:spcPct val="20000"/>
              </a:spcBef>
              <a:spcAft>
                <a:spcPct val="0"/>
              </a:spcAft>
              <a:buFont typeface="Arial" charset="0"/>
              <a:buChar char="•"/>
              <a:defRPr sz="900" b="0" i="0" kern="1200">
                <a:solidFill>
                  <a:schemeClr val="tx1"/>
                </a:solidFill>
                <a:latin typeface="Whitney Book"/>
                <a:ea typeface="ＭＳ Ｐゴシック" charset="-128"/>
                <a:cs typeface="Whitney Book"/>
              </a:defRPr>
            </a:lvl3pPr>
            <a:lvl4pPr marL="1600200" indent="-228600" algn="l" defTabSz="457200" rtl="0" eaLnBrk="0" fontAlgn="base" hangingPunct="0">
              <a:spcBef>
                <a:spcPct val="20000"/>
              </a:spcBef>
              <a:spcAft>
                <a:spcPct val="0"/>
              </a:spcAft>
              <a:buFont typeface="Arial" charset="0"/>
              <a:buChar char="–"/>
              <a:defRPr sz="900" b="0" i="0" kern="1200">
                <a:solidFill>
                  <a:schemeClr val="tx1"/>
                </a:solidFill>
                <a:latin typeface="Whitney Book"/>
                <a:ea typeface="ＭＳ Ｐゴシック" charset="-128"/>
                <a:cs typeface="Whitney Book"/>
              </a:defRPr>
            </a:lvl4pPr>
            <a:lvl5pPr marL="2057400" indent="-228600" algn="l" defTabSz="457200" rtl="0" eaLnBrk="0" fontAlgn="base" hangingPunct="0">
              <a:spcBef>
                <a:spcPct val="20000"/>
              </a:spcBef>
              <a:spcAft>
                <a:spcPct val="0"/>
              </a:spcAft>
              <a:buFont typeface="Arial" charset="0"/>
              <a:buChar char="»"/>
              <a:defRPr sz="900" b="0" i="0" kern="1200">
                <a:solidFill>
                  <a:schemeClr val="tx1"/>
                </a:solidFill>
                <a:latin typeface="Whitney Book"/>
                <a:ea typeface="ＭＳ Ｐゴシック" charset="-128"/>
                <a:cs typeface="Whitney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defRPr/>
            </a:pPr>
            <a:endParaRPr lang="en-CA" sz="900" dirty="0">
              <a:solidFill>
                <a:srgbClr val="FFFFFF"/>
              </a:solidFill>
              <a:latin typeface="Whitney Book"/>
              <a:cs typeface="Whitney Book"/>
            </a:endParaRPr>
          </a:p>
        </p:txBody>
      </p:sp>
      <p:sp>
        <p:nvSpPr>
          <p:cNvPr id="8" name="Text Placeholder 14">
            <a:extLst>
              <a:ext uri="{FF2B5EF4-FFF2-40B4-BE49-F238E27FC236}">
                <a16:creationId xmlns:a16="http://schemas.microsoft.com/office/drawing/2014/main" id="{329F8849-BC57-D948-B1C0-D2E6C355245C}"/>
              </a:ext>
            </a:extLst>
          </p:cNvPr>
          <p:cNvSpPr txBox="1">
            <a:spLocks/>
          </p:cNvSpPr>
          <p:nvPr userDrawn="1"/>
        </p:nvSpPr>
        <p:spPr>
          <a:xfrm flipH="1">
            <a:off x="11451167" y="6429375"/>
            <a:ext cx="406400" cy="192088"/>
          </a:xfrm>
          <a:prstGeom prst="rect">
            <a:avLst/>
          </a:prstGeom>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20000"/>
              </a:spcBef>
              <a:buFont typeface="Arial" panose="020B0604020202020204" pitchFamily="34" charset="0"/>
              <a:buNone/>
            </a:pPr>
            <a:fld id="{26CD6D14-8B29-FC4D-B3A9-2FDCDF083D0E}" type="slidenum">
              <a:rPr lang="en-US" altLang="en-US" sz="900">
                <a:cs typeface="Arial" panose="020B0604020202020204" pitchFamily="34" charset="0"/>
              </a:rPr>
              <a:pPr algn="r">
                <a:spcBef>
                  <a:spcPct val="20000"/>
                </a:spcBef>
                <a:buFont typeface="Arial" panose="020B0604020202020204" pitchFamily="34" charset="0"/>
                <a:buNone/>
              </a:pPr>
              <a:t>‹#›</a:t>
            </a:fld>
            <a:endParaRPr lang="en-CA" altLang="en-US" sz="900">
              <a:cs typeface="Arial" panose="020B0604020202020204" pitchFamily="34" charset="0"/>
            </a:endParaRPr>
          </a:p>
        </p:txBody>
      </p:sp>
      <p:sp>
        <p:nvSpPr>
          <p:cNvPr id="15" name="Text Placeholder 11"/>
          <p:cNvSpPr>
            <a:spLocks noGrp="1"/>
          </p:cNvSpPr>
          <p:nvPr>
            <p:ph type="body" sz="quarter" idx="11"/>
          </p:nvPr>
        </p:nvSpPr>
        <p:spPr>
          <a:xfrm>
            <a:off x="585272" y="315869"/>
            <a:ext cx="10215251"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9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9" name="Text Placeholder 2"/>
          <p:cNvSpPr>
            <a:spLocks noGrp="1"/>
          </p:cNvSpPr>
          <p:nvPr>
            <p:ph type="body" sz="quarter" idx="13"/>
          </p:nvPr>
        </p:nvSpPr>
        <p:spPr>
          <a:xfrm>
            <a:off x="585272" y="1131888"/>
            <a:ext cx="10215251" cy="5393456"/>
          </a:xfrm>
          <a:prstGeom prst="rect">
            <a:avLst/>
          </a:prstGeom>
        </p:spPr>
        <p:txBody>
          <a:bodyPr vert="horz" lIns="0" tIns="0" rIns="0" bIns="0"/>
          <a:lstStyle>
            <a:lvl1pPr marL="0" indent="0">
              <a:lnSpc>
                <a:spcPct val="130000"/>
              </a:lnSpc>
              <a:spcBef>
                <a:spcPts val="0"/>
              </a:spcBef>
              <a:buFontTx/>
              <a:buNone/>
              <a:defRPr sz="1500"/>
            </a:lvl1pPr>
            <a:lvl2pPr marL="0" indent="-180000">
              <a:lnSpc>
                <a:spcPct val="130000"/>
              </a:lnSpc>
              <a:spcBef>
                <a:spcPts val="0"/>
              </a:spcBef>
              <a:buFont typeface="Arial"/>
              <a:buChar char="•"/>
              <a:defRPr sz="1500"/>
            </a:lvl2pPr>
            <a:lvl3pPr marL="540000" indent="-180000">
              <a:lnSpc>
                <a:spcPct val="130000"/>
              </a:lnSpc>
              <a:spcBef>
                <a:spcPts val="0"/>
              </a:spcBef>
              <a:defRPr sz="1500"/>
            </a:lvl3pPr>
            <a:lvl4pPr marL="900000" indent="-180000">
              <a:lnSpc>
                <a:spcPct val="130000"/>
              </a:lnSpc>
              <a:spcBef>
                <a:spcPts val="0"/>
              </a:spcBef>
              <a:buFont typeface="Arial"/>
              <a:buChar char="•"/>
              <a:defRPr sz="1500"/>
            </a:lvl4pPr>
            <a:lvl5pPr marL="1260000" indent="-180000">
              <a:lnSpc>
                <a:spcPct val="130000"/>
              </a:lnSpc>
              <a:spcBef>
                <a:spcPts val="0"/>
              </a:spcBef>
              <a:buFont typeface="Arial"/>
              <a:buChar char="•"/>
              <a:defRPr sz="15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193144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FCFA-A7C1-4E4B-8FF2-D31A744DE9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B4AF39-20B2-BE48-B4D5-23622D6A87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2263DE-4D3F-2947-A195-73405A9B8F58}"/>
              </a:ext>
            </a:extLst>
          </p:cNvPr>
          <p:cNvSpPr>
            <a:spLocks noGrp="1"/>
          </p:cNvSpPr>
          <p:nvPr>
            <p:ph type="dt" sz="half" idx="10"/>
          </p:nvPr>
        </p:nvSpPr>
        <p:spPr/>
        <p:txBody>
          <a:bodyPr/>
          <a:lstStyle/>
          <a:p>
            <a:fld id="{0922F0D1-8402-694B-AE2F-84FEA97CD4F4}" type="datetimeFigureOut">
              <a:rPr lang="en-US" smtClean="0"/>
              <a:t>1/22/21</a:t>
            </a:fld>
            <a:endParaRPr lang="en-US"/>
          </a:p>
        </p:txBody>
      </p:sp>
      <p:sp>
        <p:nvSpPr>
          <p:cNvPr id="5" name="Footer Placeholder 4">
            <a:extLst>
              <a:ext uri="{FF2B5EF4-FFF2-40B4-BE49-F238E27FC236}">
                <a16:creationId xmlns:a16="http://schemas.microsoft.com/office/drawing/2014/main" id="{D693DFFA-65FA-8E4A-A831-E058D51D3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3368A2-336A-C24C-88ED-F36B94744972}"/>
              </a:ext>
            </a:extLst>
          </p:cNvPr>
          <p:cNvSpPr>
            <a:spLocks noGrp="1"/>
          </p:cNvSpPr>
          <p:nvPr>
            <p:ph type="sldNum" sz="quarter" idx="12"/>
          </p:nvPr>
        </p:nvSpPr>
        <p:spPr/>
        <p:txBody>
          <a:bodyPr/>
          <a:lstStyle/>
          <a:p>
            <a:fld id="{6EC0C23C-FE7B-1A4E-BA37-671655F107F6}" type="slidenum">
              <a:rPr lang="en-US" smtClean="0"/>
              <a:t>‹#›</a:t>
            </a:fld>
            <a:endParaRPr lang="en-US"/>
          </a:p>
        </p:txBody>
      </p:sp>
    </p:spTree>
    <p:extLst>
      <p:ext uri="{BB962C8B-B14F-4D97-AF65-F5344CB8AC3E}">
        <p14:creationId xmlns:p14="http://schemas.microsoft.com/office/powerpoint/2010/main" val="4186327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066E3-2CA2-F943-A543-C59E5062A5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8CC055-29CD-B44A-AD1D-8FC787115D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61B6F3-7C06-3043-BEE4-994F1F3F8A9F}"/>
              </a:ext>
            </a:extLst>
          </p:cNvPr>
          <p:cNvSpPr>
            <a:spLocks noGrp="1"/>
          </p:cNvSpPr>
          <p:nvPr>
            <p:ph type="dt" sz="half" idx="10"/>
          </p:nvPr>
        </p:nvSpPr>
        <p:spPr/>
        <p:txBody>
          <a:bodyPr/>
          <a:lstStyle/>
          <a:p>
            <a:fld id="{0922F0D1-8402-694B-AE2F-84FEA97CD4F4}" type="datetimeFigureOut">
              <a:rPr lang="en-US" smtClean="0"/>
              <a:t>1/22/21</a:t>
            </a:fld>
            <a:endParaRPr lang="en-US"/>
          </a:p>
        </p:txBody>
      </p:sp>
      <p:sp>
        <p:nvSpPr>
          <p:cNvPr id="5" name="Footer Placeholder 4">
            <a:extLst>
              <a:ext uri="{FF2B5EF4-FFF2-40B4-BE49-F238E27FC236}">
                <a16:creationId xmlns:a16="http://schemas.microsoft.com/office/drawing/2014/main" id="{82079DD8-BFBE-D046-878F-DCD72AA075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71520-2DAF-2748-9FBE-3ACFC1E76BF6}"/>
              </a:ext>
            </a:extLst>
          </p:cNvPr>
          <p:cNvSpPr>
            <a:spLocks noGrp="1"/>
          </p:cNvSpPr>
          <p:nvPr>
            <p:ph type="sldNum" sz="quarter" idx="12"/>
          </p:nvPr>
        </p:nvSpPr>
        <p:spPr/>
        <p:txBody>
          <a:bodyPr/>
          <a:lstStyle/>
          <a:p>
            <a:fld id="{6EC0C23C-FE7B-1A4E-BA37-671655F107F6}" type="slidenum">
              <a:rPr lang="en-US" smtClean="0"/>
              <a:t>‹#›</a:t>
            </a:fld>
            <a:endParaRPr lang="en-US"/>
          </a:p>
        </p:txBody>
      </p:sp>
    </p:spTree>
    <p:extLst>
      <p:ext uri="{BB962C8B-B14F-4D97-AF65-F5344CB8AC3E}">
        <p14:creationId xmlns:p14="http://schemas.microsoft.com/office/powerpoint/2010/main" val="2249816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A2C03-F5BD-0243-9149-80CDAB5F82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185262-4042-EB43-AF3D-07209C109A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B46C2E-3FAC-874A-8284-EB7A32D291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0EF0C7-1EB4-5E48-9359-1707D77D03E8}"/>
              </a:ext>
            </a:extLst>
          </p:cNvPr>
          <p:cNvSpPr>
            <a:spLocks noGrp="1"/>
          </p:cNvSpPr>
          <p:nvPr>
            <p:ph type="dt" sz="half" idx="10"/>
          </p:nvPr>
        </p:nvSpPr>
        <p:spPr/>
        <p:txBody>
          <a:bodyPr/>
          <a:lstStyle/>
          <a:p>
            <a:fld id="{0922F0D1-8402-694B-AE2F-84FEA97CD4F4}" type="datetimeFigureOut">
              <a:rPr lang="en-US" smtClean="0"/>
              <a:t>1/22/21</a:t>
            </a:fld>
            <a:endParaRPr lang="en-US"/>
          </a:p>
        </p:txBody>
      </p:sp>
      <p:sp>
        <p:nvSpPr>
          <p:cNvPr id="6" name="Footer Placeholder 5">
            <a:extLst>
              <a:ext uri="{FF2B5EF4-FFF2-40B4-BE49-F238E27FC236}">
                <a16:creationId xmlns:a16="http://schemas.microsoft.com/office/drawing/2014/main" id="{6E608657-1D63-604A-A5C2-7E8E0814F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158CBC-10BB-9A44-B6FC-D2772DA843D5}"/>
              </a:ext>
            </a:extLst>
          </p:cNvPr>
          <p:cNvSpPr>
            <a:spLocks noGrp="1"/>
          </p:cNvSpPr>
          <p:nvPr>
            <p:ph type="sldNum" sz="quarter" idx="12"/>
          </p:nvPr>
        </p:nvSpPr>
        <p:spPr/>
        <p:txBody>
          <a:bodyPr/>
          <a:lstStyle/>
          <a:p>
            <a:fld id="{6EC0C23C-FE7B-1A4E-BA37-671655F107F6}" type="slidenum">
              <a:rPr lang="en-US" smtClean="0"/>
              <a:t>‹#›</a:t>
            </a:fld>
            <a:endParaRPr lang="en-US"/>
          </a:p>
        </p:txBody>
      </p:sp>
    </p:spTree>
    <p:extLst>
      <p:ext uri="{BB962C8B-B14F-4D97-AF65-F5344CB8AC3E}">
        <p14:creationId xmlns:p14="http://schemas.microsoft.com/office/powerpoint/2010/main" val="3526853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4F1D-B8E0-0240-B03F-1F73C15280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642DD5-95A1-D849-A93D-DA0B0C846B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968823-A376-7E4F-9DC2-211361A5F0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FF04FE-905B-9F45-8F89-BE4CFD1CFB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AE8F72-EA2D-0944-BDBA-D599C1B0D3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A087E4-631B-584D-9E93-29C55CDED680}"/>
              </a:ext>
            </a:extLst>
          </p:cNvPr>
          <p:cNvSpPr>
            <a:spLocks noGrp="1"/>
          </p:cNvSpPr>
          <p:nvPr>
            <p:ph type="dt" sz="half" idx="10"/>
          </p:nvPr>
        </p:nvSpPr>
        <p:spPr/>
        <p:txBody>
          <a:bodyPr/>
          <a:lstStyle/>
          <a:p>
            <a:fld id="{0922F0D1-8402-694B-AE2F-84FEA97CD4F4}" type="datetimeFigureOut">
              <a:rPr lang="en-US" smtClean="0"/>
              <a:t>1/22/21</a:t>
            </a:fld>
            <a:endParaRPr lang="en-US"/>
          </a:p>
        </p:txBody>
      </p:sp>
      <p:sp>
        <p:nvSpPr>
          <p:cNvPr id="8" name="Footer Placeholder 7">
            <a:extLst>
              <a:ext uri="{FF2B5EF4-FFF2-40B4-BE49-F238E27FC236}">
                <a16:creationId xmlns:a16="http://schemas.microsoft.com/office/drawing/2014/main" id="{7874F1DB-7B7A-CE46-B690-C89BF241D1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E4E1D3-5C3D-C846-BE44-0A1DCF0665A9}"/>
              </a:ext>
            </a:extLst>
          </p:cNvPr>
          <p:cNvSpPr>
            <a:spLocks noGrp="1"/>
          </p:cNvSpPr>
          <p:nvPr>
            <p:ph type="sldNum" sz="quarter" idx="12"/>
          </p:nvPr>
        </p:nvSpPr>
        <p:spPr/>
        <p:txBody>
          <a:bodyPr/>
          <a:lstStyle/>
          <a:p>
            <a:fld id="{6EC0C23C-FE7B-1A4E-BA37-671655F107F6}" type="slidenum">
              <a:rPr lang="en-US" smtClean="0"/>
              <a:t>‹#›</a:t>
            </a:fld>
            <a:endParaRPr lang="en-US"/>
          </a:p>
        </p:txBody>
      </p:sp>
    </p:spTree>
    <p:extLst>
      <p:ext uri="{BB962C8B-B14F-4D97-AF65-F5344CB8AC3E}">
        <p14:creationId xmlns:p14="http://schemas.microsoft.com/office/powerpoint/2010/main" val="221174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337F8-44B7-984A-9B7A-4EB025EAD5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2770F8-60D2-CD4B-8EE2-FA602CBF0321}"/>
              </a:ext>
            </a:extLst>
          </p:cNvPr>
          <p:cNvSpPr>
            <a:spLocks noGrp="1"/>
          </p:cNvSpPr>
          <p:nvPr>
            <p:ph type="dt" sz="half" idx="10"/>
          </p:nvPr>
        </p:nvSpPr>
        <p:spPr/>
        <p:txBody>
          <a:bodyPr/>
          <a:lstStyle/>
          <a:p>
            <a:fld id="{0922F0D1-8402-694B-AE2F-84FEA97CD4F4}" type="datetimeFigureOut">
              <a:rPr lang="en-US" smtClean="0"/>
              <a:t>1/22/21</a:t>
            </a:fld>
            <a:endParaRPr lang="en-US"/>
          </a:p>
        </p:txBody>
      </p:sp>
      <p:sp>
        <p:nvSpPr>
          <p:cNvPr id="4" name="Footer Placeholder 3">
            <a:extLst>
              <a:ext uri="{FF2B5EF4-FFF2-40B4-BE49-F238E27FC236}">
                <a16:creationId xmlns:a16="http://schemas.microsoft.com/office/drawing/2014/main" id="{FDC427A5-348B-EC4B-A05B-FD852168BC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CF4B80-F84F-634B-BBA3-144B29D8F45D}"/>
              </a:ext>
            </a:extLst>
          </p:cNvPr>
          <p:cNvSpPr>
            <a:spLocks noGrp="1"/>
          </p:cNvSpPr>
          <p:nvPr>
            <p:ph type="sldNum" sz="quarter" idx="12"/>
          </p:nvPr>
        </p:nvSpPr>
        <p:spPr/>
        <p:txBody>
          <a:bodyPr/>
          <a:lstStyle/>
          <a:p>
            <a:fld id="{6EC0C23C-FE7B-1A4E-BA37-671655F107F6}" type="slidenum">
              <a:rPr lang="en-US" smtClean="0"/>
              <a:t>‹#›</a:t>
            </a:fld>
            <a:endParaRPr lang="en-US"/>
          </a:p>
        </p:txBody>
      </p:sp>
    </p:spTree>
    <p:extLst>
      <p:ext uri="{BB962C8B-B14F-4D97-AF65-F5344CB8AC3E}">
        <p14:creationId xmlns:p14="http://schemas.microsoft.com/office/powerpoint/2010/main" val="318948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2EA02B-5A4E-EE49-AE19-2D9D5BDB5A66}"/>
              </a:ext>
            </a:extLst>
          </p:cNvPr>
          <p:cNvSpPr>
            <a:spLocks noGrp="1"/>
          </p:cNvSpPr>
          <p:nvPr>
            <p:ph type="dt" sz="half" idx="10"/>
          </p:nvPr>
        </p:nvSpPr>
        <p:spPr/>
        <p:txBody>
          <a:bodyPr/>
          <a:lstStyle/>
          <a:p>
            <a:fld id="{0922F0D1-8402-694B-AE2F-84FEA97CD4F4}" type="datetimeFigureOut">
              <a:rPr lang="en-US" smtClean="0"/>
              <a:t>1/22/21</a:t>
            </a:fld>
            <a:endParaRPr lang="en-US"/>
          </a:p>
        </p:txBody>
      </p:sp>
      <p:sp>
        <p:nvSpPr>
          <p:cNvPr id="3" name="Footer Placeholder 2">
            <a:extLst>
              <a:ext uri="{FF2B5EF4-FFF2-40B4-BE49-F238E27FC236}">
                <a16:creationId xmlns:a16="http://schemas.microsoft.com/office/drawing/2014/main" id="{BA531431-863C-0A47-9BCF-7859D37440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70E6F5-4053-CF4A-B8CF-C6F4F7FC8459}"/>
              </a:ext>
            </a:extLst>
          </p:cNvPr>
          <p:cNvSpPr>
            <a:spLocks noGrp="1"/>
          </p:cNvSpPr>
          <p:nvPr>
            <p:ph type="sldNum" sz="quarter" idx="12"/>
          </p:nvPr>
        </p:nvSpPr>
        <p:spPr/>
        <p:txBody>
          <a:bodyPr/>
          <a:lstStyle/>
          <a:p>
            <a:fld id="{6EC0C23C-FE7B-1A4E-BA37-671655F107F6}" type="slidenum">
              <a:rPr lang="en-US" smtClean="0"/>
              <a:t>‹#›</a:t>
            </a:fld>
            <a:endParaRPr lang="en-US"/>
          </a:p>
        </p:txBody>
      </p:sp>
    </p:spTree>
    <p:extLst>
      <p:ext uri="{BB962C8B-B14F-4D97-AF65-F5344CB8AC3E}">
        <p14:creationId xmlns:p14="http://schemas.microsoft.com/office/powerpoint/2010/main" val="4037065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2D5D-183D-5441-BE2F-2109A3B653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41DF6C-CC6B-5543-9B95-06A7260D77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BE39BF-8531-4F4F-BA46-03A210B15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5FC791-195B-EE48-B6BA-170BC5D48294}"/>
              </a:ext>
            </a:extLst>
          </p:cNvPr>
          <p:cNvSpPr>
            <a:spLocks noGrp="1"/>
          </p:cNvSpPr>
          <p:nvPr>
            <p:ph type="dt" sz="half" idx="10"/>
          </p:nvPr>
        </p:nvSpPr>
        <p:spPr/>
        <p:txBody>
          <a:bodyPr/>
          <a:lstStyle/>
          <a:p>
            <a:fld id="{0922F0D1-8402-694B-AE2F-84FEA97CD4F4}" type="datetimeFigureOut">
              <a:rPr lang="en-US" smtClean="0"/>
              <a:t>1/22/21</a:t>
            </a:fld>
            <a:endParaRPr lang="en-US"/>
          </a:p>
        </p:txBody>
      </p:sp>
      <p:sp>
        <p:nvSpPr>
          <p:cNvPr id="6" name="Footer Placeholder 5">
            <a:extLst>
              <a:ext uri="{FF2B5EF4-FFF2-40B4-BE49-F238E27FC236}">
                <a16:creationId xmlns:a16="http://schemas.microsoft.com/office/drawing/2014/main" id="{282F8086-7851-0541-A3BF-74025762BC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E47265-FE92-3946-A49D-CE9E816FA43C}"/>
              </a:ext>
            </a:extLst>
          </p:cNvPr>
          <p:cNvSpPr>
            <a:spLocks noGrp="1"/>
          </p:cNvSpPr>
          <p:nvPr>
            <p:ph type="sldNum" sz="quarter" idx="12"/>
          </p:nvPr>
        </p:nvSpPr>
        <p:spPr/>
        <p:txBody>
          <a:bodyPr/>
          <a:lstStyle/>
          <a:p>
            <a:fld id="{6EC0C23C-FE7B-1A4E-BA37-671655F107F6}" type="slidenum">
              <a:rPr lang="en-US" smtClean="0"/>
              <a:t>‹#›</a:t>
            </a:fld>
            <a:endParaRPr lang="en-US"/>
          </a:p>
        </p:txBody>
      </p:sp>
    </p:spTree>
    <p:extLst>
      <p:ext uri="{BB962C8B-B14F-4D97-AF65-F5344CB8AC3E}">
        <p14:creationId xmlns:p14="http://schemas.microsoft.com/office/powerpoint/2010/main" val="3305834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2C92F-A996-D44B-8E4A-05EC337333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0BE1E0-9888-6E4A-B4BF-17B7513E2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DF4EED-EE46-B146-A3A2-95E8AE3B1A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71C58-0072-AD41-8756-348508B33810}"/>
              </a:ext>
            </a:extLst>
          </p:cNvPr>
          <p:cNvSpPr>
            <a:spLocks noGrp="1"/>
          </p:cNvSpPr>
          <p:nvPr>
            <p:ph type="dt" sz="half" idx="10"/>
          </p:nvPr>
        </p:nvSpPr>
        <p:spPr/>
        <p:txBody>
          <a:bodyPr/>
          <a:lstStyle/>
          <a:p>
            <a:fld id="{0922F0D1-8402-694B-AE2F-84FEA97CD4F4}" type="datetimeFigureOut">
              <a:rPr lang="en-US" smtClean="0"/>
              <a:t>1/22/21</a:t>
            </a:fld>
            <a:endParaRPr lang="en-US"/>
          </a:p>
        </p:txBody>
      </p:sp>
      <p:sp>
        <p:nvSpPr>
          <p:cNvPr id="6" name="Footer Placeholder 5">
            <a:extLst>
              <a:ext uri="{FF2B5EF4-FFF2-40B4-BE49-F238E27FC236}">
                <a16:creationId xmlns:a16="http://schemas.microsoft.com/office/drawing/2014/main" id="{32A41383-7BC0-A84B-BC1C-BCEF55542F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C98D5C-F344-AD41-9D25-026C44B15A47}"/>
              </a:ext>
            </a:extLst>
          </p:cNvPr>
          <p:cNvSpPr>
            <a:spLocks noGrp="1"/>
          </p:cNvSpPr>
          <p:nvPr>
            <p:ph type="sldNum" sz="quarter" idx="12"/>
          </p:nvPr>
        </p:nvSpPr>
        <p:spPr/>
        <p:txBody>
          <a:bodyPr/>
          <a:lstStyle/>
          <a:p>
            <a:fld id="{6EC0C23C-FE7B-1A4E-BA37-671655F107F6}" type="slidenum">
              <a:rPr lang="en-US" smtClean="0"/>
              <a:t>‹#›</a:t>
            </a:fld>
            <a:endParaRPr lang="en-US"/>
          </a:p>
        </p:txBody>
      </p:sp>
    </p:spTree>
    <p:extLst>
      <p:ext uri="{BB962C8B-B14F-4D97-AF65-F5344CB8AC3E}">
        <p14:creationId xmlns:p14="http://schemas.microsoft.com/office/powerpoint/2010/main" val="3186028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965AE3-4FB1-7043-A3E0-4DC4DFA490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58FFD7-C2F2-184C-9BF2-BA8ECC7B0F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CC606F-3D04-C14F-BC0A-A1A4D5D5B8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2F0D1-8402-694B-AE2F-84FEA97CD4F4}" type="datetimeFigureOut">
              <a:rPr lang="en-US" smtClean="0"/>
              <a:t>1/22/21</a:t>
            </a:fld>
            <a:endParaRPr lang="en-US"/>
          </a:p>
        </p:txBody>
      </p:sp>
      <p:sp>
        <p:nvSpPr>
          <p:cNvPr id="5" name="Footer Placeholder 4">
            <a:extLst>
              <a:ext uri="{FF2B5EF4-FFF2-40B4-BE49-F238E27FC236}">
                <a16:creationId xmlns:a16="http://schemas.microsoft.com/office/drawing/2014/main" id="{1FD0CABD-4E59-0F4A-A617-FC5B102924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C0BF6C-41D4-7044-AA95-B12D3C45EF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0C23C-FE7B-1A4E-BA37-671655F107F6}" type="slidenum">
              <a:rPr lang="en-US" smtClean="0"/>
              <a:t>‹#›</a:t>
            </a:fld>
            <a:endParaRPr lang="en-US"/>
          </a:p>
        </p:txBody>
      </p:sp>
    </p:spTree>
    <p:extLst>
      <p:ext uri="{BB962C8B-B14F-4D97-AF65-F5344CB8AC3E}">
        <p14:creationId xmlns:p14="http://schemas.microsoft.com/office/powerpoint/2010/main" val="603317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90B697-3304-7B45-BE78-1F09CD4CDB1D}"/>
              </a:ext>
            </a:extLst>
          </p:cNvPr>
          <p:cNvSpPr txBox="1"/>
          <p:nvPr/>
        </p:nvSpPr>
        <p:spPr>
          <a:xfrm>
            <a:off x="1439631" y="4557945"/>
            <a:ext cx="6871433" cy="830997"/>
          </a:xfrm>
          <a:prstGeom prst="rect">
            <a:avLst/>
          </a:prstGeom>
          <a:noFill/>
        </p:spPr>
        <p:txBody>
          <a:bodyPr wrap="none" rtlCol="0">
            <a:spAutoFit/>
          </a:bodyPr>
          <a:lstStyle/>
          <a:p>
            <a:r>
              <a:rPr lang="en-US" sz="2400" dirty="0"/>
              <a:t>Michael Craig, Oliver </a:t>
            </a:r>
            <a:r>
              <a:rPr lang="en-US" sz="2400" dirty="0" err="1"/>
              <a:t>Lasry</a:t>
            </a:r>
            <a:r>
              <a:rPr lang="en-US" sz="2400" dirty="0"/>
              <a:t>, Akash Chopra, Tamir </a:t>
            </a:r>
            <a:r>
              <a:rPr lang="en-US" sz="2400" dirty="0" err="1"/>
              <a:t>Ailon</a:t>
            </a:r>
            <a:endParaRPr lang="en-US" sz="2400" dirty="0"/>
          </a:p>
          <a:p>
            <a:r>
              <a:rPr lang="en-US" sz="2400" dirty="0"/>
              <a:t>University of British Columbia</a:t>
            </a:r>
          </a:p>
        </p:txBody>
      </p:sp>
      <p:sp>
        <p:nvSpPr>
          <p:cNvPr id="5" name="TextBox 4">
            <a:extLst>
              <a:ext uri="{FF2B5EF4-FFF2-40B4-BE49-F238E27FC236}">
                <a16:creationId xmlns:a16="http://schemas.microsoft.com/office/drawing/2014/main" id="{818E7890-9F00-A24D-A04B-84C98DF1FD8E}"/>
              </a:ext>
            </a:extLst>
          </p:cNvPr>
          <p:cNvSpPr txBox="1"/>
          <p:nvPr/>
        </p:nvSpPr>
        <p:spPr>
          <a:xfrm>
            <a:off x="1272363" y="1170877"/>
            <a:ext cx="8038906" cy="1754326"/>
          </a:xfrm>
          <a:prstGeom prst="rect">
            <a:avLst/>
          </a:prstGeom>
          <a:noFill/>
        </p:spPr>
        <p:txBody>
          <a:bodyPr wrap="square" rtlCol="0">
            <a:spAutoFit/>
          </a:bodyPr>
          <a:lstStyle/>
          <a:p>
            <a:r>
              <a:rPr lang="en-US" sz="3600" dirty="0"/>
              <a:t>Telehealth for Outpatient Spine Consultation: Perspectives from the Initial COVID-19 Experience</a:t>
            </a:r>
          </a:p>
        </p:txBody>
      </p:sp>
    </p:spTree>
    <p:extLst>
      <p:ext uri="{BB962C8B-B14F-4D97-AF65-F5344CB8AC3E}">
        <p14:creationId xmlns:p14="http://schemas.microsoft.com/office/powerpoint/2010/main" val="3895896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3EC1B-93F2-C843-911C-FD77908CCE6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901E552-F42E-5F4F-AB5F-84062278344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677B899-0A07-0842-81EF-E20E5436504E}"/>
              </a:ext>
            </a:extLst>
          </p:cNvPr>
          <p:cNvPicPr>
            <a:picLocks noChangeAspect="1"/>
          </p:cNvPicPr>
          <p:nvPr/>
        </p:nvPicPr>
        <p:blipFill>
          <a:blip r:embed="rId2"/>
          <a:stretch>
            <a:fillRect/>
          </a:stretch>
        </p:blipFill>
        <p:spPr>
          <a:xfrm>
            <a:off x="3209364" y="0"/>
            <a:ext cx="5773271" cy="6858000"/>
          </a:xfrm>
          <a:prstGeom prst="rect">
            <a:avLst/>
          </a:prstGeom>
        </p:spPr>
      </p:pic>
    </p:spTree>
    <p:extLst>
      <p:ext uri="{BB962C8B-B14F-4D97-AF65-F5344CB8AC3E}">
        <p14:creationId xmlns:p14="http://schemas.microsoft.com/office/powerpoint/2010/main" val="4126415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7">
            <a:extLst>
              <a:ext uri="{FF2B5EF4-FFF2-40B4-BE49-F238E27FC236}">
                <a16:creationId xmlns:a16="http://schemas.microsoft.com/office/drawing/2014/main" id="{7B6C6523-C818-2B4B-B887-FCBD132BF940}"/>
              </a:ext>
            </a:extLst>
          </p:cNvPr>
          <p:cNvSpPr>
            <a:spLocks noGrp="1"/>
          </p:cNvSpPr>
          <p:nvPr>
            <p:ph type="body" sz="quarter" idx="11"/>
          </p:nvPr>
        </p:nvSpPr>
        <p:spPr bwMode="auto">
          <a:xfrm>
            <a:off x="1963739" y="315914"/>
            <a:ext cx="7661275" cy="623887"/>
          </a:xfrm>
          <a:extLst>
            <a:ext uri="{909E8E84-426E-40dd-AFC4-6F175D3DCCD1}"/>
            <a:ext uri="{91240B29-F687-4f45-9708-019B960494DF}"/>
          </a:extLst>
        </p:spPr>
        <p:txBody>
          <a:bodyPr/>
          <a:lstStyle/>
          <a:p>
            <a:pPr marL="285750" indent="-285750">
              <a:defRPr/>
            </a:pPr>
            <a:r>
              <a:rPr lang="en-US" sz="2400" dirty="0">
                <a:latin typeface="Arial" charset="0"/>
                <a:ea typeface="ＭＳ Ｐゴシック" charset="0"/>
                <a:cs typeface="ＭＳ Ｐゴシック" charset="0"/>
              </a:rPr>
              <a:t>Background</a:t>
            </a:r>
            <a:endParaRPr sz="2400" dirty="0">
              <a:latin typeface="Arial" charset="0"/>
              <a:ea typeface="ＭＳ Ｐゴシック" charset="0"/>
              <a:cs typeface="ＭＳ Ｐゴシック" charset="0"/>
            </a:endParaRPr>
          </a:p>
        </p:txBody>
      </p:sp>
      <p:sp>
        <p:nvSpPr>
          <p:cNvPr id="26626" name="Text Placeholder 6">
            <a:extLst>
              <a:ext uri="{FF2B5EF4-FFF2-40B4-BE49-F238E27FC236}">
                <a16:creationId xmlns:a16="http://schemas.microsoft.com/office/drawing/2014/main" id="{A9793BD7-6D25-8B4E-BE69-CE8B9012BB39}"/>
              </a:ext>
            </a:extLst>
          </p:cNvPr>
          <p:cNvSpPr>
            <a:spLocks noGrp="1"/>
          </p:cNvSpPr>
          <p:nvPr>
            <p:ph type="body" sz="quarter" idx="13"/>
          </p:nvPr>
        </p:nvSpPr>
        <p:spPr bwMode="auto">
          <a:xfrm>
            <a:off x="1963739" y="1131889"/>
            <a:ext cx="7661275" cy="5392737"/>
          </a:xfrm>
          <a:extLst>
            <a:ext uri="{909E8E84-426E-40dd-AFC4-6F175D3DCCD1}"/>
            <a:ext uri="{91240B29-F687-4f45-9708-019B960494DF}"/>
          </a:extLst>
        </p:spPr>
        <p:txBody>
          <a:bodyPr>
            <a:normAutofit/>
          </a:bodyPr>
          <a:lstStyle/>
          <a:p>
            <a:pPr>
              <a:defRPr/>
            </a:pPr>
            <a:endParaRPr lang="en-CA" sz="2000" b="1" dirty="0">
              <a:latin typeface="+mj-lt"/>
            </a:endParaRPr>
          </a:p>
          <a:p>
            <a:pPr marL="285750" indent="-285750">
              <a:buFont typeface="Arial"/>
              <a:buChar char="•"/>
              <a:defRPr/>
            </a:pPr>
            <a:r>
              <a:rPr lang="en-CA" sz="2000" b="1" dirty="0">
                <a:latin typeface="+mj-lt"/>
              </a:rPr>
              <a:t>In Canada, use of tele-health was growing substantially even before the COVID-19 pandemic</a:t>
            </a:r>
          </a:p>
          <a:p>
            <a:pPr marL="285750" indent="-285750">
              <a:buFont typeface="Arial"/>
              <a:buChar char="•"/>
              <a:defRPr/>
            </a:pPr>
            <a:endParaRPr lang="en-CA" sz="2000" b="1" dirty="0">
              <a:latin typeface="+mj-lt"/>
            </a:endParaRPr>
          </a:p>
          <a:p>
            <a:pPr marL="285750" indent="-285750">
              <a:buFont typeface="Arial"/>
              <a:buChar char="•"/>
              <a:defRPr/>
            </a:pPr>
            <a:r>
              <a:rPr lang="en-CA" sz="2000" b="1" dirty="0">
                <a:latin typeface="+mj-lt"/>
              </a:rPr>
              <a:t>Prospective tele-health users may differ in their comfort level or satisfaction with the technology, and this may be linked to disease characteristics, demographics, or geography </a:t>
            </a:r>
          </a:p>
          <a:p>
            <a:pPr marL="285750" indent="-285750">
              <a:buFont typeface="Arial"/>
              <a:buChar char="•"/>
              <a:defRPr/>
            </a:pPr>
            <a:endParaRPr lang="en-CA" sz="2000" b="1" dirty="0">
              <a:latin typeface="+mj-lt"/>
            </a:endParaRPr>
          </a:p>
          <a:p>
            <a:pPr marL="285750" indent="-285750">
              <a:buFont typeface="Arial"/>
              <a:buChar char="•"/>
              <a:defRPr/>
            </a:pPr>
            <a:r>
              <a:rPr lang="en-CA" sz="2000" b="1" dirty="0">
                <a:latin typeface="+mj-lt"/>
              </a:rPr>
              <a:t>We aimed to identify patient-specific characteristics associated with a favourable tele-health experience in those patients undergoing outpatient spine consultation </a:t>
            </a:r>
            <a:endParaRPr lang="en-CA" sz="2000" dirty="0">
              <a:latin typeface="+mj-lt"/>
            </a:endParaRPr>
          </a:p>
          <a:p>
            <a:pPr>
              <a:defRPr/>
            </a:pPr>
            <a:endParaRPr lang="en-CA" sz="2000" dirty="0">
              <a:latin typeface="+mj-lt"/>
            </a:endParaRPr>
          </a:p>
          <a:p>
            <a:pPr>
              <a:defRPr/>
            </a:pPr>
            <a:endParaRPr sz="2000" dirty="0">
              <a:latin typeface="+mj-lt"/>
            </a:endParaRPr>
          </a:p>
          <a:p>
            <a:pPr>
              <a:defRPr/>
            </a:pPr>
            <a:endParaRPr sz="2000" dirty="0">
              <a:latin typeface="+mj-lt"/>
            </a:endParaRPr>
          </a:p>
        </p:txBody>
      </p:sp>
    </p:spTree>
    <p:extLst>
      <p:ext uri="{BB962C8B-B14F-4D97-AF65-F5344CB8AC3E}">
        <p14:creationId xmlns:p14="http://schemas.microsoft.com/office/powerpoint/2010/main" val="1460546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7">
            <a:extLst>
              <a:ext uri="{FF2B5EF4-FFF2-40B4-BE49-F238E27FC236}">
                <a16:creationId xmlns:a16="http://schemas.microsoft.com/office/drawing/2014/main" id="{7B6C6523-C818-2B4B-B887-FCBD132BF940}"/>
              </a:ext>
            </a:extLst>
          </p:cNvPr>
          <p:cNvSpPr>
            <a:spLocks noGrp="1"/>
          </p:cNvSpPr>
          <p:nvPr>
            <p:ph type="body" sz="quarter" idx="11"/>
          </p:nvPr>
        </p:nvSpPr>
        <p:spPr bwMode="auto">
          <a:xfrm>
            <a:off x="1963739" y="315914"/>
            <a:ext cx="7661275" cy="623887"/>
          </a:xfrm>
          <a:extLst>
            <a:ext uri="{909E8E84-426E-40dd-AFC4-6F175D3DCCD1}"/>
            <a:ext uri="{91240B29-F687-4f45-9708-019B960494DF}"/>
          </a:extLst>
        </p:spPr>
        <p:txBody>
          <a:bodyPr/>
          <a:lstStyle/>
          <a:p>
            <a:pPr marL="285750" indent="-285750">
              <a:defRPr/>
            </a:pPr>
            <a:r>
              <a:rPr lang="en-US" sz="2400" dirty="0">
                <a:latin typeface="Arial" charset="0"/>
                <a:ea typeface="ＭＳ Ｐゴシック" charset="0"/>
                <a:cs typeface="ＭＳ Ｐゴシック" charset="0"/>
              </a:rPr>
              <a:t>Methods</a:t>
            </a:r>
            <a:endParaRPr sz="2400" dirty="0">
              <a:latin typeface="Arial" charset="0"/>
              <a:ea typeface="ＭＳ Ｐゴシック" charset="0"/>
              <a:cs typeface="ＭＳ Ｐゴシック" charset="0"/>
            </a:endParaRPr>
          </a:p>
        </p:txBody>
      </p:sp>
      <p:sp>
        <p:nvSpPr>
          <p:cNvPr id="26626" name="Text Placeholder 6">
            <a:extLst>
              <a:ext uri="{FF2B5EF4-FFF2-40B4-BE49-F238E27FC236}">
                <a16:creationId xmlns:a16="http://schemas.microsoft.com/office/drawing/2014/main" id="{A9793BD7-6D25-8B4E-BE69-CE8B9012BB39}"/>
              </a:ext>
            </a:extLst>
          </p:cNvPr>
          <p:cNvSpPr>
            <a:spLocks noGrp="1"/>
          </p:cNvSpPr>
          <p:nvPr>
            <p:ph type="body" sz="quarter" idx="13"/>
          </p:nvPr>
        </p:nvSpPr>
        <p:spPr bwMode="auto">
          <a:xfrm>
            <a:off x="1852227" y="732631"/>
            <a:ext cx="7661275" cy="5392737"/>
          </a:xfrm>
          <a:extLst>
            <a:ext uri="{909E8E84-426E-40dd-AFC4-6F175D3DCCD1}"/>
            <a:ext uri="{91240B29-F687-4f45-9708-019B960494DF}"/>
          </a:extLst>
        </p:spPr>
        <p:txBody>
          <a:bodyPr>
            <a:noAutofit/>
          </a:bodyPr>
          <a:lstStyle/>
          <a:p>
            <a:pPr>
              <a:defRPr/>
            </a:pPr>
            <a:endParaRPr lang="en-CA" sz="2000" b="1" dirty="0">
              <a:latin typeface="+mj-lt"/>
            </a:endParaRPr>
          </a:p>
          <a:p>
            <a:pPr marL="285750" indent="-285750">
              <a:buFont typeface="Arial"/>
              <a:buChar char="•"/>
              <a:defRPr/>
            </a:pPr>
            <a:r>
              <a:rPr lang="en-CA" sz="2000" b="1" dirty="0">
                <a:latin typeface="+mj-lt"/>
              </a:rPr>
              <a:t>We enrolled consecutive patients undergoing outpatient spine consultation in the province of British Columbia during the initial months of the COVID-19 pandemic</a:t>
            </a:r>
          </a:p>
          <a:p>
            <a:pPr marL="285750" indent="-285750">
              <a:buFont typeface="Arial"/>
              <a:buChar char="•"/>
              <a:defRPr/>
            </a:pPr>
            <a:endParaRPr lang="en-CA" sz="2000" b="1" dirty="0">
              <a:latin typeface="+mj-lt"/>
            </a:endParaRPr>
          </a:p>
          <a:p>
            <a:pPr marL="285750" indent="-285750">
              <a:buFont typeface="Arial"/>
              <a:buChar char="•"/>
              <a:defRPr/>
            </a:pPr>
            <a:r>
              <a:rPr lang="en-CA" sz="2000" dirty="0"/>
              <a:t>We used an online patient-reported survey that collected demographic and disease-specific information, as well as validated outcome measures including VAS pain scale, ODI, and NDI. Survey items also assessed the technical details of the telehealth consultation and the patients' perspectives of that experience. </a:t>
            </a:r>
          </a:p>
          <a:p>
            <a:pPr>
              <a:defRPr/>
            </a:pPr>
            <a:endParaRPr lang="en-CA" sz="2000" dirty="0">
              <a:latin typeface="+mj-lt"/>
            </a:endParaRPr>
          </a:p>
          <a:p>
            <a:pPr>
              <a:defRPr/>
            </a:pPr>
            <a:endParaRPr lang="en-CA" sz="2000" dirty="0">
              <a:latin typeface="+mj-lt"/>
            </a:endParaRPr>
          </a:p>
          <a:p>
            <a:pPr>
              <a:defRPr/>
            </a:pPr>
            <a:endParaRPr sz="2000" dirty="0">
              <a:latin typeface="+mj-lt"/>
            </a:endParaRPr>
          </a:p>
          <a:p>
            <a:pPr>
              <a:defRPr/>
            </a:pPr>
            <a:endParaRPr sz="2000" dirty="0">
              <a:latin typeface="+mj-lt"/>
            </a:endParaRPr>
          </a:p>
        </p:txBody>
      </p:sp>
    </p:spTree>
    <p:extLst>
      <p:ext uri="{BB962C8B-B14F-4D97-AF65-F5344CB8AC3E}">
        <p14:creationId xmlns:p14="http://schemas.microsoft.com/office/powerpoint/2010/main" val="883250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7">
            <a:extLst>
              <a:ext uri="{FF2B5EF4-FFF2-40B4-BE49-F238E27FC236}">
                <a16:creationId xmlns:a16="http://schemas.microsoft.com/office/drawing/2014/main" id="{7B6C6523-C818-2B4B-B887-FCBD132BF940}"/>
              </a:ext>
            </a:extLst>
          </p:cNvPr>
          <p:cNvSpPr>
            <a:spLocks noGrp="1"/>
          </p:cNvSpPr>
          <p:nvPr>
            <p:ph type="body" sz="quarter" idx="11"/>
          </p:nvPr>
        </p:nvSpPr>
        <p:spPr bwMode="auto">
          <a:xfrm>
            <a:off x="1963739" y="315914"/>
            <a:ext cx="7661275" cy="623887"/>
          </a:xfrm>
          <a:extLst>
            <a:ext uri="{909E8E84-426E-40dd-AFC4-6F175D3DCCD1}"/>
            <a:ext uri="{91240B29-F687-4f45-9708-019B960494DF}"/>
          </a:extLst>
        </p:spPr>
        <p:txBody>
          <a:bodyPr/>
          <a:lstStyle/>
          <a:p>
            <a:pPr marL="285750" indent="-285750">
              <a:defRPr/>
            </a:pPr>
            <a:r>
              <a:rPr lang="en-US" sz="2400" dirty="0">
                <a:latin typeface="Arial" charset="0"/>
                <a:ea typeface="ＭＳ Ｐゴシック" charset="0"/>
                <a:cs typeface="ＭＳ Ｐゴシック" charset="0"/>
              </a:rPr>
              <a:t>Methods</a:t>
            </a:r>
            <a:endParaRPr sz="2400" dirty="0">
              <a:latin typeface="Arial" charset="0"/>
              <a:ea typeface="ＭＳ Ｐゴシック" charset="0"/>
              <a:cs typeface="ＭＳ Ｐゴシック" charset="0"/>
            </a:endParaRPr>
          </a:p>
        </p:txBody>
      </p:sp>
      <p:sp>
        <p:nvSpPr>
          <p:cNvPr id="26626" name="Text Placeholder 6">
            <a:extLst>
              <a:ext uri="{FF2B5EF4-FFF2-40B4-BE49-F238E27FC236}">
                <a16:creationId xmlns:a16="http://schemas.microsoft.com/office/drawing/2014/main" id="{A9793BD7-6D25-8B4E-BE69-CE8B9012BB39}"/>
              </a:ext>
            </a:extLst>
          </p:cNvPr>
          <p:cNvSpPr>
            <a:spLocks noGrp="1"/>
          </p:cNvSpPr>
          <p:nvPr>
            <p:ph type="body" sz="quarter" idx="13"/>
          </p:nvPr>
        </p:nvSpPr>
        <p:spPr bwMode="auto">
          <a:xfrm>
            <a:off x="1841076" y="732631"/>
            <a:ext cx="7661275" cy="5392737"/>
          </a:xfrm>
          <a:extLst>
            <a:ext uri="{909E8E84-426E-40dd-AFC4-6F175D3DCCD1}"/>
            <a:ext uri="{91240B29-F687-4f45-9708-019B960494DF}"/>
          </a:extLst>
        </p:spPr>
        <p:txBody>
          <a:bodyPr>
            <a:noAutofit/>
          </a:bodyPr>
          <a:lstStyle/>
          <a:p>
            <a:pPr>
              <a:defRPr/>
            </a:pPr>
            <a:endParaRPr lang="en-CA" sz="2000" b="1" dirty="0">
              <a:latin typeface="+mj-lt"/>
            </a:endParaRPr>
          </a:p>
          <a:p>
            <a:pPr marL="285750" indent="-285750">
              <a:buFont typeface="Arial"/>
              <a:buChar char="•"/>
              <a:defRPr/>
            </a:pPr>
            <a:r>
              <a:rPr lang="en-CA" sz="2000" dirty="0"/>
              <a:t>We assessed for any association between patient satisfaction and patient characteristics and disease severity. We also summarized patients’ qualitative responses regarding their impressions of their telehealth experience.</a:t>
            </a:r>
          </a:p>
          <a:p>
            <a:pPr marL="285750" indent="-285750">
              <a:buFont typeface="Arial"/>
              <a:buChar char="•"/>
              <a:defRPr/>
            </a:pPr>
            <a:endParaRPr lang="en-CA" sz="2000" dirty="0"/>
          </a:p>
          <a:p>
            <a:pPr marL="285750" indent="-285750">
              <a:buFont typeface="Arial"/>
              <a:buChar char="•"/>
              <a:defRPr/>
            </a:pPr>
            <a:endParaRPr lang="en-CA" sz="2000" dirty="0">
              <a:latin typeface="+mj-lt"/>
            </a:endParaRPr>
          </a:p>
          <a:p>
            <a:pPr marL="285750" indent="-285750">
              <a:buFont typeface="Arial"/>
              <a:buChar char="•"/>
              <a:defRPr/>
            </a:pPr>
            <a:r>
              <a:rPr lang="en-CA" sz="2000" dirty="0">
                <a:latin typeface="+mj-lt"/>
              </a:rPr>
              <a:t>Univariate analyses were carried out comparing PROs in satisfied vs unsatisfied patients using the Mann-Whitney U test for nonparametric data at </a:t>
            </a:r>
            <a:r>
              <a:rPr lang="en-CA" sz="2000" i="1" dirty="0">
                <a:latin typeface="+mj-lt"/>
              </a:rPr>
              <a:t>p &lt; 0.05.</a:t>
            </a:r>
            <a:endParaRPr lang="en-CA" sz="2000" dirty="0">
              <a:latin typeface="+mj-lt"/>
            </a:endParaRPr>
          </a:p>
          <a:p>
            <a:pPr marL="285750" indent="-285750">
              <a:buFont typeface="Arial"/>
              <a:buChar char="•"/>
              <a:defRPr/>
            </a:pPr>
            <a:r>
              <a:rPr lang="en-CA" sz="2000" dirty="0">
                <a:latin typeface="+mj-lt"/>
              </a:rPr>
              <a:t>A multivariate analysis was planned to assess for any effect of PROs or telehealth-specific factors on satisfaction</a:t>
            </a:r>
          </a:p>
          <a:p>
            <a:pPr marL="285750" indent="-285750">
              <a:buFont typeface="Arial"/>
              <a:buChar char="•"/>
              <a:defRPr/>
            </a:pPr>
            <a:r>
              <a:rPr lang="en-CA" sz="2000" dirty="0">
                <a:latin typeface="+mj-lt"/>
              </a:rPr>
              <a:t>Qualitative responses regarding tele-health were grouped into themes and tabulated</a:t>
            </a:r>
          </a:p>
          <a:p>
            <a:pPr>
              <a:defRPr/>
            </a:pPr>
            <a:endParaRPr sz="2000" dirty="0">
              <a:latin typeface="+mj-lt"/>
            </a:endParaRPr>
          </a:p>
          <a:p>
            <a:pPr>
              <a:defRPr/>
            </a:pPr>
            <a:endParaRPr sz="2000" dirty="0">
              <a:latin typeface="+mj-lt"/>
            </a:endParaRPr>
          </a:p>
        </p:txBody>
      </p:sp>
    </p:spTree>
    <p:extLst>
      <p:ext uri="{BB962C8B-B14F-4D97-AF65-F5344CB8AC3E}">
        <p14:creationId xmlns:p14="http://schemas.microsoft.com/office/powerpoint/2010/main" val="2375684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7">
            <a:extLst>
              <a:ext uri="{FF2B5EF4-FFF2-40B4-BE49-F238E27FC236}">
                <a16:creationId xmlns:a16="http://schemas.microsoft.com/office/drawing/2014/main" id="{7B6C6523-C818-2B4B-B887-FCBD132BF940}"/>
              </a:ext>
            </a:extLst>
          </p:cNvPr>
          <p:cNvSpPr>
            <a:spLocks noGrp="1"/>
          </p:cNvSpPr>
          <p:nvPr>
            <p:ph type="body" sz="quarter" idx="11"/>
          </p:nvPr>
        </p:nvSpPr>
        <p:spPr bwMode="auto">
          <a:xfrm>
            <a:off x="661094" y="267188"/>
            <a:ext cx="7661275" cy="623887"/>
          </a:xfrm>
          <a:extLst>
            <a:ext uri="{909E8E84-426E-40dd-AFC4-6F175D3DCCD1}"/>
            <a:ext uri="{91240B29-F687-4f45-9708-019B960494DF}"/>
          </a:extLst>
        </p:spPr>
        <p:txBody>
          <a:bodyPr/>
          <a:lstStyle/>
          <a:p>
            <a:pPr marL="285750" indent="-285750">
              <a:defRPr/>
            </a:pPr>
            <a:r>
              <a:rPr lang="en-US" sz="2400" dirty="0">
                <a:latin typeface="Arial" charset="0"/>
                <a:ea typeface="ＭＳ Ｐゴシック" charset="0"/>
                <a:cs typeface="ＭＳ Ｐゴシック" charset="0"/>
              </a:rPr>
              <a:t>Results</a:t>
            </a:r>
            <a:endParaRPr sz="2400" dirty="0">
              <a:latin typeface="Arial" charset="0"/>
              <a:ea typeface="ＭＳ Ｐゴシック" charset="0"/>
              <a:cs typeface="ＭＳ Ｐゴシック" charset="0"/>
            </a:endParaRPr>
          </a:p>
        </p:txBody>
      </p:sp>
      <p:sp>
        <p:nvSpPr>
          <p:cNvPr id="26626" name="Text Placeholder 6">
            <a:extLst>
              <a:ext uri="{FF2B5EF4-FFF2-40B4-BE49-F238E27FC236}">
                <a16:creationId xmlns:a16="http://schemas.microsoft.com/office/drawing/2014/main" id="{A9793BD7-6D25-8B4E-BE69-CE8B9012BB39}"/>
              </a:ext>
            </a:extLst>
          </p:cNvPr>
          <p:cNvSpPr>
            <a:spLocks noGrp="1"/>
          </p:cNvSpPr>
          <p:nvPr>
            <p:ph type="body" sz="quarter" idx="13"/>
          </p:nvPr>
        </p:nvSpPr>
        <p:spPr bwMode="auto">
          <a:xfrm>
            <a:off x="1963739" y="1131889"/>
            <a:ext cx="7661275" cy="5392737"/>
          </a:xfrm>
          <a:extLst>
            <a:ext uri="{909E8E84-426E-40dd-AFC4-6F175D3DCCD1}"/>
            <a:ext uri="{91240B29-F687-4f45-9708-019B960494DF}"/>
          </a:extLst>
        </p:spPr>
        <p:txBody>
          <a:bodyPr/>
          <a:lstStyle/>
          <a:p>
            <a:pPr>
              <a:defRPr/>
            </a:pPr>
            <a:endParaRPr lang="en-CA" b="1" dirty="0">
              <a:latin typeface="+mj-lt"/>
            </a:endParaRPr>
          </a:p>
          <a:p>
            <a:pPr>
              <a:defRPr/>
            </a:pPr>
            <a:endParaRPr lang="en-CA" dirty="0">
              <a:latin typeface="+mj-lt"/>
            </a:endParaRPr>
          </a:p>
          <a:p>
            <a:pPr>
              <a:defRPr/>
            </a:pPr>
            <a:endParaRPr lang="en-CA" dirty="0">
              <a:latin typeface="+mj-lt"/>
            </a:endParaRPr>
          </a:p>
          <a:p>
            <a:pPr>
              <a:defRPr/>
            </a:pPr>
            <a:endParaRPr dirty="0">
              <a:latin typeface="+mj-lt"/>
            </a:endParaRPr>
          </a:p>
          <a:p>
            <a:pPr>
              <a:defRPr/>
            </a:pPr>
            <a:endParaRPr dirty="0">
              <a:latin typeface="+mj-lt"/>
            </a:endParaRPr>
          </a:p>
        </p:txBody>
      </p:sp>
      <p:sp>
        <p:nvSpPr>
          <p:cNvPr id="4" name="Text Placeholder 6">
            <a:extLst>
              <a:ext uri="{FF2B5EF4-FFF2-40B4-BE49-F238E27FC236}">
                <a16:creationId xmlns:a16="http://schemas.microsoft.com/office/drawing/2014/main" id="{45695F46-2751-F44A-96D4-F445741C45EA}"/>
              </a:ext>
            </a:extLst>
          </p:cNvPr>
          <p:cNvSpPr txBox="1">
            <a:spLocks/>
          </p:cNvSpPr>
          <p:nvPr/>
        </p:nvSpPr>
        <p:spPr bwMode="auto">
          <a:xfrm>
            <a:off x="661094" y="432118"/>
            <a:ext cx="10244798" cy="5392737"/>
          </a:xfrm>
          <a:prstGeom prst="rect">
            <a:avLst/>
          </a:prstGeom>
          <a:extLst>
            <a:ext uri="{909E8E84-426E-40dd-AFC4-6F175D3DCCD1}"/>
            <a:ext uri="{91240B29-F687-4f45-9708-019B960494DF}"/>
          </a:extLst>
        </p:spPr>
        <p:txBody>
          <a:bodyPr vert="horz" lIns="0" tIns="0" rIns="0" bIns="0" rtlCol="0">
            <a:normAutofit/>
          </a:bodyPr>
          <a:lstStyle>
            <a:lvl1pPr marL="0" indent="0" algn="l" defTabSz="914400" rtl="0" eaLnBrk="1" latinLnBrk="0" hangingPunct="1">
              <a:lnSpc>
                <a:spcPct val="130000"/>
              </a:lnSpc>
              <a:spcBef>
                <a:spcPts val="0"/>
              </a:spcBef>
              <a:buFontTx/>
              <a:buNone/>
              <a:defRPr sz="1500" kern="1200">
                <a:solidFill>
                  <a:schemeClr val="tx1"/>
                </a:solidFill>
                <a:latin typeface="+mn-lt"/>
                <a:ea typeface="+mn-ea"/>
                <a:cs typeface="+mn-cs"/>
              </a:defRPr>
            </a:lvl1pPr>
            <a:lvl2pPr marL="0" indent="-180000" algn="l" defTabSz="914400" rtl="0" eaLnBrk="1" latinLnBrk="0" hangingPunct="1">
              <a:lnSpc>
                <a:spcPct val="130000"/>
              </a:lnSpc>
              <a:spcBef>
                <a:spcPts val="0"/>
              </a:spcBef>
              <a:buFont typeface="Arial"/>
              <a:buChar char="•"/>
              <a:defRPr sz="1500" kern="1200">
                <a:solidFill>
                  <a:schemeClr val="tx1"/>
                </a:solidFill>
                <a:latin typeface="+mn-lt"/>
                <a:ea typeface="+mn-ea"/>
                <a:cs typeface="+mn-cs"/>
              </a:defRPr>
            </a:lvl2pPr>
            <a:lvl3pPr marL="540000" indent="-180000" algn="l" defTabSz="914400" rtl="0" eaLnBrk="1" latinLnBrk="0" hangingPunct="1">
              <a:lnSpc>
                <a:spcPct val="130000"/>
              </a:lnSpc>
              <a:spcBef>
                <a:spcPts val="0"/>
              </a:spcBef>
              <a:buFont typeface="Arial" panose="020B0604020202020204" pitchFamily="34" charset="0"/>
              <a:buChar char="•"/>
              <a:defRPr sz="1500" kern="1200">
                <a:solidFill>
                  <a:schemeClr val="tx1"/>
                </a:solidFill>
                <a:latin typeface="+mn-lt"/>
                <a:ea typeface="+mn-ea"/>
                <a:cs typeface="+mn-cs"/>
              </a:defRPr>
            </a:lvl3pPr>
            <a:lvl4pPr marL="900000" indent="-180000" algn="l" defTabSz="914400" rtl="0" eaLnBrk="1" latinLnBrk="0" hangingPunct="1">
              <a:lnSpc>
                <a:spcPct val="130000"/>
              </a:lnSpc>
              <a:spcBef>
                <a:spcPts val="0"/>
              </a:spcBef>
              <a:buFont typeface="Arial"/>
              <a:buChar char="•"/>
              <a:defRPr sz="1500" kern="1200">
                <a:solidFill>
                  <a:schemeClr val="tx1"/>
                </a:solidFill>
                <a:latin typeface="+mn-lt"/>
                <a:ea typeface="+mn-ea"/>
                <a:cs typeface="+mn-cs"/>
              </a:defRPr>
            </a:lvl4pPr>
            <a:lvl5pPr marL="1260000" indent="-180000" algn="l" defTabSz="914400" rtl="0" eaLnBrk="1" latinLnBrk="0" hangingPunct="1">
              <a:lnSpc>
                <a:spcPct val="130000"/>
              </a:lnSpc>
              <a:spcBef>
                <a:spcPts val="0"/>
              </a:spcBef>
              <a:buFont typeface="Arial"/>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CA" sz="2000" b="1" dirty="0">
              <a:latin typeface="+mj-lt"/>
            </a:endParaRPr>
          </a:p>
          <a:p>
            <a:pPr marL="285750" indent="-285750">
              <a:buFont typeface="Arial"/>
              <a:buChar char="•"/>
              <a:defRPr/>
            </a:pPr>
            <a:r>
              <a:rPr lang="en-CA" sz="2000" b="1" dirty="0">
                <a:latin typeface="+mj-lt"/>
              </a:rPr>
              <a:t>170 unique responses obtained, of which 144 (84.7%)  were ”satisfied” (very/somewhat/neutral) and 26 (15.3%) were “unsatisfied” (very/somewhat). Groups were comparable in terms of age, gender, education level, work status, and primary complaint (cervical vs lumbar). </a:t>
            </a:r>
          </a:p>
          <a:p>
            <a:pPr marL="285750" indent="-285750">
              <a:buFont typeface="Arial"/>
              <a:buChar char="•"/>
              <a:defRPr/>
            </a:pPr>
            <a:endParaRPr lang="en-CA" sz="2000" b="1" dirty="0">
              <a:latin typeface="+mj-lt"/>
            </a:endParaRPr>
          </a:p>
          <a:p>
            <a:pPr marL="285750" indent="-285750">
              <a:buFont typeface="Arial"/>
              <a:buChar char="•"/>
              <a:defRPr/>
            </a:pPr>
            <a:endParaRPr lang="en-CA" sz="2000" dirty="0">
              <a:latin typeface="+mj-lt"/>
            </a:endParaRPr>
          </a:p>
          <a:p>
            <a:pPr>
              <a:defRPr/>
            </a:pPr>
            <a:endParaRPr lang="en-CA" sz="2000" dirty="0">
              <a:latin typeface="+mj-lt"/>
            </a:endParaRPr>
          </a:p>
          <a:p>
            <a:pPr>
              <a:defRPr/>
            </a:pPr>
            <a:endParaRPr lang="en-CA" sz="2000" dirty="0">
              <a:latin typeface="+mj-lt"/>
            </a:endParaRPr>
          </a:p>
          <a:p>
            <a:pPr>
              <a:defRPr/>
            </a:pPr>
            <a:endParaRPr lang="en-CA" sz="2000" dirty="0">
              <a:latin typeface="+mj-lt"/>
            </a:endParaRPr>
          </a:p>
        </p:txBody>
      </p:sp>
      <p:pic>
        <p:nvPicPr>
          <p:cNvPr id="6" name="Picture 5">
            <a:extLst>
              <a:ext uri="{FF2B5EF4-FFF2-40B4-BE49-F238E27FC236}">
                <a16:creationId xmlns:a16="http://schemas.microsoft.com/office/drawing/2014/main" id="{9310E674-9F26-FF4C-B81D-9097C42050D9}"/>
              </a:ext>
            </a:extLst>
          </p:cNvPr>
          <p:cNvPicPr>
            <a:picLocks noChangeAspect="1"/>
          </p:cNvPicPr>
          <p:nvPr/>
        </p:nvPicPr>
        <p:blipFill>
          <a:blip r:embed="rId2"/>
          <a:stretch>
            <a:fillRect/>
          </a:stretch>
        </p:blipFill>
        <p:spPr>
          <a:xfrm>
            <a:off x="904373" y="2108724"/>
            <a:ext cx="5730603" cy="2753987"/>
          </a:xfrm>
          <a:prstGeom prst="rect">
            <a:avLst/>
          </a:prstGeom>
        </p:spPr>
      </p:pic>
      <p:pic>
        <p:nvPicPr>
          <p:cNvPr id="8" name="Picture 7">
            <a:extLst>
              <a:ext uri="{FF2B5EF4-FFF2-40B4-BE49-F238E27FC236}">
                <a16:creationId xmlns:a16="http://schemas.microsoft.com/office/drawing/2014/main" id="{3F7391BB-E4CD-2B45-B09C-AF1D8AA0FC12}"/>
              </a:ext>
            </a:extLst>
          </p:cNvPr>
          <p:cNvPicPr>
            <a:picLocks noChangeAspect="1"/>
          </p:cNvPicPr>
          <p:nvPr/>
        </p:nvPicPr>
        <p:blipFill>
          <a:blip r:embed="rId3"/>
          <a:stretch>
            <a:fillRect/>
          </a:stretch>
        </p:blipFill>
        <p:spPr>
          <a:xfrm>
            <a:off x="3892860" y="4935575"/>
            <a:ext cx="6877170" cy="1829865"/>
          </a:xfrm>
          <a:prstGeom prst="rect">
            <a:avLst/>
          </a:prstGeom>
        </p:spPr>
      </p:pic>
    </p:spTree>
    <p:extLst>
      <p:ext uri="{BB962C8B-B14F-4D97-AF65-F5344CB8AC3E}">
        <p14:creationId xmlns:p14="http://schemas.microsoft.com/office/powerpoint/2010/main" val="2769315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7">
            <a:extLst>
              <a:ext uri="{FF2B5EF4-FFF2-40B4-BE49-F238E27FC236}">
                <a16:creationId xmlns:a16="http://schemas.microsoft.com/office/drawing/2014/main" id="{7B6C6523-C818-2B4B-B887-FCBD132BF940}"/>
              </a:ext>
            </a:extLst>
          </p:cNvPr>
          <p:cNvSpPr>
            <a:spLocks noGrp="1"/>
          </p:cNvSpPr>
          <p:nvPr>
            <p:ph type="body" sz="quarter" idx="11"/>
          </p:nvPr>
        </p:nvSpPr>
        <p:spPr bwMode="auto">
          <a:xfrm>
            <a:off x="762325" y="274702"/>
            <a:ext cx="7661275" cy="623887"/>
          </a:xfrm>
          <a:extLst>
            <a:ext uri="{909E8E84-426E-40dd-AFC4-6F175D3DCCD1}"/>
            <a:ext uri="{91240B29-F687-4f45-9708-019B960494DF}"/>
          </a:extLst>
        </p:spPr>
        <p:txBody>
          <a:bodyPr/>
          <a:lstStyle/>
          <a:p>
            <a:pPr marL="285750" indent="-285750">
              <a:defRPr/>
            </a:pPr>
            <a:r>
              <a:rPr lang="en-US" sz="2400" dirty="0">
                <a:latin typeface="Arial" charset="0"/>
                <a:ea typeface="ＭＳ Ｐゴシック" charset="0"/>
                <a:cs typeface="ＭＳ Ｐゴシック" charset="0"/>
              </a:rPr>
              <a:t>RESULTS</a:t>
            </a:r>
            <a:endParaRPr sz="2400" dirty="0">
              <a:latin typeface="Arial" charset="0"/>
              <a:ea typeface="ＭＳ Ｐゴシック" charset="0"/>
              <a:cs typeface="ＭＳ Ｐゴシック" charset="0"/>
            </a:endParaRPr>
          </a:p>
        </p:txBody>
      </p:sp>
      <p:sp>
        <p:nvSpPr>
          <p:cNvPr id="26626" name="Text Placeholder 6">
            <a:extLst>
              <a:ext uri="{FF2B5EF4-FFF2-40B4-BE49-F238E27FC236}">
                <a16:creationId xmlns:a16="http://schemas.microsoft.com/office/drawing/2014/main" id="{A9793BD7-6D25-8B4E-BE69-CE8B9012BB39}"/>
              </a:ext>
            </a:extLst>
          </p:cNvPr>
          <p:cNvSpPr>
            <a:spLocks noGrp="1"/>
          </p:cNvSpPr>
          <p:nvPr>
            <p:ph type="body" sz="quarter" idx="13"/>
          </p:nvPr>
        </p:nvSpPr>
        <p:spPr bwMode="auto">
          <a:xfrm>
            <a:off x="1963739" y="1131889"/>
            <a:ext cx="7661275" cy="5392737"/>
          </a:xfrm>
          <a:extLst>
            <a:ext uri="{909E8E84-426E-40dd-AFC4-6F175D3DCCD1}"/>
            <a:ext uri="{91240B29-F687-4f45-9708-019B960494DF}"/>
          </a:extLst>
        </p:spPr>
        <p:txBody>
          <a:bodyPr/>
          <a:lstStyle/>
          <a:p>
            <a:pPr>
              <a:defRPr/>
            </a:pPr>
            <a:endParaRPr lang="en-CA" b="1" dirty="0">
              <a:latin typeface="+mj-lt"/>
            </a:endParaRPr>
          </a:p>
          <a:p>
            <a:pPr marL="285750" indent="-285750">
              <a:buFont typeface="Arial"/>
              <a:buChar char="•"/>
              <a:defRPr/>
            </a:pPr>
            <a:endParaRPr lang="en-CA" dirty="0">
              <a:latin typeface="+mj-lt"/>
            </a:endParaRPr>
          </a:p>
          <a:p>
            <a:pPr>
              <a:defRPr/>
            </a:pPr>
            <a:endParaRPr lang="en-CA" dirty="0">
              <a:latin typeface="+mj-lt"/>
            </a:endParaRPr>
          </a:p>
          <a:p>
            <a:pPr>
              <a:defRPr/>
            </a:pPr>
            <a:endParaRPr dirty="0">
              <a:latin typeface="+mj-lt"/>
            </a:endParaRPr>
          </a:p>
          <a:p>
            <a:pPr>
              <a:defRPr/>
            </a:pPr>
            <a:endParaRPr dirty="0">
              <a:latin typeface="+mj-lt"/>
            </a:endParaRPr>
          </a:p>
        </p:txBody>
      </p:sp>
      <p:pic>
        <p:nvPicPr>
          <p:cNvPr id="7" name="Picture 6">
            <a:extLst>
              <a:ext uri="{FF2B5EF4-FFF2-40B4-BE49-F238E27FC236}">
                <a16:creationId xmlns:a16="http://schemas.microsoft.com/office/drawing/2014/main" id="{964D7D56-9694-BA4D-98F8-817FBCAA6763}"/>
              </a:ext>
            </a:extLst>
          </p:cNvPr>
          <p:cNvPicPr>
            <a:picLocks noChangeAspect="1"/>
          </p:cNvPicPr>
          <p:nvPr/>
        </p:nvPicPr>
        <p:blipFill>
          <a:blip r:embed="rId2"/>
          <a:stretch>
            <a:fillRect/>
          </a:stretch>
        </p:blipFill>
        <p:spPr>
          <a:xfrm>
            <a:off x="450090" y="739356"/>
            <a:ext cx="9039597" cy="4142133"/>
          </a:xfrm>
          <a:prstGeom prst="rect">
            <a:avLst/>
          </a:prstGeom>
        </p:spPr>
      </p:pic>
      <p:sp>
        <p:nvSpPr>
          <p:cNvPr id="8" name="TextBox 7">
            <a:extLst>
              <a:ext uri="{FF2B5EF4-FFF2-40B4-BE49-F238E27FC236}">
                <a16:creationId xmlns:a16="http://schemas.microsoft.com/office/drawing/2014/main" id="{269C9267-811C-A341-9F3C-BA3775F3D9B1}"/>
              </a:ext>
            </a:extLst>
          </p:cNvPr>
          <p:cNvSpPr txBox="1"/>
          <p:nvPr/>
        </p:nvSpPr>
        <p:spPr>
          <a:xfrm>
            <a:off x="762325" y="5073577"/>
            <a:ext cx="10064102" cy="369332"/>
          </a:xfrm>
          <a:prstGeom prst="rect">
            <a:avLst/>
          </a:prstGeom>
          <a:noFill/>
        </p:spPr>
        <p:txBody>
          <a:bodyPr wrap="none" rtlCol="0">
            <a:spAutoFit/>
          </a:bodyPr>
          <a:lstStyle/>
          <a:p>
            <a:r>
              <a:rPr lang="en-US" dirty="0"/>
              <a:t>“Before I knew it, the call was over and I felt like I missed something or didn't get to ask all that I wanted”</a:t>
            </a:r>
          </a:p>
        </p:txBody>
      </p:sp>
      <p:sp>
        <p:nvSpPr>
          <p:cNvPr id="9" name="TextBox 8">
            <a:extLst>
              <a:ext uri="{FF2B5EF4-FFF2-40B4-BE49-F238E27FC236}">
                <a16:creationId xmlns:a16="http://schemas.microsoft.com/office/drawing/2014/main" id="{4D1694AE-1D83-6144-9D9C-BA5271058A01}"/>
              </a:ext>
            </a:extLst>
          </p:cNvPr>
          <p:cNvSpPr txBox="1"/>
          <p:nvPr/>
        </p:nvSpPr>
        <p:spPr>
          <a:xfrm>
            <a:off x="1025912" y="5634997"/>
            <a:ext cx="6041013" cy="369332"/>
          </a:xfrm>
          <a:prstGeom prst="rect">
            <a:avLst/>
          </a:prstGeom>
          <a:noFill/>
        </p:spPr>
        <p:txBody>
          <a:bodyPr wrap="none" rtlCol="0">
            <a:spAutoFit/>
          </a:bodyPr>
          <a:lstStyle/>
          <a:p>
            <a:r>
              <a:rPr lang="en-US" dirty="0"/>
              <a:t>"it was hard to get across what is causing me pain and where.”</a:t>
            </a:r>
          </a:p>
        </p:txBody>
      </p:sp>
      <p:sp>
        <p:nvSpPr>
          <p:cNvPr id="10" name="TextBox 9">
            <a:extLst>
              <a:ext uri="{FF2B5EF4-FFF2-40B4-BE49-F238E27FC236}">
                <a16:creationId xmlns:a16="http://schemas.microsoft.com/office/drawing/2014/main" id="{28F4A131-D319-A84A-BE42-88729D354FAD}"/>
              </a:ext>
            </a:extLst>
          </p:cNvPr>
          <p:cNvSpPr txBox="1"/>
          <p:nvPr/>
        </p:nvSpPr>
        <p:spPr>
          <a:xfrm>
            <a:off x="1192894" y="6155294"/>
            <a:ext cx="9806211" cy="369332"/>
          </a:xfrm>
          <a:prstGeom prst="rect">
            <a:avLst/>
          </a:prstGeom>
          <a:noFill/>
        </p:spPr>
        <p:txBody>
          <a:bodyPr wrap="none" rtlCol="0">
            <a:spAutoFit/>
          </a:bodyPr>
          <a:lstStyle/>
          <a:p>
            <a:r>
              <a:rPr lang="en-US" dirty="0"/>
              <a:t>“I find this forgetfulness when under time pressure interferes with my visits especially over the phone”</a:t>
            </a:r>
          </a:p>
        </p:txBody>
      </p:sp>
    </p:spTree>
    <p:extLst>
      <p:ext uri="{BB962C8B-B14F-4D97-AF65-F5344CB8AC3E}">
        <p14:creationId xmlns:p14="http://schemas.microsoft.com/office/powerpoint/2010/main" val="1674473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7">
            <a:extLst>
              <a:ext uri="{FF2B5EF4-FFF2-40B4-BE49-F238E27FC236}">
                <a16:creationId xmlns:a16="http://schemas.microsoft.com/office/drawing/2014/main" id="{7B6C6523-C818-2B4B-B887-FCBD132BF940}"/>
              </a:ext>
            </a:extLst>
          </p:cNvPr>
          <p:cNvSpPr>
            <a:spLocks noGrp="1"/>
          </p:cNvSpPr>
          <p:nvPr>
            <p:ph type="body" sz="quarter" idx="11"/>
          </p:nvPr>
        </p:nvSpPr>
        <p:spPr bwMode="auto">
          <a:xfrm>
            <a:off x="1963739" y="315914"/>
            <a:ext cx="7661275" cy="623887"/>
          </a:xfrm>
          <a:extLst>
            <a:ext uri="{909E8E84-426E-40dd-AFC4-6F175D3DCCD1}"/>
            <a:ext uri="{91240B29-F687-4f45-9708-019B960494DF}"/>
          </a:extLst>
        </p:spPr>
        <p:txBody>
          <a:bodyPr/>
          <a:lstStyle/>
          <a:p>
            <a:pPr marL="285750" indent="-285750">
              <a:defRPr/>
            </a:pPr>
            <a:r>
              <a:rPr lang="en-US" sz="2400" dirty="0">
                <a:latin typeface="Arial" charset="0"/>
                <a:ea typeface="ＭＳ Ｐゴシック" charset="0"/>
                <a:cs typeface="ＭＳ Ｐゴシック" charset="0"/>
              </a:rPr>
              <a:t>Summary</a:t>
            </a:r>
            <a:endParaRPr sz="2400" dirty="0">
              <a:latin typeface="Arial" charset="0"/>
              <a:ea typeface="ＭＳ Ｐゴシック" charset="0"/>
              <a:cs typeface="ＭＳ Ｐゴシック" charset="0"/>
            </a:endParaRPr>
          </a:p>
        </p:txBody>
      </p:sp>
      <p:sp>
        <p:nvSpPr>
          <p:cNvPr id="26626" name="Text Placeholder 6">
            <a:extLst>
              <a:ext uri="{FF2B5EF4-FFF2-40B4-BE49-F238E27FC236}">
                <a16:creationId xmlns:a16="http://schemas.microsoft.com/office/drawing/2014/main" id="{A9793BD7-6D25-8B4E-BE69-CE8B9012BB39}"/>
              </a:ext>
            </a:extLst>
          </p:cNvPr>
          <p:cNvSpPr>
            <a:spLocks noGrp="1"/>
          </p:cNvSpPr>
          <p:nvPr>
            <p:ph type="body" sz="quarter" idx="13"/>
          </p:nvPr>
        </p:nvSpPr>
        <p:spPr bwMode="auto">
          <a:xfrm>
            <a:off x="1963739" y="1131889"/>
            <a:ext cx="7661275" cy="5392737"/>
          </a:xfrm>
          <a:extLst>
            <a:ext uri="{909E8E84-426E-40dd-AFC4-6F175D3DCCD1}"/>
            <a:ext uri="{91240B29-F687-4f45-9708-019B960494DF}"/>
          </a:extLst>
        </p:spPr>
        <p:txBody>
          <a:bodyPr>
            <a:normAutofit/>
          </a:bodyPr>
          <a:lstStyle/>
          <a:p>
            <a:pPr>
              <a:defRPr/>
            </a:pPr>
            <a:endParaRPr lang="en-CA" sz="2000" b="1" dirty="0">
              <a:latin typeface="+mj-lt"/>
            </a:endParaRPr>
          </a:p>
          <a:p>
            <a:pPr marL="285750" indent="-285750">
              <a:buFont typeface="Arial"/>
              <a:buChar char="•"/>
              <a:defRPr/>
            </a:pPr>
            <a:r>
              <a:rPr lang="en-CA" sz="2000" b="1" dirty="0">
                <a:latin typeface="+mj-lt"/>
              </a:rPr>
              <a:t>Most patients (84.7%) reported general satisfaction with tele-health for outpatient spine consultation</a:t>
            </a:r>
          </a:p>
          <a:p>
            <a:pPr marL="285750" indent="-285750">
              <a:buFont typeface="Arial"/>
              <a:buChar char="•"/>
              <a:defRPr/>
            </a:pPr>
            <a:r>
              <a:rPr lang="en-CA" sz="2000" b="1" dirty="0">
                <a:latin typeface="+mj-lt"/>
              </a:rPr>
              <a:t>No clear differences in disease status/severity when comparing those satisfied and dissatisfied with tele-health</a:t>
            </a:r>
          </a:p>
          <a:p>
            <a:pPr marL="285750" indent="-285750">
              <a:buFont typeface="Arial"/>
              <a:buChar char="•"/>
              <a:defRPr/>
            </a:pPr>
            <a:r>
              <a:rPr lang="en-CA" sz="2000" b="1" dirty="0">
                <a:latin typeface="+mj-lt"/>
              </a:rPr>
              <a:t>Statistical power limited by low proportion of unsatisfied patients</a:t>
            </a:r>
          </a:p>
          <a:p>
            <a:pPr marL="285750" indent="-285750">
              <a:buFont typeface="Arial"/>
              <a:buChar char="•"/>
              <a:defRPr/>
            </a:pPr>
            <a:endParaRPr lang="en-CA" sz="2000" b="1" dirty="0">
              <a:latin typeface="+mj-lt"/>
            </a:endParaRPr>
          </a:p>
          <a:p>
            <a:pPr marL="285750" indent="-285750">
              <a:buFont typeface="Arial"/>
              <a:buChar char="•"/>
              <a:defRPr/>
            </a:pPr>
            <a:r>
              <a:rPr lang="en-CA" sz="2000" b="1" dirty="0">
                <a:latin typeface="+mj-lt"/>
              </a:rPr>
              <a:t>Qualitative results suggest patients may be most concerned with ability to express their symptoms as opposed to other aspects of the clinical interaction</a:t>
            </a:r>
          </a:p>
          <a:p>
            <a:pPr marL="285750" indent="-285750">
              <a:buFont typeface="Arial"/>
              <a:buChar char="•"/>
              <a:defRPr/>
            </a:pPr>
            <a:endParaRPr lang="en-CA" sz="2000" b="1" dirty="0">
              <a:latin typeface="+mj-lt"/>
            </a:endParaRPr>
          </a:p>
          <a:p>
            <a:pPr marL="285750" indent="-285750">
              <a:buFont typeface="Arial"/>
              <a:buChar char="•"/>
              <a:defRPr/>
            </a:pPr>
            <a:endParaRPr lang="en-CA" sz="2000" dirty="0">
              <a:latin typeface="+mj-lt"/>
            </a:endParaRPr>
          </a:p>
          <a:p>
            <a:pPr>
              <a:defRPr/>
            </a:pPr>
            <a:endParaRPr lang="en-CA" sz="2000" dirty="0">
              <a:latin typeface="+mj-lt"/>
            </a:endParaRPr>
          </a:p>
          <a:p>
            <a:pPr>
              <a:defRPr/>
            </a:pPr>
            <a:endParaRPr lang="en-CA" sz="2000" dirty="0">
              <a:latin typeface="+mj-lt"/>
            </a:endParaRPr>
          </a:p>
          <a:p>
            <a:pPr>
              <a:defRPr/>
            </a:pPr>
            <a:endParaRPr sz="2000" dirty="0">
              <a:latin typeface="+mj-lt"/>
            </a:endParaRPr>
          </a:p>
          <a:p>
            <a:pPr>
              <a:defRPr/>
            </a:pPr>
            <a:endParaRPr sz="2000" dirty="0">
              <a:latin typeface="+mj-lt"/>
            </a:endParaRPr>
          </a:p>
        </p:txBody>
      </p:sp>
    </p:spTree>
    <p:extLst>
      <p:ext uri="{BB962C8B-B14F-4D97-AF65-F5344CB8AC3E}">
        <p14:creationId xmlns:p14="http://schemas.microsoft.com/office/powerpoint/2010/main" val="2433925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429</Words>
  <Application>Microsoft Macintosh PowerPoint</Application>
  <PresentationFormat>Widescreen</PresentationFormat>
  <Paragraphs>53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Whitney Book</vt:lpstr>
      <vt:lpstr>WhitneyHTF-Bold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Craig</dc:creator>
  <cp:lastModifiedBy>Mike Craig</cp:lastModifiedBy>
  <cp:revision>9</cp:revision>
  <dcterms:created xsi:type="dcterms:W3CDTF">2021-01-22T04:34:06Z</dcterms:created>
  <dcterms:modified xsi:type="dcterms:W3CDTF">2021-01-23T01:05:05Z</dcterms:modified>
</cp:coreProperties>
</file>