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59" r:id="rId5"/>
    <p:sldId id="264" r:id="rId6"/>
    <p:sldId id="260" r:id="rId7"/>
    <p:sldId id="265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/>
    <p:restoredTop sz="94652"/>
  </p:normalViewPr>
  <p:slideViewPr>
    <p:cSldViewPr snapToGrid="0" snapToObjects="1">
      <p:cViewPr>
        <p:scale>
          <a:sx n="58" d="100"/>
          <a:sy n="58" d="100"/>
        </p:scale>
        <p:origin x="1176" y="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B76E-A331-9A4C-8E2C-044F34AE8576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025F-71AB-474F-827C-DCA78C71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5D70-FF6A-5B4E-9DF2-359B020CC21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5280-295D-E246-9F27-D8E9126B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620" y="873304"/>
            <a:ext cx="9369380" cy="2679077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chemeClr val="bg1"/>
                </a:solidFill>
              </a:rPr>
              <a:t>The Effect of Frailty on 30-day </a:t>
            </a:r>
            <a:r>
              <a:rPr lang="en-CA" sz="3600">
                <a:solidFill>
                  <a:schemeClr val="bg1"/>
                </a:solidFill>
              </a:rPr>
              <a:t>Morbidity </a:t>
            </a:r>
            <a:r>
              <a:rPr lang="en-CA" sz="3600" smtClean="0">
                <a:solidFill>
                  <a:schemeClr val="bg1"/>
                </a:solidFill>
              </a:rPr>
              <a:t>in </a:t>
            </a:r>
            <a:r>
              <a:rPr lang="en-CA" sz="3600" dirty="0">
                <a:solidFill>
                  <a:schemeClr val="bg1"/>
                </a:solidFill>
              </a:rPr>
              <a:t>Patients Treated for Lumbar Spondylolisthesis Using a Posterior Surgical </a:t>
            </a:r>
            <a:r>
              <a:rPr lang="en-CA" sz="3600">
                <a:solidFill>
                  <a:schemeClr val="bg1"/>
                </a:solidFill>
              </a:rPr>
              <a:t>Approach</a:t>
            </a:r>
            <a:r>
              <a:rPr lang="en-CA" sz="3600" smtClean="0">
                <a:solidFill>
                  <a:schemeClr val="bg1"/>
                </a:solidFill>
                <a:effectLst/>
              </a:rPr>
              <a:t> </a:t>
            </a:r>
            <a:br>
              <a:rPr lang="en-CA" sz="3600" smtClean="0">
                <a:solidFill>
                  <a:schemeClr val="bg1"/>
                </a:solidFill>
                <a:effectLst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620" y="3769112"/>
            <a:ext cx="9144000" cy="308888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Canadian Spine Society 2021 Virtual Conference</a:t>
            </a:r>
          </a:p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Vivien Chan, MD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 Christopher D Witiw, MD FRCSC; Jamie RF Wilson, MD FRCSC; Jefferson R Wilson, MD FRCSC; Michael G Fehlings, MD FRCSC</a:t>
            </a:r>
          </a:p>
          <a:p>
            <a:pPr algn="l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University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Alberta Division of Neurosurgery PGY5</a:t>
            </a:r>
          </a:p>
          <a:p>
            <a:pPr algn="l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University of Toronto Department of Surgery (Surgeon Scientist Training Program) </a:t>
            </a:r>
          </a:p>
          <a:p>
            <a:pPr algn="l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UTSpine Program </a:t>
            </a:r>
          </a:p>
          <a:p>
            <a:pPr algn="l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Institute of Medical Science (MSc) Program, Year 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Supervisors: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Dr. Michael Fehlings (Toronto Western Hospital)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Dr. Christopher Witiw (St. Michael’s Hospital)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Acknowledgement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ge result for michael feh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0" y="3502237"/>
            <a:ext cx="2303285" cy="28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ge result for dr chris wit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56" y="3502237"/>
            <a:ext cx="2836712" cy="2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004964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21" y="20782"/>
            <a:ext cx="6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1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616" y="1825625"/>
            <a:ext cx="10848278" cy="461978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With an aging population, spine surgeons are encountering elderly patients with spine pathology more often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1,2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Traditionally, a more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conservative approach favoured for elderly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patients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lumbar spondylolisthesis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due to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perceived higher risk of morbidity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3-7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Studies based on age have been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conflicting with arbitrary age cut-offs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Frailty may be a better predictor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of morbidity and mortality after surgery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Purpose: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investigate how frailty (as measured by mFI-5) impacts the risk of 30-day morbidity in patients treated for lumbar spondylolisthesis using a posterior approach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Background and Purpose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710" y="1736726"/>
            <a:ext cx="6008651" cy="4985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Retrospective database study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using The American College of Surgeons National Surgical Quality Improvement Program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NSQIP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database for years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2010-2018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Patients who received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posterior lumbar decompression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(CPT 63005, 63012, 63017, 63030, 63047) 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and lumbar spine decompression with posterior or posterolateral instrumented fusion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(CPT 22612, 22630, 22633)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fo</a:t>
            </a: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r lumbar spondylolisthesis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included in study</a:t>
            </a:r>
          </a:p>
          <a:p>
            <a:r>
              <a:rPr lang="en-CA" u="sng" dirty="0" smtClean="0">
                <a:solidFill>
                  <a:schemeClr val="tx2">
                    <a:lumMod val="75000"/>
                  </a:schemeClr>
                </a:solidFill>
              </a:rPr>
              <a:t>Primary outcome: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Major complication within 30 days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Defined as Clavien-Dindo class IV surgical complications</a:t>
            </a:r>
            <a:r>
              <a:rPr lang="en-CA" baseline="30000" dirty="0" smtClean="0">
                <a:solidFill>
                  <a:schemeClr val="tx2">
                    <a:lumMod val="75000"/>
                  </a:schemeClr>
                </a:solidFill>
              </a:rPr>
              <a:t>8,9</a:t>
            </a:r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u="sng" dirty="0" smtClean="0">
                <a:solidFill>
                  <a:schemeClr val="tx2">
                    <a:lumMod val="75000"/>
                  </a:schemeClr>
                </a:solidFill>
              </a:rPr>
              <a:t>Secondary outcomes: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 readmission, reoperation, non-home discharge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361" y="1483610"/>
            <a:ext cx="4985198" cy="4586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8361" y="6148623"/>
            <a:ext cx="436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 Flow diagram for inclusion and exclusion.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19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2" y="1736726"/>
            <a:ext cx="6054840" cy="4985807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mFI-5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used as a </a:t>
            </a: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categorical variable</a:t>
            </a:r>
            <a:r>
              <a:rPr lang="en-CA" b="1" baseline="300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Score 0 = non-frail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Score 1 = pre-frail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Score 2 = frail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Score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≥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3 = severely frail</a:t>
            </a:r>
          </a:p>
          <a:p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Descriptive statistics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for patient demographics and outcomes</a:t>
            </a:r>
          </a:p>
          <a:p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Multivariable logistic regression analysis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between outcomes and age, sex, BMI, smoking status, mFI-5, and surgical procedure</a:t>
            </a:r>
          </a:p>
          <a:p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459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28" y="2775523"/>
            <a:ext cx="4940221" cy="1930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3420" y="4716291"/>
            <a:ext cx="48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Figure 2. Items included in 5-item modified frailty index.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5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3253462"/>
            <a:ext cx="10515600" cy="609599"/>
          </a:xfr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Primary Outcome (Major Complication)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22" y="3729409"/>
            <a:ext cx="7209861" cy="30839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90599" y="1561781"/>
            <a:ext cx="10515600" cy="1467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chemeClr val="tx2">
                    <a:lumMod val="75000"/>
                  </a:schemeClr>
                </a:solidFill>
              </a:rPr>
              <a:t>n= 15 658</a:t>
            </a:r>
          </a:p>
          <a:p>
            <a:pPr lvl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Mean age: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62.5</a:t>
            </a:r>
          </a:p>
          <a:p>
            <a:pPr lvl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Female: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63.2%</a:t>
            </a:r>
          </a:p>
          <a:p>
            <a:pPr lvl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Decompression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27.7%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, Decompression with instrumented fusion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72.3%</a:t>
            </a:r>
          </a:p>
          <a:p>
            <a:pPr lvl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Non-frail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 36.8%,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pre-frail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44.8%,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frail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 16.9%,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severely frail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1.4%</a:t>
            </a:r>
          </a:p>
          <a:p>
            <a:pPr lvl="1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2209" y="3729409"/>
            <a:ext cx="298543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Frailty associated with increased risk of major complication. Risk increases with increasing frailty.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4441826"/>
            <a:ext cx="5279794" cy="2258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86" y="1684697"/>
            <a:ext cx="5509011" cy="22890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02859"/>
            <a:ext cx="5279792" cy="226276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398060"/>
            <a:ext cx="4001429" cy="609599"/>
          </a:xfr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smtClean="0">
                <a:solidFill>
                  <a:schemeClr val="tx2">
                    <a:lumMod val="75000"/>
                  </a:schemeClr>
                </a:solidFill>
              </a:rPr>
              <a:t>Unplanned Readmission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4099439"/>
            <a:ext cx="2373352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Reoperation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33584" y="1347410"/>
            <a:ext cx="3632509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Non-home Discharge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490" y="4597940"/>
            <a:ext cx="548176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Frailty associated with increased risk of unplanned readmission, non-home discharge, and reoperation</a:t>
            </a:r>
            <a:r>
              <a:rPr lang="en-US" sz="280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000292" y="1928105"/>
            <a:ext cx="11029615" cy="433952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Frailty is an important factor for risk stratification </a:t>
            </a:r>
            <a:r>
              <a:rPr lang="en-US" sz="2000" dirty="0" smtClean="0"/>
              <a:t>for patients receiving surgery for degenerative lumbar spondylolisthesis</a:t>
            </a:r>
          </a:p>
          <a:p>
            <a:r>
              <a:rPr lang="en-US" sz="2000" b="1" dirty="0" smtClean="0"/>
              <a:t>The risk of morbidity increases with increasing frailty</a:t>
            </a:r>
          </a:p>
          <a:p>
            <a:pPr lvl="1"/>
            <a:r>
              <a:rPr lang="en-US" sz="1800" dirty="0" smtClean="0"/>
              <a:t>Compared to non-frail patients,  likelihood of </a:t>
            </a:r>
            <a:r>
              <a:rPr lang="en-US" sz="1800" b="1" dirty="0" smtClean="0"/>
              <a:t>major complication 68% higher in pre-frail, 79% in frail, 171% in severely frail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Compared to non-frail patients,  likelihood of </a:t>
            </a:r>
            <a:r>
              <a:rPr lang="en-US" sz="1800" b="1" dirty="0" smtClean="0"/>
              <a:t>readmission 32% </a:t>
            </a:r>
            <a:r>
              <a:rPr lang="en-US" sz="1800" b="1" dirty="0"/>
              <a:t>higher in pre-frail, </a:t>
            </a:r>
            <a:r>
              <a:rPr lang="en-US" sz="1800" b="1" dirty="0" smtClean="0"/>
              <a:t>94% </a:t>
            </a:r>
            <a:r>
              <a:rPr lang="en-US" sz="1800" b="1" dirty="0"/>
              <a:t>in frail, </a:t>
            </a:r>
            <a:r>
              <a:rPr lang="en-US" sz="1800" b="1" dirty="0" smtClean="0"/>
              <a:t>146% </a:t>
            </a:r>
            <a:r>
              <a:rPr lang="en-US" sz="1800" b="1" dirty="0"/>
              <a:t>in severely frail</a:t>
            </a:r>
          </a:p>
          <a:p>
            <a:pPr lvl="1"/>
            <a:r>
              <a:rPr lang="en-US" sz="1800" dirty="0"/>
              <a:t>Compared to non-frail patients,  likelihood of </a:t>
            </a:r>
            <a:r>
              <a:rPr lang="en-US" sz="1800" b="1" dirty="0" smtClean="0"/>
              <a:t>reoperation 56% </a:t>
            </a:r>
            <a:r>
              <a:rPr lang="en-US" sz="1800" b="1" dirty="0"/>
              <a:t>higher </a:t>
            </a:r>
            <a:r>
              <a:rPr lang="en-US" sz="1800" b="1" dirty="0" smtClean="0"/>
              <a:t>in frail</a:t>
            </a:r>
          </a:p>
          <a:p>
            <a:pPr lvl="1"/>
            <a:r>
              <a:rPr lang="en-US" sz="1800" dirty="0" smtClean="0"/>
              <a:t>Compared </a:t>
            </a:r>
            <a:r>
              <a:rPr lang="en-US" sz="1800" dirty="0"/>
              <a:t>to non-frail patients,  likelihood of </a:t>
            </a:r>
            <a:r>
              <a:rPr lang="en-US" sz="1800" b="1" dirty="0" smtClean="0"/>
              <a:t>non-home discharge 16% </a:t>
            </a:r>
            <a:r>
              <a:rPr lang="en-US" sz="1800" b="1" dirty="0"/>
              <a:t>higher in pre-frail, </a:t>
            </a:r>
            <a:r>
              <a:rPr lang="en-US" sz="1800" b="1" dirty="0" smtClean="0"/>
              <a:t>71% </a:t>
            </a:r>
            <a:r>
              <a:rPr lang="en-US" sz="1800" b="1" dirty="0"/>
              <a:t>in frail, </a:t>
            </a:r>
            <a:r>
              <a:rPr lang="en-US" sz="1800" b="1" dirty="0" smtClean="0"/>
              <a:t>119% </a:t>
            </a:r>
            <a:r>
              <a:rPr lang="en-US" sz="1800" b="1" dirty="0"/>
              <a:t>in severely </a:t>
            </a:r>
            <a:r>
              <a:rPr lang="en-US" sz="1800" b="1" dirty="0" smtClean="0"/>
              <a:t>frail</a:t>
            </a:r>
          </a:p>
          <a:p>
            <a:pPr lvl="1"/>
            <a:endParaRPr lang="en-US" sz="1800" b="1" dirty="0" smtClean="0"/>
          </a:p>
          <a:p>
            <a:r>
              <a:rPr lang="en-US" sz="2200" b="1" dirty="0" smtClean="0"/>
              <a:t>Results from this study will aid in risk stratifying patients and future studies in prehabilitation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4602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616" y="1738381"/>
            <a:ext cx="11004394" cy="498580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O'Lynnger, T. M., Zuckerman, S. L., </a:t>
            </a:r>
            <a:r>
              <a:rPr lang="en-US" dirty="0" err="1"/>
              <a:t>Morone</a:t>
            </a:r>
            <a:r>
              <a:rPr lang="en-US" dirty="0"/>
              <a:t>, P. J., Dewan, M. C., Vasquez-Castellanos, R. A., &amp; Cheng, J. S. (2015). Trends for spine surgery for the elderly: implications for access to healthcare in North America. </a:t>
            </a:r>
            <a:r>
              <a:rPr lang="en-US" i="1" dirty="0"/>
              <a:t>Neurosurgery</a:t>
            </a:r>
            <a:r>
              <a:rPr lang="en-US" dirty="0"/>
              <a:t>, </a:t>
            </a:r>
            <a:r>
              <a:rPr lang="en-US" i="1" dirty="0"/>
              <a:t>77</a:t>
            </a:r>
            <a:r>
              <a:rPr lang="en-US" dirty="0"/>
              <a:t>(suppl_1), S136-S141.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Kobayashi, K., Ando, K., Nishida, Y., Ishiguro, N., &amp; </a:t>
            </a:r>
            <a:r>
              <a:rPr lang="en-US" dirty="0" err="1"/>
              <a:t>Imagama</a:t>
            </a:r>
            <a:r>
              <a:rPr lang="en-US" dirty="0"/>
              <a:t>, S. (2018). Epidemiological trends in spine surgery over 10 years in a multicenter database. </a:t>
            </a:r>
            <a:r>
              <a:rPr lang="en-US" i="1" dirty="0"/>
              <a:t>European Spine Journal</a:t>
            </a:r>
            <a:r>
              <a:rPr lang="en-US" dirty="0"/>
              <a:t>, </a:t>
            </a:r>
            <a:r>
              <a:rPr lang="en-US" i="1" dirty="0"/>
              <a:t>27</a:t>
            </a:r>
            <a:r>
              <a:rPr lang="en-US" dirty="0"/>
              <a:t>(8), 1698-1703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Schroeder, G. D., Kepler, C. K., Kurd, M. F., Vaccaro, A. R., Hsu, W. K., Patel, A. A., &amp; Savage, J. W. (2015). Rationale for the surgical treatment of lumbar degenerative spondylolisthesis. </a:t>
            </a:r>
            <a:r>
              <a:rPr lang="en-US" i="1" dirty="0"/>
              <a:t>Spine</a:t>
            </a:r>
            <a:r>
              <a:rPr lang="en-US" dirty="0"/>
              <a:t>, </a:t>
            </a:r>
            <a:r>
              <a:rPr lang="en-US" i="1" dirty="0"/>
              <a:t>40</a:t>
            </a:r>
            <a:r>
              <a:rPr lang="en-US" dirty="0"/>
              <a:t>(21), E1161-E1166.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Balabaud</a:t>
            </a:r>
            <a:r>
              <a:rPr lang="en-US" dirty="0"/>
              <a:t> L, </a:t>
            </a:r>
            <a:r>
              <a:rPr lang="en-US" dirty="0" err="1"/>
              <a:t>Pitel</a:t>
            </a:r>
            <a:r>
              <a:rPr lang="en-US" dirty="0"/>
              <a:t> S, </a:t>
            </a:r>
            <a:r>
              <a:rPr lang="en-US" dirty="0" err="1"/>
              <a:t>Caux</a:t>
            </a:r>
            <a:r>
              <a:rPr lang="en-US" dirty="0"/>
              <a:t> I, </a:t>
            </a:r>
            <a:r>
              <a:rPr lang="en-US" dirty="0" err="1"/>
              <a:t>Dova</a:t>
            </a:r>
            <a:r>
              <a:rPr lang="en-US" dirty="0"/>
              <a:t> C, Richard B, </a:t>
            </a:r>
            <a:r>
              <a:rPr lang="en-US" dirty="0" err="1"/>
              <a:t>Antonietti</a:t>
            </a:r>
            <a:r>
              <a:rPr lang="en-US" dirty="0"/>
              <a:t> P, Mazel C. Lumbar spine surgery in patients 80 years of age or older: morbidity and mortality. European Journal of </a:t>
            </a:r>
            <a:r>
              <a:rPr lang="en-US" dirty="0" err="1"/>
              <a:t>Orthopaedic</a:t>
            </a:r>
            <a:r>
              <a:rPr lang="en-US" dirty="0"/>
              <a:t> Surgery &amp; Traumatology. 2015 Jul 1;25(1):205-12.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Cloyd</a:t>
            </a:r>
            <a:r>
              <a:rPr lang="en-US" dirty="0"/>
              <a:t> JM, Acosta Jr FL, Ames CP. Complications and outcomes of lumbar spine surgery in elderly people: a review of the literature. Journal of the American Geriatrics Society. 2008 Jul;56(7):1318-27.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Crawford III CH, </a:t>
            </a:r>
            <a:r>
              <a:rPr lang="en-US" dirty="0" err="1"/>
              <a:t>Smail</a:t>
            </a:r>
            <a:r>
              <a:rPr lang="en-US" dirty="0"/>
              <a:t> J, Carreon LY, Glassman SD. Health-related quality of life after posterolateral lumbar arthrodesis in patients seventy-five years of age and older. Spine. 2011 Jun 1;36(13):1065-8.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Marbacher</a:t>
            </a:r>
            <a:r>
              <a:rPr lang="en-US" dirty="0"/>
              <a:t> S, </a:t>
            </a:r>
            <a:r>
              <a:rPr lang="en-US" dirty="0" err="1"/>
              <a:t>Mannion</a:t>
            </a:r>
            <a:r>
              <a:rPr lang="en-US" dirty="0"/>
              <a:t> AF, Burkhardt JK, </a:t>
            </a:r>
            <a:r>
              <a:rPr lang="en-US" dirty="0" err="1"/>
              <a:t>Schär</a:t>
            </a:r>
            <a:r>
              <a:rPr lang="en-US" dirty="0"/>
              <a:t> RT, </a:t>
            </a:r>
            <a:r>
              <a:rPr lang="en-US" dirty="0" err="1"/>
              <a:t>Porchet</a:t>
            </a:r>
            <a:r>
              <a:rPr lang="en-US" dirty="0"/>
              <a:t> F, </a:t>
            </a:r>
            <a:r>
              <a:rPr lang="en-US" dirty="0" err="1"/>
              <a:t>Kleinstück</a:t>
            </a:r>
            <a:r>
              <a:rPr lang="en-US" dirty="0"/>
              <a:t> F, </a:t>
            </a:r>
            <a:r>
              <a:rPr lang="en-US" dirty="0" err="1"/>
              <a:t>Jeszenszky</a:t>
            </a:r>
            <a:r>
              <a:rPr lang="en-US" dirty="0"/>
              <a:t> D, </a:t>
            </a:r>
            <a:r>
              <a:rPr lang="en-US" dirty="0" err="1"/>
              <a:t>Fekete</a:t>
            </a:r>
            <a:r>
              <a:rPr lang="en-US" dirty="0"/>
              <a:t> TF, </a:t>
            </a:r>
            <a:r>
              <a:rPr lang="en-US" dirty="0" err="1"/>
              <a:t>Haschtmann</a:t>
            </a:r>
            <a:r>
              <a:rPr lang="en-US" dirty="0"/>
              <a:t> D. Patient-rated outcomes of lumbar fusion in patients with degenerative disease of the lumbar spine: does age matter?. Spine. 2016 May 15;41(10):893-900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err="1"/>
              <a:t>Clavien</a:t>
            </a:r>
            <a:r>
              <a:rPr lang="en-CA" dirty="0"/>
              <a:t>, P. A., </a:t>
            </a:r>
            <a:r>
              <a:rPr lang="en-CA" dirty="0" err="1"/>
              <a:t>Sanabria</a:t>
            </a:r>
            <a:r>
              <a:rPr lang="en-CA" dirty="0"/>
              <a:t>, J. R., &amp; Strasberg, S. M. (1992). Proposed classification of complications of surgery with examples of utility in cholecystectomy. </a:t>
            </a:r>
            <a:r>
              <a:rPr lang="en-CA" i="1" dirty="0"/>
              <a:t>Surgery</a:t>
            </a:r>
            <a:r>
              <a:rPr lang="en-CA" dirty="0"/>
              <a:t>, </a:t>
            </a:r>
            <a:r>
              <a:rPr lang="en-CA" i="1" dirty="0"/>
              <a:t>111</a:t>
            </a:r>
            <a:r>
              <a:rPr lang="en-CA" dirty="0"/>
              <a:t>(5), 518-526.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Shin, J. I., Kothari, P., Phan, K., Kim, J. S., Leven, D., Lee, N. J., &amp; Cho, S. K. (2017). Frailty index as a predictor of adverse postoperative outcomes in patients undergoing cervical spinal fusion. </a:t>
            </a:r>
            <a:r>
              <a:rPr lang="en-CA" i="1" dirty="0"/>
              <a:t>Spine</a:t>
            </a:r>
            <a:r>
              <a:rPr lang="en-CA" dirty="0"/>
              <a:t>, </a:t>
            </a:r>
            <a:r>
              <a:rPr lang="en-CA" i="1" dirty="0"/>
              <a:t>42</a:t>
            </a:r>
            <a:r>
              <a:rPr lang="en-CA" dirty="0"/>
              <a:t>(5), 304-310.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Yagi, M., </a:t>
            </a:r>
            <a:r>
              <a:rPr lang="en-US" dirty="0" err="1"/>
              <a:t>Michikawa</a:t>
            </a:r>
            <a:r>
              <a:rPr lang="en-US" dirty="0"/>
              <a:t>, T., </a:t>
            </a:r>
            <a:r>
              <a:rPr lang="en-US" dirty="0" err="1"/>
              <a:t>Hosogane</a:t>
            </a:r>
            <a:r>
              <a:rPr lang="en-US" dirty="0"/>
              <a:t>, N., Fujita, N., Okada, E., Suzuki, S., ... &amp; Nakamura, M. (2019). The 5-Item modified frailty index is predictive of severe adverse events in patients undergoing surgery for adult spinal deformity. </a:t>
            </a:r>
            <a:r>
              <a:rPr lang="en-US" i="1" dirty="0"/>
              <a:t>Spine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(18), </a:t>
            </a:r>
            <a:r>
              <a:rPr lang="en-US" dirty="0" smtClean="0"/>
              <a:t>E1083-E1091.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1353800" cy="9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626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The Effect of Frailty on 30-day Morbidity in Patients Treated for Lumbar Spondylolisthesis Using a Posterior Surgical Approach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 chan</dc:creator>
  <cp:lastModifiedBy>vivien chan</cp:lastModifiedBy>
  <cp:revision>26</cp:revision>
  <dcterms:created xsi:type="dcterms:W3CDTF">2020-06-05T18:55:15Z</dcterms:created>
  <dcterms:modified xsi:type="dcterms:W3CDTF">2021-01-14T16:45:09Z</dcterms:modified>
</cp:coreProperties>
</file>