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8" r:id="rId2"/>
    <p:sldId id="259" r:id="rId3"/>
    <p:sldId id="260" r:id="rId4"/>
    <p:sldId id="261" r:id="rId5"/>
    <p:sldId id="262" r:id="rId6"/>
    <p:sldId id="281" r:id="rId7"/>
    <p:sldId id="282" r:id="rId8"/>
    <p:sldId id="280" r:id="rId9"/>
    <p:sldId id="264" r:id="rId10"/>
    <p:sldId id="28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p:restoredTop sz="95728"/>
  </p:normalViewPr>
  <p:slideViewPr>
    <p:cSldViewPr showGuides="1">
      <p:cViewPr varScale="1">
        <p:scale>
          <a:sx n="67" d="100"/>
          <a:sy n="67" d="100"/>
        </p:scale>
        <p:origin x="448" y="44"/>
      </p:cViewPr>
      <p:guideLst>
        <p:guide orient="horz" pos="2160"/>
        <p:guide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50499-B7C9-4F95-B178-AC07C09E105E}" type="datetimeFigureOut">
              <a:rPr lang="en-US" smtClean="0"/>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8F634-2DCF-43F2-B0EC-497B65FD69C9}" type="slidenum">
              <a:rPr lang="en-US" smtClean="0"/>
              <a:t>‹#›</a:t>
            </a:fld>
            <a:endParaRPr lang="en-US"/>
          </a:p>
        </p:txBody>
      </p:sp>
    </p:spTree>
    <p:extLst>
      <p:ext uri="{BB962C8B-B14F-4D97-AF65-F5344CB8AC3E}">
        <p14:creationId xmlns:p14="http://schemas.microsoft.com/office/powerpoint/2010/main" val="146224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Tumors with a predilection for the sacrum include malignancies such as </a:t>
            </a:r>
            <a:r>
              <a:rPr lang="en-US" dirty="0" err="1"/>
              <a:t>chordoma</a:t>
            </a:r>
            <a:r>
              <a:rPr lang="en-US" dirty="0"/>
              <a:t>, chondrosarcoma and benign locally aggressive lesions such as giant cell tumor.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report, we describe the outcome of a novel technique following sacrectomy whereby lumbosacral shortening is performed, the L5 vertebrae is lowered between the two sides of the pelvis and the posterior pelvic ring is compressed using internal fixation to enable bilateral residual iliac contact with the native L5 vertebra.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968F634-2DCF-43F2-B0EC-497B65FD69C9}" type="slidenum">
              <a:rPr lang="en-US" smtClean="0"/>
              <a:t>3</a:t>
            </a:fld>
            <a:endParaRPr lang="en-US"/>
          </a:p>
        </p:txBody>
      </p:sp>
    </p:spTree>
    <p:extLst>
      <p:ext uri="{BB962C8B-B14F-4D97-AF65-F5344CB8AC3E}">
        <p14:creationId xmlns:p14="http://schemas.microsoft.com/office/powerpoint/2010/main" val="342542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2200" dirty="0">
                <a:latin typeface="Arial" charset="0"/>
                <a:ea typeface="Arial" charset="0"/>
                <a:cs typeface="Arial" charset="0"/>
              </a:rPr>
              <a:t>Patient Information</a:t>
            </a:r>
          </a:p>
          <a:p>
            <a:pPr lvl="1"/>
            <a:r>
              <a:rPr lang="en-US" sz="1900" dirty="0">
                <a:latin typeface="Arial" charset="0"/>
                <a:ea typeface="Arial" charset="0"/>
                <a:cs typeface="Arial" charset="0"/>
              </a:rPr>
              <a:t>Patient 1: A 17-year-old male presenting with lumbosacral neuropathic pain and radiculopathy after a failed intralesional surgery and radiation for chondrosarcoma. </a:t>
            </a:r>
          </a:p>
          <a:p>
            <a:pPr lvl="1"/>
            <a:r>
              <a:rPr lang="en-US" sz="1900" dirty="0">
                <a:latin typeface="Arial" charset="0"/>
                <a:ea typeface="Arial" charset="0"/>
                <a:cs typeface="Arial" charset="0"/>
              </a:rPr>
              <a:t>Patient 2: A 51-year-old male who presented with chronic low back pain caused by a large low-grade </a:t>
            </a:r>
            <a:r>
              <a:rPr lang="en-US" sz="1900" dirty="0" err="1">
                <a:latin typeface="Arial" charset="0"/>
                <a:ea typeface="Arial" charset="0"/>
                <a:cs typeface="Arial" charset="0"/>
              </a:rPr>
              <a:t>chondroid</a:t>
            </a:r>
            <a:r>
              <a:rPr lang="en-US" sz="1900" dirty="0">
                <a:latin typeface="Arial" charset="0"/>
                <a:ea typeface="Arial" charset="0"/>
                <a:cs typeface="Arial" charset="0"/>
              </a:rPr>
              <a:t> sacral </a:t>
            </a:r>
            <a:r>
              <a:rPr lang="en-US" sz="1900" dirty="0" err="1">
                <a:latin typeface="Arial" charset="0"/>
                <a:ea typeface="Arial" charset="0"/>
                <a:cs typeface="Arial" charset="0"/>
              </a:rPr>
              <a:t>chordoma</a:t>
            </a:r>
            <a:r>
              <a:rPr lang="en-US" sz="1900" dirty="0">
                <a:latin typeface="Arial" charset="0"/>
                <a:ea typeface="Arial" charset="0"/>
                <a:cs typeface="Arial" charset="0"/>
              </a:rPr>
              <a:t>. </a:t>
            </a:r>
            <a:endParaRPr lang="en-US" sz="1700"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968F634-2DCF-43F2-B0EC-497B65FD69C9}" type="slidenum">
              <a:rPr lang="en-US" smtClean="0"/>
              <a:t>5</a:t>
            </a:fld>
            <a:endParaRPr lang="en-US"/>
          </a:p>
        </p:txBody>
      </p:sp>
    </p:spTree>
    <p:extLst>
      <p:ext uri="{BB962C8B-B14F-4D97-AF65-F5344CB8AC3E}">
        <p14:creationId xmlns:p14="http://schemas.microsoft.com/office/powerpoint/2010/main" val="50769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8F634-2DCF-43F2-B0EC-497B65FD69C9}" type="slidenum">
              <a:rPr lang="en-US" smtClean="0"/>
              <a:t>7</a:t>
            </a:fld>
            <a:endParaRPr lang="en-US"/>
          </a:p>
        </p:txBody>
      </p:sp>
    </p:spTree>
    <p:extLst>
      <p:ext uri="{BB962C8B-B14F-4D97-AF65-F5344CB8AC3E}">
        <p14:creationId xmlns:p14="http://schemas.microsoft.com/office/powerpoint/2010/main" val="127856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a:lnSpc>
                <a:spcPct val="107000"/>
              </a:lnSpc>
              <a:spcAft>
                <a:spcPts val="0"/>
              </a:spcAft>
              <a:buFont typeface="+mj-lt"/>
              <a:buAutoNum type="arabicPeriod"/>
            </a:pPr>
            <a:r>
              <a:rPr lang="en-US" dirty="0"/>
              <a:t>Patient 2 – sacrificed cauda</a:t>
            </a:r>
          </a:p>
          <a:p>
            <a:pPr marL="685800" lvl="1" indent="-228600" algn="l">
              <a:lnSpc>
                <a:spcPct val="107000"/>
              </a:lnSpc>
              <a:spcAft>
                <a:spcPts val="0"/>
              </a:spcAft>
              <a:buFont typeface="+mj-lt"/>
              <a:buAutoNum type="arabicPeriod"/>
            </a:pPr>
            <a:r>
              <a:rPr lang="en-US" dirty="0"/>
              <a:t> </a:t>
            </a:r>
            <a:r>
              <a:rPr lang="en-CA" sz="1200" dirty="0">
                <a:solidFill>
                  <a:srgbClr val="000000"/>
                </a:solidFill>
                <a:effectLst/>
                <a:latin typeface="Arial" charset="0"/>
                <a:ea typeface="Arial" charset="0"/>
                <a:cs typeface="Arial" charset="0"/>
              </a:rPr>
              <a:t>L5 motor deficit: bilateral foot drop (planned)</a:t>
            </a:r>
            <a:endParaRPr lang="en-US" sz="1200" dirty="0">
              <a:effectLst/>
              <a:latin typeface="Arial" charset="0"/>
              <a:ea typeface="Arial" charset="0"/>
              <a:cs typeface="Arial" charset="0"/>
            </a:endParaRPr>
          </a:p>
          <a:p>
            <a:pPr marL="685800" lvl="1"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Lower extremity neuropathic pain</a:t>
            </a:r>
            <a:endParaRPr lang="en-US" sz="1200" dirty="0">
              <a:effectLst/>
              <a:latin typeface="Arial" charset="0"/>
              <a:ea typeface="Arial" charset="0"/>
              <a:cs typeface="Arial" charset="0"/>
            </a:endParaRPr>
          </a:p>
          <a:p>
            <a:pPr marL="685800" lvl="1"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Neurogenic bladder – required cystoscopy, Botulism Toxin Injection and intermittent catheterization</a:t>
            </a:r>
            <a:endParaRPr lang="en-US" sz="1200" dirty="0">
              <a:effectLst/>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968F634-2DCF-43F2-B0EC-497B65FD69C9}" type="slidenum">
              <a:rPr lang="en-US" smtClean="0"/>
              <a:t>8</a:t>
            </a:fld>
            <a:endParaRPr lang="en-US"/>
          </a:p>
        </p:txBody>
      </p:sp>
    </p:spTree>
    <p:extLst>
      <p:ext uri="{BB962C8B-B14F-4D97-AF65-F5344CB8AC3E}">
        <p14:creationId xmlns:p14="http://schemas.microsoft.com/office/powerpoint/2010/main" val="186373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8F634-2DCF-43F2-B0EC-497B65FD69C9}" type="slidenum">
              <a:rPr lang="en-US" smtClean="0"/>
              <a:t>9</a:t>
            </a:fld>
            <a:endParaRPr lang="en-US"/>
          </a:p>
        </p:txBody>
      </p:sp>
    </p:spTree>
    <p:extLst>
      <p:ext uri="{BB962C8B-B14F-4D97-AF65-F5344CB8AC3E}">
        <p14:creationId xmlns:p14="http://schemas.microsoft.com/office/powerpoint/2010/main" val="453626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Date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5200" y="6096000"/>
            <a:ext cx="2279909" cy="496825"/>
          </a:xfrm>
          <a:prstGeom prst="rect">
            <a:avLst/>
          </a:prstGeom>
        </p:spPr>
      </p:pic>
    </p:spTree>
    <p:extLst>
      <p:ext uri="{BB962C8B-B14F-4D97-AF65-F5344CB8AC3E}">
        <p14:creationId xmlns:p14="http://schemas.microsoft.com/office/powerpoint/2010/main" val="266482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5A9134-9E12-4854-BB1F-FE6418D12572}" type="slidenum">
              <a:rPr lang="en-US" smtClean="0"/>
              <a:t>‹#›</a:t>
            </a:fld>
            <a:endParaRPr lang="en-US"/>
          </a:p>
        </p:txBody>
      </p:sp>
      <p:sp>
        <p:nvSpPr>
          <p:cNvPr id="7" name="Title 1"/>
          <p:cNvSpPr>
            <a:spLocks noGrp="1"/>
          </p:cNvSpPr>
          <p:nvPr>
            <p:ph type="title"/>
          </p:nvPr>
        </p:nvSpPr>
        <p:spPr>
          <a:xfrm>
            <a:off x="457200" y="457200"/>
            <a:ext cx="8229600" cy="1447800"/>
          </a:xfrm>
        </p:spPr>
        <p:txBody>
          <a:bodyPr/>
          <a:lstStyle/>
          <a:p>
            <a:r>
              <a:rPr lang="en-US"/>
              <a:t>Click to edit Master title style</a:t>
            </a:r>
            <a:endParaRPr lang="en-US" dirty="0"/>
          </a:p>
        </p:txBody>
      </p:sp>
      <p:sp>
        <p:nvSpPr>
          <p:cNvPr id="9"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02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599" cy="11969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906713"/>
            <a:ext cx="82295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94627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35A9134-9E12-4854-BB1F-FE6418D12572}" type="slidenum">
              <a:rPr lang="en-US" smtClean="0"/>
              <a:pPr/>
              <a:t>‹#›</a:t>
            </a:fld>
            <a:endParaRPr lang="en-US" dirty="0"/>
          </a:p>
        </p:txBody>
      </p:sp>
    </p:spTree>
    <p:extLst>
      <p:ext uri="{BB962C8B-B14F-4D97-AF65-F5344CB8AC3E}">
        <p14:creationId xmlns:p14="http://schemas.microsoft.com/office/powerpoint/2010/main" val="11080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328937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05000"/>
            <a:ext cx="4043363" cy="914400"/>
          </a:xfrm>
        </p:spPr>
        <p:txBody>
          <a:bodyPr anchor="t" anchorCtr="0"/>
          <a:lstStyle>
            <a:lvl1pPr marL="0" indent="0">
              <a:buNone/>
              <a:defRPr sz="2400" b="1">
                <a:solidFill>
                  <a:srgbClr val="3B55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905000"/>
            <a:ext cx="4038600" cy="914400"/>
          </a:xfrm>
        </p:spPr>
        <p:txBody>
          <a:bodyPr anchor="t" anchorCtr="0"/>
          <a:lstStyle>
            <a:lvl1pPr marL="0" indent="0">
              <a:buNone/>
              <a:defRPr sz="2400" b="1">
                <a:solidFill>
                  <a:srgbClr val="3B55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305308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64191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0954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106010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22" y="0"/>
            <a:ext cx="9142156" cy="6858000"/>
          </a:xfrm>
          <a:prstGeom prst="rect">
            <a:avLst/>
          </a:prstGeom>
        </p:spPr>
      </p:pic>
      <p:sp>
        <p:nvSpPr>
          <p:cNvPr id="2" name="Title Placeholder 1"/>
          <p:cNvSpPr>
            <a:spLocks noGrp="1"/>
          </p:cNvSpPr>
          <p:nvPr>
            <p:ph type="title"/>
          </p:nvPr>
        </p:nvSpPr>
        <p:spPr>
          <a:xfrm>
            <a:off x="457200" y="457200"/>
            <a:ext cx="8229600" cy="14478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35A9134-9E12-4854-BB1F-FE6418D12572}" type="slidenum">
              <a:rPr lang="en-US" smtClean="0"/>
              <a:pPr/>
              <a:t>‹#›</a:t>
            </a:fld>
            <a:endParaRPr lang="en-US" dirty="0"/>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515032" y="6327056"/>
            <a:ext cx="2098072" cy="457200"/>
          </a:xfrm>
          <a:prstGeom prst="rect">
            <a:avLst/>
          </a:prstGeom>
        </p:spPr>
      </p:pic>
    </p:spTree>
    <p:extLst>
      <p:ext uri="{BB962C8B-B14F-4D97-AF65-F5344CB8AC3E}">
        <p14:creationId xmlns:p14="http://schemas.microsoft.com/office/powerpoint/2010/main" val="395892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7" r:id="rId9"/>
  </p:sldLayoutIdLst>
  <p:hf hdr="0" ftr="0" dt="0"/>
  <p:txStyles>
    <p:titleStyle>
      <a:lvl1pPr algn="l" defTabSz="914400" rtl="0" eaLnBrk="1" latinLnBrk="0" hangingPunct="1">
        <a:spcBef>
          <a:spcPts val="0"/>
        </a:spcBef>
        <a:buNone/>
        <a:defRPr sz="3200" b="1" kern="1200">
          <a:solidFill>
            <a:srgbClr val="3B557A"/>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0"/>
        </a:spcBef>
        <a:spcAft>
          <a:spcPts val="1200"/>
        </a:spcAft>
        <a:buClr>
          <a:srgbClr val="3B557A"/>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3B557A"/>
        </a:buClr>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814687"/>
            <a:ext cx="8206680" cy="1470025"/>
          </a:xfrm>
        </p:spPr>
        <p:txBody>
          <a:bodyPr>
            <a:normAutofit fontScale="90000"/>
          </a:bodyPr>
          <a:lstStyle/>
          <a:p>
            <a:pPr>
              <a:spcBef>
                <a:spcPct val="0"/>
              </a:spcBef>
            </a:pPr>
            <a:r>
              <a:rPr lang="en-US" altLang="en-US" dirty="0">
                <a:latin typeface="Arial" charset="0"/>
              </a:rPr>
              <a:t>Lumbar Shortening: A Novel Surgical Technique for </a:t>
            </a:r>
            <a:r>
              <a:rPr lang="en-US" altLang="en-US" dirty="0" err="1">
                <a:latin typeface="Arial" charset="0"/>
              </a:rPr>
              <a:t>Lumbopelvic</a:t>
            </a:r>
            <a:r>
              <a:rPr lang="en-US" altLang="en-US" dirty="0">
                <a:latin typeface="Arial" charset="0"/>
              </a:rPr>
              <a:t> Fusion Following Total Sacrectomy</a:t>
            </a:r>
            <a:br>
              <a:rPr lang="en-US" altLang="en-US" dirty="0">
                <a:latin typeface="Arial" charset="0"/>
              </a:rPr>
            </a:br>
            <a:br>
              <a:rPr lang="en-US" altLang="en-US" dirty="0">
                <a:latin typeface="Arial" charset="0"/>
              </a:rPr>
            </a:br>
            <a:r>
              <a:rPr lang="en-US" altLang="en-US" baseline="30000" dirty="0">
                <a:latin typeface="Arial" charset="0"/>
              </a:rPr>
              <a:t>Cherry, A., </a:t>
            </a:r>
            <a:r>
              <a:rPr lang="en-US" altLang="en-US" baseline="30000" dirty="0" err="1">
                <a:latin typeface="Arial" charset="0"/>
              </a:rPr>
              <a:t>Oitment</a:t>
            </a:r>
            <a:r>
              <a:rPr lang="en-US" altLang="en-US" baseline="30000" dirty="0">
                <a:latin typeface="Arial" charset="0"/>
              </a:rPr>
              <a:t>, C., Wunder, JS., Ferguson, PC., Rampersaud, R.</a:t>
            </a:r>
            <a:br>
              <a:rPr lang="en-US" altLang="en-US" baseline="30000" dirty="0">
                <a:latin typeface="Arial" charset="0"/>
              </a:rPr>
            </a:br>
            <a:r>
              <a:rPr lang="en-US" altLang="en-US" sz="1400" baseline="30000" dirty="0">
                <a:latin typeface="Arial" charset="0"/>
              </a:rPr>
              <a:t> </a:t>
            </a:r>
            <a:r>
              <a:rPr lang="en-US" altLang="en-US" sz="1400" dirty="0">
                <a:latin typeface="Arial" charset="0"/>
              </a:rPr>
              <a:t>University of Toronto, Toronto, Canada</a:t>
            </a:r>
            <a:br>
              <a:rPr lang="en-CA" altLang="en-US" sz="1400" dirty="0">
                <a:latin typeface="Arial" charset="0"/>
              </a:rPr>
            </a:br>
            <a:br>
              <a:rPr lang="en-US" altLang="en-US" dirty="0">
                <a:latin typeface="Arial" charset="0"/>
              </a:rPr>
            </a:br>
            <a:endParaRPr lang="en-US" dirty="0"/>
          </a:p>
        </p:txBody>
      </p:sp>
      <p:sp>
        <p:nvSpPr>
          <p:cNvPr id="3" name="Subtitle 2"/>
          <p:cNvSpPr>
            <a:spLocks noGrp="1"/>
          </p:cNvSpPr>
          <p:nvPr>
            <p:ph type="subTitle" idx="1"/>
          </p:nvPr>
        </p:nvSpPr>
        <p:spPr>
          <a:xfrm>
            <a:off x="1331640" y="4293096"/>
            <a:ext cx="6400800" cy="1752600"/>
          </a:xfrm>
        </p:spPr>
        <p:txBody>
          <a:bodyPr/>
          <a:lstStyle/>
          <a:p>
            <a:pPr>
              <a:spcBef>
                <a:spcPct val="0"/>
              </a:spcBef>
            </a:pPr>
            <a:endParaRPr lang="en-US" altLang="en-US" sz="1600" dirty="0">
              <a:latin typeface="Arial" charset="0"/>
            </a:endParaRPr>
          </a:p>
          <a:p>
            <a:pPr>
              <a:spcBef>
                <a:spcPct val="0"/>
              </a:spcBef>
            </a:pPr>
            <a:r>
              <a:rPr lang="en-US" altLang="en-US" sz="1800" i="1" dirty="0">
                <a:latin typeface="Arial" charset="0"/>
              </a:rPr>
              <a:t>Canadian Spine Society: 21</a:t>
            </a:r>
            <a:r>
              <a:rPr lang="en-US" altLang="en-US" sz="1800" i="1" baseline="30000" dirty="0">
                <a:latin typeface="Arial" charset="0"/>
              </a:rPr>
              <a:t>st</a:t>
            </a:r>
            <a:r>
              <a:rPr lang="en-US" altLang="en-US" sz="1800" i="1" dirty="0">
                <a:latin typeface="Arial" charset="0"/>
              </a:rPr>
              <a:t> Annual Conference</a:t>
            </a:r>
          </a:p>
          <a:p>
            <a:pPr>
              <a:spcBef>
                <a:spcPct val="0"/>
              </a:spcBef>
            </a:pPr>
            <a:r>
              <a:rPr lang="en-US" altLang="en-US" sz="1800" i="1" dirty="0">
                <a:latin typeface="Arial" charset="0"/>
              </a:rPr>
              <a:t>February 2021</a:t>
            </a:r>
            <a:endParaRPr lang="en-CA" altLang="en-US" sz="1800" i="1" dirty="0">
              <a:latin typeface="Arial" charset="0"/>
            </a:endParaRPr>
          </a:p>
          <a:p>
            <a:endParaRPr lang="en-US" dirty="0"/>
          </a:p>
        </p:txBody>
      </p:sp>
    </p:spTree>
    <p:extLst>
      <p:ext uri="{BB962C8B-B14F-4D97-AF65-F5344CB8AC3E}">
        <p14:creationId xmlns:p14="http://schemas.microsoft.com/office/powerpoint/2010/main" val="98635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10</a:t>
            </a:fld>
            <a:endParaRPr lang="en-US"/>
          </a:p>
        </p:txBody>
      </p:sp>
      <p:sp>
        <p:nvSpPr>
          <p:cNvPr id="3" name="Title 2"/>
          <p:cNvSpPr>
            <a:spLocks noGrp="1"/>
          </p:cNvSpPr>
          <p:nvPr>
            <p:ph type="title"/>
          </p:nvPr>
        </p:nvSpPr>
        <p:spPr/>
        <p:txBody>
          <a:bodyPr/>
          <a:lstStyle/>
          <a:p>
            <a:r>
              <a:rPr lang="en-US" dirty="0"/>
              <a:t>Conclusion</a:t>
            </a:r>
          </a:p>
        </p:txBody>
      </p:sp>
      <p:sp>
        <p:nvSpPr>
          <p:cNvPr id="4" name="Content Placeholder 3"/>
          <p:cNvSpPr>
            <a:spLocks noGrp="1"/>
          </p:cNvSpPr>
          <p:nvPr>
            <p:ph idx="1"/>
          </p:nvPr>
        </p:nvSpPr>
        <p:spPr/>
        <p:txBody>
          <a:bodyPr>
            <a:normAutofit/>
          </a:bodyPr>
          <a:lstStyle/>
          <a:p>
            <a:r>
              <a:rPr lang="en-US" dirty="0"/>
              <a:t>Primary lumbar shortening represents a novel technique for structural spinopelvic reconstruction following total sacrectomy that obviates the additional morbidity and prolonged operative time required for vascularized fibula grafting</a:t>
            </a:r>
          </a:p>
        </p:txBody>
      </p:sp>
    </p:spTree>
    <p:extLst>
      <p:ext uri="{BB962C8B-B14F-4D97-AF65-F5344CB8AC3E}">
        <p14:creationId xmlns:p14="http://schemas.microsoft.com/office/powerpoint/2010/main" val="193924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table&#10;&#10;Description automatically generated">
            <a:extLst>
              <a:ext uri="{FF2B5EF4-FFF2-40B4-BE49-F238E27FC236}">
                <a16:creationId xmlns:a16="http://schemas.microsoft.com/office/drawing/2014/main" id="{3A11884B-9023-FF47-BA59-B71505C91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7409" y="136525"/>
            <a:ext cx="4869181" cy="6048672"/>
          </a:xfrm>
          <a:prstGeom prst="rect">
            <a:avLst/>
          </a:prstGeom>
          <a:noFill/>
        </p:spPr>
      </p:pic>
      <p:sp>
        <p:nvSpPr>
          <p:cNvPr id="2" name="Slide Number Placeholder 1"/>
          <p:cNvSpPr>
            <a:spLocks noGrp="1"/>
          </p:cNvSpPr>
          <p:nvPr>
            <p:ph type="sldNum" sz="quarter" idx="12"/>
          </p:nvPr>
        </p:nvSpPr>
        <p:spPr>
          <a:xfrm>
            <a:off x="6553200" y="6356350"/>
            <a:ext cx="2133600" cy="365125"/>
          </a:xfrm>
        </p:spPr>
        <p:txBody>
          <a:bodyPr anchor="ctr">
            <a:normAutofit/>
          </a:bodyPr>
          <a:lstStyle/>
          <a:p>
            <a:pPr>
              <a:spcAft>
                <a:spcPts val="600"/>
              </a:spcAft>
            </a:pPr>
            <a:fld id="{135A9134-9E12-4854-BB1F-FE6418D12572}" type="slidenum">
              <a:rPr lang="en-US" smtClean="0"/>
              <a:pPr>
                <a:spcAft>
                  <a:spcPts val="600"/>
                </a:spcAft>
              </a:pPr>
              <a:t>2</a:t>
            </a:fld>
            <a:endParaRPr lang="en-US"/>
          </a:p>
        </p:txBody>
      </p:sp>
    </p:spTree>
    <p:extLst>
      <p:ext uri="{BB962C8B-B14F-4D97-AF65-F5344CB8AC3E}">
        <p14:creationId xmlns:p14="http://schemas.microsoft.com/office/powerpoint/2010/main" val="153697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3</a:t>
            </a:fld>
            <a:endParaRPr lang="en-US"/>
          </a:p>
        </p:txBody>
      </p:sp>
      <p:sp>
        <p:nvSpPr>
          <p:cNvPr id="3" name="Title 2"/>
          <p:cNvSpPr>
            <a:spLocks noGrp="1"/>
          </p:cNvSpPr>
          <p:nvPr>
            <p:ph type="title"/>
          </p:nvPr>
        </p:nvSpPr>
        <p:spPr/>
        <p:txBody>
          <a:bodyPr/>
          <a:lstStyle/>
          <a:p>
            <a:r>
              <a:rPr lang="en-US" dirty="0"/>
              <a:t>Introduction</a:t>
            </a:r>
          </a:p>
        </p:txBody>
      </p:sp>
      <p:sp>
        <p:nvSpPr>
          <p:cNvPr id="4" name="Content Placeholder 3"/>
          <p:cNvSpPr>
            <a:spLocks noGrp="1"/>
          </p:cNvSpPr>
          <p:nvPr>
            <p:ph idx="1"/>
          </p:nvPr>
        </p:nvSpPr>
        <p:spPr>
          <a:xfrm>
            <a:off x="457200" y="1711306"/>
            <a:ext cx="5410944" cy="4309982"/>
          </a:xfrm>
        </p:spPr>
        <p:txBody>
          <a:bodyPr>
            <a:normAutofit fontScale="85000" lnSpcReduction="10000"/>
          </a:bodyPr>
          <a:lstStyle/>
          <a:p>
            <a:r>
              <a:rPr lang="en-US" dirty="0"/>
              <a:t>Primary sacral tumors are rare, representing fewer than seven percent of spinal neoplasms. </a:t>
            </a:r>
          </a:p>
          <a:p>
            <a:r>
              <a:rPr lang="en-US" dirty="0"/>
              <a:t>Following sacrectomy, the risk of non-union is very high with current recommendations suggesting vascularized fibula grafts to improve bony union rates. </a:t>
            </a:r>
          </a:p>
          <a:p>
            <a:r>
              <a:rPr lang="en-US" dirty="0"/>
              <a:t>In this study, we describe the outcome of a novel technique following sacrectomy whereby primary lumbar shortening is performed, removing the need for allograft or vascularized </a:t>
            </a:r>
            <a:r>
              <a:rPr lang="en-US" dirty="0" err="1"/>
              <a:t>autograft</a:t>
            </a:r>
            <a:r>
              <a:rPr lang="en-US" dirty="0"/>
              <a:t> use.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4809" y="1333930"/>
            <a:ext cx="2651991" cy="273641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4809" y="4136267"/>
            <a:ext cx="2651992" cy="1763335"/>
          </a:xfrm>
          <a:prstGeom prst="rect">
            <a:avLst/>
          </a:prstGeom>
        </p:spPr>
      </p:pic>
    </p:spTree>
    <p:extLst>
      <p:ext uri="{BB962C8B-B14F-4D97-AF65-F5344CB8AC3E}">
        <p14:creationId xmlns:p14="http://schemas.microsoft.com/office/powerpoint/2010/main" val="169436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4</a:t>
            </a:fld>
            <a:endParaRPr lang="en-US"/>
          </a:p>
        </p:txBody>
      </p:sp>
      <p:sp>
        <p:nvSpPr>
          <p:cNvPr id="3" name="Title 2"/>
          <p:cNvSpPr>
            <a:spLocks noGrp="1"/>
          </p:cNvSpPr>
          <p:nvPr>
            <p:ph type="title"/>
          </p:nvPr>
        </p:nvSpPr>
        <p:spPr/>
        <p:txBody>
          <a:bodyPr/>
          <a:lstStyle/>
          <a:p>
            <a:r>
              <a:rPr lang="en-US" dirty="0">
                <a:solidFill>
                  <a:schemeClr val="accent1">
                    <a:lumMod val="75000"/>
                  </a:schemeClr>
                </a:solidFill>
              </a:rPr>
              <a:t>Methodology</a:t>
            </a:r>
          </a:p>
        </p:txBody>
      </p:sp>
      <p:sp>
        <p:nvSpPr>
          <p:cNvPr id="4" name="Content Placeholder 3"/>
          <p:cNvSpPr>
            <a:spLocks noGrp="1"/>
          </p:cNvSpPr>
          <p:nvPr>
            <p:ph idx="1"/>
          </p:nvPr>
        </p:nvSpPr>
        <p:spPr/>
        <p:txBody>
          <a:bodyPr>
            <a:normAutofit/>
          </a:bodyPr>
          <a:lstStyle/>
          <a:p>
            <a:pPr algn="just">
              <a:spcAft>
                <a:spcPts val="0"/>
              </a:spcAft>
            </a:pPr>
            <a:r>
              <a:rPr lang="en-US" sz="2000" dirty="0">
                <a:latin typeface="Verdana" charset="0"/>
                <a:ea typeface="Verdana" charset="0"/>
                <a:cs typeface="Verdana" charset="0"/>
              </a:rPr>
              <a:t>Retrospective chart review of 2 patients treated by a single surgeon in our institution.</a:t>
            </a:r>
          </a:p>
          <a:p>
            <a:pPr algn="just">
              <a:spcAft>
                <a:spcPts val="0"/>
              </a:spcAft>
            </a:pPr>
            <a:endParaRPr lang="en-US" sz="2000" dirty="0">
              <a:latin typeface="Verdana" charset="0"/>
              <a:ea typeface="Verdana" charset="0"/>
              <a:cs typeface="Verdana" charset="0"/>
            </a:endParaRPr>
          </a:p>
          <a:p>
            <a:pPr>
              <a:spcAft>
                <a:spcPts val="0"/>
              </a:spcAft>
            </a:pPr>
            <a:r>
              <a:rPr lang="en-US" sz="2000" dirty="0">
                <a:latin typeface="Verdana" charset="0"/>
                <a:ea typeface="Verdana" charset="0"/>
                <a:cs typeface="Verdana" charset="0"/>
              </a:rPr>
              <a:t>A review of hospital records included patient demographics, clinical assessments, complications, patient reported outcomes, and operating room, pathology and imaging reports. </a:t>
            </a:r>
          </a:p>
        </p:txBody>
      </p:sp>
      <p:pic>
        <p:nvPicPr>
          <p:cNvPr id="6" name="Picture 5">
            <a:extLst>
              <a:ext uri="{FF2B5EF4-FFF2-40B4-BE49-F238E27FC236}">
                <a16:creationId xmlns:a16="http://schemas.microsoft.com/office/drawing/2014/main" id="{B2380926-01FE-4E82-A56F-8928BCC04DE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l="41844" r="11082" b="69821"/>
          <a:stretch/>
        </p:blipFill>
        <p:spPr>
          <a:xfrm>
            <a:off x="395536" y="4365104"/>
            <a:ext cx="3888432" cy="1728192"/>
          </a:xfrm>
          <a:prstGeom prst="rect">
            <a:avLst/>
          </a:prstGeom>
        </p:spPr>
      </p:pic>
      <p:sp>
        <p:nvSpPr>
          <p:cNvPr id="7" name="Rectangle 6">
            <a:extLst>
              <a:ext uri="{FF2B5EF4-FFF2-40B4-BE49-F238E27FC236}">
                <a16:creationId xmlns:a16="http://schemas.microsoft.com/office/drawing/2014/main" id="{E2AE9C08-1919-48D0-9CB2-A3E84B2B7C29}"/>
              </a:ext>
            </a:extLst>
          </p:cNvPr>
          <p:cNvSpPr/>
          <p:nvPr/>
        </p:nvSpPr>
        <p:spPr>
          <a:xfrm>
            <a:off x="395536" y="5877272"/>
            <a:ext cx="2448272" cy="216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Patient 1: 17 </a:t>
            </a:r>
            <a:r>
              <a:rPr lang="en-CA" sz="1200" dirty="0" err="1">
                <a:solidFill>
                  <a:schemeClr val="tx1"/>
                </a:solidFill>
              </a:rPr>
              <a:t>y.o</a:t>
            </a:r>
            <a:r>
              <a:rPr lang="en-CA" sz="1200" dirty="0">
                <a:solidFill>
                  <a:schemeClr val="tx1"/>
                </a:solidFill>
              </a:rPr>
              <a:t>. - Chondrosarcoma  </a:t>
            </a:r>
          </a:p>
        </p:txBody>
      </p:sp>
      <p:pic>
        <p:nvPicPr>
          <p:cNvPr id="14" name="Picture 13" descr="Graphical user interface, calendar&#10;&#10;Description automatically generated">
            <a:extLst>
              <a:ext uri="{FF2B5EF4-FFF2-40B4-BE49-F238E27FC236}">
                <a16:creationId xmlns:a16="http://schemas.microsoft.com/office/drawing/2014/main" id="{FAF96A9C-7C03-4D6B-998A-138FB12489F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l="3538" t="24013" r="3538" b="16925"/>
          <a:stretch/>
        </p:blipFill>
        <p:spPr>
          <a:xfrm>
            <a:off x="4644008" y="4365104"/>
            <a:ext cx="4078531" cy="1728191"/>
          </a:xfrm>
          <a:prstGeom prst="rect">
            <a:avLst/>
          </a:prstGeom>
        </p:spPr>
      </p:pic>
      <p:sp>
        <p:nvSpPr>
          <p:cNvPr id="15" name="Rectangle 14">
            <a:extLst>
              <a:ext uri="{FF2B5EF4-FFF2-40B4-BE49-F238E27FC236}">
                <a16:creationId xmlns:a16="http://schemas.microsoft.com/office/drawing/2014/main" id="{0659A6CC-04A0-4379-906E-ACC3EDE1D171}"/>
              </a:ext>
            </a:extLst>
          </p:cNvPr>
          <p:cNvSpPr/>
          <p:nvPr/>
        </p:nvSpPr>
        <p:spPr>
          <a:xfrm>
            <a:off x="4644008" y="5877272"/>
            <a:ext cx="2133600" cy="216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Patient 2: 51 </a:t>
            </a:r>
            <a:r>
              <a:rPr lang="en-CA" sz="1200" dirty="0" err="1">
                <a:solidFill>
                  <a:schemeClr val="tx1"/>
                </a:solidFill>
              </a:rPr>
              <a:t>y.o</a:t>
            </a:r>
            <a:r>
              <a:rPr lang="en-CA" sz="1200" dirty="0">
                <a:solidFill>
                  <a:schemeClr val="tx1"/>
                </a:solidFill>
              </a:rPr>
              <a:t>. - Chordoma  </a:t>
            </a:r>
          </a:p>
        </p:txBody>
      </p:sp>
    </p:spTree>
    <p:extLst>
      <p:ext uri="{BB962C8B-B14F-4D97-AF65-F5344CB8AC3E}">
        <p14:creationId xmlns:p14="http://schemas.microsoft.com/office/powerpoint/2010/main" val="339042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5</a:t>
            </a:fld>
            <a:endParaRPr lang="en-US"/>
          </a:p>
        </p:txBody>
      </p:sp>
      <p:sp>
        <p:nvSpPr>
          <p:cNvPr id="3" name="Title 2"/>
          <p:cNvSpPr>
            <a:spLocks noGrp="1"/>
          </p:cNvSpPr>
          <p:nvPr>
            <p:ph type="title"/>
          </p:nvPr>
        </p:nvSpPr>
        <p:spPr>
          <a:xfrm>
            <a:off x="228599" y="208493"/>
            <a:ext cx="8229600" cy="1447800"/>
          </a:xfrm>
        </p:spPr>
        <p:txBody>
          <a:bodyPr/>
          <a:lstStyle/>
          <a:p>
            <a:r>
              <a:rPr lang="en-US"/>
              <a:t>Patient Demographics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7912451"/>
              </p:ext>
            </p:extLst>
          </p:nvPr>
        </p:nvGraphicFramePr>
        <p:xfrm>
          <a:off x="228599" y="1628800"/>
          <a:ext cx="8686801" cy="4251960"/>
        </p:xfrm>
        <a:graphic>
          <a:graphicData uri="http://schemas.openxmlformats.org/drawingml/2006/table">
            <a:tbl>
              <a:tblPr firstRow="1" bandRow="1">
                <a:tableStyleId>{5C22544A-7EE6-4342-B048-85BDC9FD1C3A}</a:tableStyleId>
              </a:tblPr>
              <a:tblGrid>
                <a:gridCol w="1039946">
                  <a:extLst>
                    <a:ext uri="{9D8B030D-6E8A-4147-A177-3AD203B41FA5}">
                      <a16:colId xmlns:a16="http://schemas.microsoft.com/office/drawing/2014/main" val="20000"/>
                    </a:ext>
                  </a:extLst>
                </a:gridCol>
                <a:gridCol w="157526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895128">
                  <a:extLst>
                    <a:ext uri="{9D8B030D-6E8A-4147-A177-3AD203B41FA5}">
                      <a16:colId xmlns:a16="http://schemas.microsoft.com/office/drawing/2014/main" val="20004"/>
                    </a:ext>
                  </a:extLst>
                </a:gridCol>
              </a:tblGrid>
              <a:tr h="370840">
                <a:tc>
                  <a:txBody>
                    <a:bodyPr/>
                    <a:lstStyle/>
                    <a:p>
                      <a:pPr algn="ctr"/>
                      <a:r>
                        <a:rPr lang="en-US" dirty="0"/>
                        <a:t>Patient Number</a:t>
                      </a:r>
                    </a:p>
                  </a:txBody>
                  <a:tcPr/>
                </a:tc>
                <a:tc>
                  <a:txBody>
                    <a:bodyPr/>
                    <a:lstStyle/>
                    <a:p>
                      <a:pPr algn="ctr"/>
                      <a:r>
                        <a:rPr lang="en-US" dirty="0"/>
                        <a:t>Demographics</a:t>
                      </a:r>
                    </a:p>
                  </a:txBody>
                  <a:tcPr/>
                </a:tc>
                <a:tc>
                  <a:txBody>
                    <a:bodyPr/>
                    <a:lstStyle/>
                    <a:p>
                      <a:pPr algn="ctr"/>
                      <a:r>
                        <a:rPr lang="en-US" dirty="0"/>
                        <a:t>Presenting</a:t>
                      </a:r>
                      <a:r>
                        <a:rPr lang="en-US" baseline="0" dirty="0"/>
                        <a:t> Complaint</a:t>
                      </a:r>
                      <a:endParaRPr lang="en-US" dirty="0"/>
                    </a:p>
                  </a:txBody>
                  <a:tcPr/>
                </a:tc>
                <a:tc>
                  <a:txBody>
                    <a:bodyPr/>
                    <a:lstStyle/>
                    <a:p>
                      <a:pPr algn="ctr"/>
                      <a:r>
                        <a:rPr lang="en-US" dirty="0"/>
                        <a:t>Pre-operative Treatments</a:t>
                      </a:r>
                    </a:p>
                  </a:txBody>
                  <a:tcPr/>
                </a:tc>
                <a:tc>
                  <a:txBody>
                    <a:bodyPr/>
                    <a:lstStyle/>
                    <a:p>
                      <a:pPr algn="ctr"/>
                      <a:r>
                        <a:rPr lang="en-US" dirty="0"/>
                        <a:t>Pathology</a:t>
                      </a:r>
                    </a:p>
                  </a:txBody>
                  <a:tcPr/>
                </a:tc>
                <a:extLst>
                  <a:ext uri="{0D108BD9-81ED-4DB2-BD59-A6C34878D82A}">
                    <a16:rowId xmlns:a16="http://schemas.microsoft.com/office/drawing/2014/main" val="10000"/>
                  </a:ext>
                </a:extLst>
              </a:tr>
              <a:tr h="370840">
                <a:tc>
                  <a:txBody>
                    <a:bodyPr/>
                    <a:lstStyle/>
                    <a:p>
                      <a:pPr algn="ctr"/>
                      <a:r>
                        <a:rPr lang="en-US" sz="1500" dirty="0"/>
                        <a:t>1</a:t>
                      </a:r>
                    </a:p>
                  </a:txBody>
                  <a:tcPr/>
                </a:tc>
                <a:tc>
                  <a:txBody>
                    <a:bodyPr/>
                    <a:lstStyle/>
                    <a:p>
                      <a:pPr algn="ctr"/>
                      <a:r>
                        <a:rPr lang="en-CA" sz="1500" kern="1200" dirty="0">
                          <a:solidFill>
                            <a:schemeClr val="dk1"/>
                          </a:solidFill>
                          <a:effectLst/>
                          <a:latin typeface="+mn-lt"/>
                          <a:ea typeface="+mn-ea"/>
                          <a:cs typeface="+mn-cs"/>
                        </a:rPr>
                        <a:t>17 M</a:t>
                      </a:r>
                      <a:r>
                        <a:rPr lang="en-US" sz="1500" dirty="0">
                          <a:effectLst/>
                        </a:rPr>
                        <a:t> </a:t>
                      </a:r>
                      <a:endParaRPr lang="en-US" sz="1500" dirty="0"/>
                    </a:p>
                  </a:txBody>
                  <a:tcPr/>
                </a:tc>
                <a:tc>
                  <a:txBody>
                    <a:bodyPr/>
                    <a:lstStyle/>
                    <a:p>
                      <a:pPr marL="171450" lvl="0" indent="-171450">
                        <a:buFont typeface="Arial" charset="0"/>
                        <a:buChar char="•"/>
                      </a:pPr>
                      <a:r>
                        <a:rPr lang="en-CA" sz="1500" kern="1200" dirty="0">
                          <a:solidFill>
                            <a:schemeClr val="dk1"/>
                          </a:solidFill>
                          <a:effectLst/>
                          <a:latin typeface="+mn-lt"/>
                          <a:ea typeface="+mn-ea"/>
                          <a:cs typeface="+mn-cs"/>
                        </a:rPr>
                        <a:t>Right lower extremity: subjective paresthesias/sciatica</a:t>
                      </a:r>
                    </a:p>
                    <a:p>
                      <a:pPr marL="171450" lvl="0" indent="-171450">
                        <a:buFont typeface="Arial" charset="0"/>
                        <a:buChar char="•"/>
                      </a:pPr>
                      <a:r>
                        <a:rPr lang="en-CA" sz="1500" kern="1200" dirty="0">
                          <a:solidFill>
                            <a:schemeClr val="dk1"/>
                          </a:solidFill>
                          <a:effectLst/>
                          <a:latin typeface="+mn-lt"/>
                          <a:ea typeface="+mn-ea"/>
                          <a:cs typeface="+mn-cs"/>
                        </a:rPr>
                        <a:t>Penile/scrotal/</a:t>
                      </a:r>
                      <a:r>
                        <a:rPr lang="en-CA" sz="1500" kern="1200" dirty="0" err="1">
                          <a:solidFill>
                            <a:schemeClr val="dk1"/>
                          </a:solidFill>
                          <a:effectLst/>
                          <a:latin typeface="+mn-lt"/>
                          <a:ea typeface="+mn-ea"/>
                          <a:cs typeface="+mn-cs"/>
                        </a:rPr>
                        <a:t>peri</a:t>
                      </a:r>
                      <a:r>
                        <a:rPr lang="en-CA" sz="1500" kern="1200" dirty="0">
                          <a:solidFill>
                            <a:schemeClr val="dk1"/>
                          </a:solidFill>
                          <a:effectLst/>
                          <a:latin typeface="+mn-lt"/>
                          <a:ea typeface="+mn-ea"/>
                          <a:cs typeface="+mn-cs"/>
                        </a:rPr>
                        <a:t>-anal paresthesias</a:t>
                      </a:r>
                    </a:p>
                    <a:p>
                      <a:pPr marL="171450" lvl="0" indent="-171450">
                        <a:buFont typeface="Arial" charset="0"/>
                        <a:buChar char="•"/>
                      </a:pPr>
                      <a:r>
                        <a:rPr lang="en-CA" sz="1500" kern="1200" dirty="0">
                          <a:solidFill>
                            <a:schemeClr val="dk1"/>
                          </a:solidFill>
                          <a:effectLst/>
                          <a:latin typeface="+mn-lt"/>
                          <a:ea typeface="+mn-ea"/>
                          <a:cs typeface="+mn-cs"/>
                        </a:rPr>
                        <a:t>Progressive left lower extremity neuropathic pain</a:t>
                      </a:r>
                      <a:endParaRPr lang="en-US" sz="1500" kern="1200" dirty="0">
                        <a:solidFill>
                          <a:schemeClr val="dk1"/>
                        </a:solidFill>
                        <a:effectLst/>
                        <a:latin typeface="+mn-lt"/>
                        <a:ea typeface="+mn-ea"/>
                        <a:cs typeface="+mn-cs"/>
                      </a:endParaRPr>
                    </a:p>
                    <a:p>
                      <a:pPr marL="171450" lvl="0" indent="-171450">
                        <a:buFont typeface="Arial" charset="0"/>
                        <a:buChar char="•"/>
                      </a:pPr>
                      <a:r>
                        <a:rPr lang="en-CA" sz="1500" kern="1200" dirty="0">
                          <a:solidFill>
                            <a:schemeClr val="dk1"/>
                          </a:solidFill>
                          <a:effectLst/>
                          <a:latin typeface="+mn-lt"/>
                          <a:ea typeface="+mn-ea"/>
                          <a:cs typeface="+mn-cs"/>
                        </a:rPr>
                        <a:t>Lumbar back pain </a:t>
                      </a:r>
                      <a:endParaRPr lang="en-US" sz="1500" kern="1200" dirty="0">
                        <a:solidFill>
                          <a:schemeClr val="dk1"/>
                        </a:solidFill>
                        <a:effectLst/>
                        <a:latin typeface="+mn-lt"/>
                        <a:ea typeface="+mn-ea"/>
                        <a:cs typeface="+mn-cs"/>
                      </a:endParaRPr>
                    </a:p>
                  </a:txBody>
                  <a:tcPr/>
                </a:tc>
                <a:tc>
                  <a:txBody>
                    <a:bodyPr/>
                    <a:lstStyle/>
                    <a:p>
                      <a:pPr marL="171450" lvl="0" indent="-171450">
                        <a:buFont typeface="Arial" charset="0"/>
                        <a:buChar char="•"/>
                      </a:pPr>
                      <a:r>
                        <a:rPr lang="en-CA" sz="1500" kern="1200" dirty="0">
                          <a:solidFill>
                            <a:schemeClr val="dk1"/>
                          </a:solidFill>
                          <a:effectLst/>
                          <a:latin typeface="+mn-lt"/>
                          <a:ea typeface="+mn-ea"/>
                          <a:cs typeface="+mn-cs"/>
                        </a:rPr>
                        <a:t>Intralesional treatment: Sacral laminectomy S1-coccyx, with post-operative radiotherapy</a:t>
                      </a:r>
                      <a:endParaRPr lang="en-US" sz="1500" kern="1200" dirty="0">
                        <a:solidFill>
                          <a:schemeClr val="dk1"/>
                        </a:solidFill>
                        <a:effectLst/>
                        <a:latin typeface="+mn-lt"/>
                        <a:ea typeface="+mn-ea"/>
                        <a:cs typeface="+mn-cs"/>
                      </a:endParaRPr>
                    </a:p>
                    <a:p>
                      <a:endParaRPr lang="en-US" sz="1500" dirty="0"/>
                    </a:p>
                  </a:txBody>
                  <a:tcPr/>
                </a:tc>
                <a:tc>
                  <a:txBody>
                    <a:bodyPr/>
                    <a:lstStyle/>
                    <a:p>
                      <a:r>
                        <a:rPr lang="en-CA" sz="1500" kern="1200" dirty="0">
                          <a:solidFill>
                            <a:schemeClr val="dk1"/>
                          </a:solidFill>
                          <a:effectLst/>
                          <a:latin typeface="+mn-lt"/>
                          <a:ea typeface="+mn-ea"/>
                          <a:cs typeface="+mn-cs"/>
                        </a:rPr>
                        <a:t>Chondrosarcoma</a:t>
                      </a:r>
                      <a:r>
                        <a:rPr lang="en-US" dirty="0">
                          <a:effectLst/>
                        </a:rPr>
                        <a:t> </a:t>
                      </a:r>
                      <a:endParaRPr lang="en-US" dirty="0"/>
                    </a:p>
                  </a:txBody>
                  <a:tcPr/>
                </a:tc>
                <a:extLst>
                  <a:ext uri="{0D108BD9-81ED-4DB2-BD59-A6C34878D82A}">
                    <a16:rowId xmlns:a16="http://schemas.microsoft.com/office/drawing/2014/main" val="10001"/>
                  </a:ext>
                </a:extLst>
              </a:tr>
              <a:tr h="1459552">
                <a:tc>
                  <a:txBody>
                    <a:bodyPr/>
                    <a:lstStyle/>
                    <a:p>
                      <a:pPr algn="ctr"/>
                      <a:r>
                        <a:rPr lang="en-US" sz="1500" dirty="0"/>
                        <a:t>2</a:t>
                      </a:r>
                    </a:p>
                  </a:txBody>
                  <a:tcPr/>
                </a:tc>
                <a:tc>
                  <a:txBody>
                    <a:bodyPr/>
                    <a:lstStyle/>
                    <a:p>
                      <a:pPr algn="ctr"/>
                      <a:r>
                        <a:rPr lang="en-CA" sz="1500" kern="1200" dirty="0">
                          <a:solidFill>
                            <a:schemeClr val="dk1"/>
                          </a:solidFill>
                          <a:effectLst/>
                          <a:latin typeface="+mn-lt"/>
                          <a:ea typeface="+mn-ea"/>
                          <a:cs typeface="+mn-cs"/>
                        </a:rPr>
                        <a:t>51M</a:t>
                      </a:r>
                      <a:r>
                        <a:rPr lang="en-US" sz="1500" dirty="0">
                          <a:effectLst/>
                        </a:rPr>
                        <a:t> </a:t>
                      </a:r>
                      <a:endParaRPr lang="en-US" sz="1500" dirty="0"/>
                    </a:p>
                  </a:txBody>
                  <a:tcPr/>
                </a:tc>
                <a:tc>
                  <a:txBody>
                    <a:bodyPr/>
                    <a:lstStyle/>
                    <a:p>
                      <a:pPr marL="171450" lvl="0" indent="-171450">
                        <a:buFont typeface="Arial" charset="0"/>
                        <a:buChar char="•"/>
                      </a:pPr>
                      <a:r>
                        <a:rPr lang="en-CA" sz="1500" kern="1200" dirty="0">
                          <a:solidFill>
                            <a:schemeClr val="dk1"/>
                          </a:solidFill>
                          <a:effectLst/>
                          <a:latin typeface="+mn-lt"/>
                          <a:ea typeface="+mn-ea"/>
                          <a:cs typeface="+mn-cs"/>
                        </a:rPr>
                        <a:t>Chronic lower back pain</a:t>
                      </a:r>
                      <a:endParaRPr lang="en-US" sz="1500" kern="1200" dirty="0">
                        <a:solidFill>
                          <a:schemeClr val="dk1"/>
                        </a:solidFill>
                        <a:effectLst/>
                        <a:latin typeface="+mn-lt"/>
                        <a:ea typeface="+mn-ea"/>
                        <a:cs typeface="+mn-cs"/>
                      </a:endParaRPr>
                    </a:p>
                    <a:p>
                      <a:pPr marL="171450" lvl="0" indent="-171450">
                        <a:buFont typeface="Arial" charset="0"/>
                        <a:buChar char="•"/>
                      </a:pPr>
                      <a:r>
                        <a:rPr lang="en-CA" sz="1500" kern="1200" dirty="0">
                          <a:solidFill>
                            <a:schemeClr val="dk1"/>
                          </a:solidFill>
                          <a:effectLst/>
                          <a:latin typeface="+mn-lt"/>
                          <a:ea typeface="+mn-ea"/>
                          <a:cs typeface="+mn-cs"/>
                        </a:rPr>
                        <a:t>Denies lower extremity neuropathic pain</a:t>
                      </a:r>
                      <a:endParaRPr lang="en-US" sz="1500" kern="1200" dirty="0">
                        <a:solidFill>
                          <a:schemeClr val="dk1"/>
                        </a:solidFill>
                        <a:effectLst/>
                        <a:latin typeface="+mn-lt"/>
                        <a:ea typeface="+mn-ea"/>
                        <a:cs typeface="+mn-cs"/>
                      </a:endParaRPr>
                    </a:p>
                  </a:txBody>
                  <a:tcPr/>
                </a:tc>
                <a:tc>
                  <a:txBody>
                    <a:bodyPr/>
                    <a:lstStyle/>
                    <a:p>
                      <a:pPr marL="172800" lvl="0" indent="-172800">
                        <a:buFont typeface="Arial" charset="0"/>
                        <a:buChar char="•"/>
                      </a:pPr>
                      <a:r>
                        <a:rPr lang="en-CA" sz="1500" kern="1200" dirty="0">
                          <a:solidFill>
                            <a:schemeClr val="dk1"/>
                          </a:solidFill>
                          <a:effectLst/>
                          <a:latin typeface="+mn-lt"/>
                          <a:ea typeface="+mn-ea"/>
                          <a:cs typeface="+mn-cs"/>
                        </a:rPr>
                        <a:t>Trial immunotherapy: </a:t>
                      </a:r>
                      <a:r>
                        <a:rPr lang="en-US" sz="1500" kern="1200" dirty="0">
                          <a:solidFill>
                            <a:schemeClr val="dk1"/>
                          </a:solidFill>
                          <a:effectLst/>
                          <a:latin typeface="+mn-lt"/>
                          <a:ea typeface="+mn-ea"/>
                          <a:cs typeface="+mn-cs"/>
                        </a:rPr>
                        <a:t>PD-L1 inhibitor, FAZ053, combined with PD-1 inhibitor</a:t>
                      </a:r>
                    </a:p>
                    <a:p>
                      <a:pPr marL="172800" lvl="0" indent="-172800">
                        <a:buFont typeface="Arial" charset="0"/>
                        <a:buChar char="•"/>
                      </a:pPr>
                      <a:r>
                        <a:rPr lang="en-US" sz="1500" kern="1200" dirty="0">
                          <a:solidFill>
                            <a:schemeClr val="dk1"/>
                          </a:solidFill>
                          <a:effectLst/>
                          <a:latin typeface="+mn-lt"/>
                          <a:ea typeface="+mn-ea"/>
                          <a:cs typeface="+mn-cs"/>
                        </a:rPr>
                        <a:t>Radiotherapy </a:t>
                      </a:r>
                    </a:p>
                  </a:txBody>
                  <a:tcPr/>
                </a:tc>
                <a:tc>
                  <a:txBody>
                    <a:bodyPr/>
                    <a:lstStyle/>
                    <a:p>
                      <a:r>
                        <a:rPr lang="en-CA" sz="1500" kern="1200" dirty="0">
                          <a:solidFill>
                            <a:schemeClr val="dk1"/>
                          </a:solidFill>
                          <a:effectLst/>
                          <a:latin typeface="+mn-lt"/>
                          <a:ea typeface="+mn-ea"/>
                          <a:cs typeface="+mn-cs"/>
                        </a:rPr>
                        <a:t>Low grade </a:t>
                      </a:r>
                      <a:r>
                        <a:rPr lang="en-CA" sz="1500" kern="1200" dirty="0" err="1">
                          <a:solidFill>
                            <a:schemeClr val="dk1"/>
                          </a:solidFill>
                          <a:effectLst/>
                          <a:latin typeface="+mn-lt"/>
                          <a:ea typeface="+mn-ea"/>
                          <a:cs typeface="+mn-cs"/>
                        </a:rPr>
                        <a:t>Chondroid</a:t>
                      </a:r>
                      <a:r>
                        <a:rPr lang="en-CA" sz="1500" kern="1200" dirty="0">
                          <a:solidFill>
                            <a:schemeClr val="dk1"/>
                          </a:solidFill>
                          <a:effectLst/>
                          <a:latin typeface="+mn-lt"/>
                          <a:ea typeface="+mn-ea"/>
                          <a:cs typeface="+mn-cs"/>
                        </a:rPr>
                        <a:t> </a:t>
                      </a:r>
                      <a:r>
                        <a:rPr lang="en-CA" sz="1500" kern="1200" dirty="0" err="1">
                          <a:solidFill>
                            <a:schemeClr val="dk1"/>
                          </a:solidFill>
                          <a:effectLst/>
                          <a:latin typeface="+mn-lt"/>
                          <a:ea typeface="+mn-ea"/>
                          <a:cs typeface="+mn-cs"/>
                        </a:rPr>
                        <a:t>Chordoma</a:t>
                      </a:r>
                      <a:r>
                        <a:rPr lang="en-US" sz="1500" dirty="0">
                          <a:effectLst/>
                        </a:rPr>
                        <a:t> </a:t>
                      </a:r>
                      <a:endParaRPr lang="en-US" sz="15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274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6</a:t>
            </a:fld>
            <a:endParaRPr lang="en-US"/>
          </a:p>
        </p:txBody>
      </p:sp>
      <p:sp>
        <p:nvSpPr>
          <p:cNvPr id="3" name="Title 2"/>
          <p:cNvSpPr>
            <a:spLocks noGrp="1"/>
          </p:cNvSpPr>
          <p:nvPr>
            <p:ph type="title"/>
          </p:nvPr>
        </p:nvSpPr>
        <p:spPr/>
        <p:txBody>
          <a:bodyPr/>
          <a:lstStyle/>
          <a:p>
            <a:r>
              <a:rPr lang="en-US" dirty="0"/>
              <a:t>Surgical Overview and follow up</a:t>
            </a:r>
          </a:p>
        </p:txBody>
      </p:sp>
      <p:sp>
        <p:nvSpPr>
          <p:cNvPr id="4" name="Content Placeholder 3"/>
          <p:cNvSpPr>
            <a:spLocks noGrp="1"/>
          </p:cNvSpPr>
          <p:nvPr>
            <p:ph idx="1"/>
          </p:nvPr>
        </p:nvSpPr>
        <p:spPr>
          <a:xfrm>
            <a:off x="457200" y="1628800"/>
            <a:ext cx="8229600" cy="4497363"/>
          </a:xfrm>
        </p:spPr>
        <p:txBody>
          <a:bodyPr>
            <a:normAutofit fontScale="85000" lnSpcReduction="10000"/>
          </a:bodyPr>
          <a:lstStyle/>
          <a:p>
            <a:pPr algn="just"/>
            <a:r>
              <a:rPr lang="en-US" dirty="0">
                <a:latin typeface="Arial" charset="0"/>
                <a:ea typeface="Arial" charset="0"/>
                <a:cs typeface="Arial" charset="0"/>
              </a:rPr>
              <a:t>Both patients underwent a multidisciplinary two stage procedure that included a pelvic exenteration with colostomy in both, and ileal conduit in one, at the first stage followed by posterior wide margin total sacral resection and instrumentation.</a:t>
            </a:r>
          </a:p>
          <a:p>
            <a:pPr algn="just"/>
            <a:r>
              <a:rPr lang="en-US" dirty="0">
                <a:latin typeface="Arial" charset="0"/>
                <a:ea typeface="Arial" charset="0"/>
                <a:cs typeface="Arial" charset="0"/>
              </a:rPr>
              <a:t>Reconstruction involved translating the remaining L5 vertebra into the pelvis and lumbopelvic instrumentation with closure of the posterior pelvic ring to obtain host bone-to-bone contact under compression, eliminating the need for vascularized bone grafts. </a:t>
            </a:r>
          </a:p>
          <a:p>
            <a:pPr algn="just"/>
            <a:r>
              <a:rPr lang="en-US" dirty="0">
                <a:latin typeface="Arial" charset="0"/>
                <a:ea typeface="Arial" charset="0"/>
                <a:cs typeface="Arial" charset="0"/>
              </a:rPr>
              <a:t>In addition to planned resection neurologic deficits, both patients had temporary L4 myotomal weakness with recovery over 2 years. Computed tomography (CT) scans showed solid bony fusion at three years and 18 months, respectively. </a:t>
            </a:r>
          </a:p>
          <a:p>
            <a:pPr algn="just"/>
            <a:r>
              <a:rPr lang="en-US" dirty="0">
                <a:latin typeface="Arial" charset="0"/>
                <a:ea typeface="Arial" charset="0"/>
                <a:cs typeface="Arial" charset="0"/>
              </a:rPr>
              <a:t>Both patients are doing well, with no evidence of tumor recurrence at seven and two-years’ follow-up. </a:t>
            </a:r>
            <a:endParaRPr lang="en-CA"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364908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7</a:t>
            </a:fld>
            <a:endParaRPr lang="en-US"/>
          </a:p>
        </p:txBody>
      </p:sp>
      <p:sp>
        <p:nvSpPr>
          <p:cNvPr id="3" name="Title 2"/>
          <p:cNvSpPr>
            <a:spLocks noGrp="1"/>
          </p:cNvSpPr>
          <p:nvPr>
            <p:ph type="title"/>
          </p:nvPr>
        </p:nvSpPr>
        <p:spPr/>
        <p:txBody>
          <a:bodyPr/>
          <a:lstStyle/>
          <a:p>
            <a:r>
              <a:rPr lang="en-US" dirty="0"/>
              <a:t>Patient 2 – 51M chordoma</a:t>
            </a:r>
          </a:p>
        </p:txBody>
      </p:sp>
      <p:sp>
        <p:nvSpPr>
          <p:cNvPr id="5" name="TextBox 4"/>
          <p:cNvSpPr txBox="1"/>
          <p:nvPr/>
        </p:nvSpPr>
        <p:spPr>
          <a:xfrm>
            <a:off x="-3112168" y="4684295"/>
            <a:ext cx="184731" cy="369332"/>
          </a:xfrm>
          <a:prstGeom prst="rect">
            <a:avLst/>
          </a:prstGeom>
          <a:noFill/>
        </p:spPr>
        <p:txBody>
          <a:bodyPr wrap="none" rtlCol="0">
            <a:spAutoFit/>
          </a:bodyPr>
          <a:lstStyle/>
          <a:p>
            <a:endParaRPr lang="en-US" dirty="0"/>
          </a:p>
        </p:txBody>
      </p:sp>
      <p:pic>
        <p:nvPicPr>
          <p:cNvPr id="7" name="Picture 6" descr="Graphical user interface, calendar&#10;&#10;Description automatically generated">
            <a:extLst>
              <a:ext uri="{FF2B5EF4-FFF2-40B4-BE49-F238E27FC236}">
                <a16:creationId xmlns:a16="http://schemas.microsoft.com/office/drawing/2014/main" id="{BE298CC4-41D4-4606-BA38-E6AE466F1AF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18107" b="5756"/>
          <a:stretch/>
        </p:blipFill>
        <p:spPr>
          <a:xfrm>
            <a:off x="458039" y="1761798"/>
            <a:ext cx="3266932" cy="1658254"/>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DC3ECE3E-A3B3-4355-80B4-D42C12AC4B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713" t="26375" r="1963" b="7475"/>
          <a:stretch/>
        </p:blipFill>
        <p:spPr>
          <a:xfrm>
            <a:off x="5516007" y="3572845"/>
            <a:ext cx="3237472" cy="170175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078C9D3B-139F-4D43-8C3E-84D4A420293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775" t="30578" r="9050" b="11542"/>
          <a:stretch/>
        </p:blipFill>
        <p:spPr>
          <a:xfrm>
            <a:off x="5526328" y="1761798"/>
            <a:ext cx="3245075" cy="1658254"/>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424A9868-AE16-43EC-9812-4E964D36B8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0075" t="32282" r="5000" b="9838"/>
          <a:stretch/>
        </p:blipFill>
        <p:spPr>
          <a:xfrm>
            <a:off x="476920" y="3572846"/>
            <a:ext cx="3248051" cy="1701753"/>
          </a:xfrm>
          <a:prstGeom prst="rect">
            <a:avLst/>
          </a:prstGeom>
        </p:spPr>
      </p:pic>
      <p:sp>
        <p:nvSpPr>
          <p:cNvPr id="16" name="TextBox 15">
            <a:extLst>
              <a:ext uri="{FF2B5EF4-FFF2-40B4-BE49-F238E27FC236}">
                <a16:creationId xmlns:a16="http://schemas.microsoft.com/office/drawing/2014/main" id="{6D9D839B-7DE1-4A4D-B366-2DA353EA5172}"/>
              </a:ext>
            </a:extLst>
          </p:cNvPr>
          <p:cNvSpPr txBox="1"/>
          <p:nvPr/>
        </p:nvSpPr>
        <p:spPr>
          <a:xfrm>
            <a:off x="476920" y="4997600"/>
            <a:ext cx="1121622" cy="276999"/>
          </a:xfrm>
          <a:prstGeom prst="rect">
            <a:avLst/>
          </a:prstGeom>
          <a:solidFill>
            <a:schemeClr val="bg1"/>
          </a:solidFill>
        </p:spPr>
        <p:txBody>
          <a:bodyPr wrap="square" rtlCol="0">
            <a:spAutoFit/>
          </a:bodyPr>
          <a:lstStyle/>
          <a:p>
            <a:r>
              <a:rPr lang="en-CA" sz="1200" dirty="0"/>
              <a:t>Post-operative</a:t>
            </a:r>
          </a:p>
        </p:txBody>
      </p:sp>
      <p:pic>
        <p:nvPicPr>
          <p:cNvPr id="22" name="Picture 21" descr="A person holding a rose&#10;&#10;Description automatically generated with low confidence">
            <a:extLst>
              <a:ext uri="{FF2B5EF4-FFF2-40B4-BE49-F238E27FC236}">
                <a16:creationId xmlns:a16="http://schemas.microsoft.com/office/drawing/2014/main" id="{AA12C43A-6214-4AF9-9A58-1FF87F0EAC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3539270" y="2700525"/>
            <a:ext cx="2162438" cy="1621829"/>
          </a:xfrm>
          <a:prstGeom prst="rect">
            <a:avLst/>
          </a:prstGeom>
        </p:spPr>
      </p:pic>
      <p:sp>
        <p:nvSpPr>
          <p:cNvPr id="19" name="TextBox 18">
            <a:extLst>
              <a:ext uri="{FF2B5EF4-FFF2-40B4-BE49-F238E27FC236}">
                <a16:creationId xmlns:a16="http://schemas.microsoft.com/office/drawing/2014/main" id="{555CD1EC-B830-F34F-903E-936D96B59A48}"/>
              </a:ext>
            </a:extLst>
          </p:cNvPr>
          <p:cNvSpPr txBox="1"/>
          <p:nvPr/>
        </p:nvSpPr>
        <p:spPr>
          <a:xfrm>
            <a:off x="457200" y="3152001"/>
            <a:ext cx="1027503" cy="276999"/>
          </a:xfrm>
          <a:prstGeom prst="rect">
            <a:avLst/>
          </a:prstGeom>
          <a:solidFill>
            <a:schemeClr val="bg1"/>
          </a:solidFill>
        </p:spPr>
        <p:txBody>
          <a:bodyPr wrap="square" rtlCol="0">
            <a:spAutoFit/>
          </a:bodyPr>
          <a:lstStyle/>
          <a:p>
            <a:r>
              <a:rPr lang="en-CA" sz="1200" dirty="0"/>
              <a:t>Pre-operative</a:t>
            </a:r>
          </a:p>
        </p:txBody>
      </p:sp>
      <p:sp>
        <p:nvSpPr>
          <p:cNvPr id="4" name="TextBox 3">
            <a:extLst>
              <a:ext uri="{FF2B5EF4-FFF2-40B4-BE49-F238E27FC236}">
                <a16:creationId xmlns:a16="http://schemas.microsoft.com/office/drawing/2014/main" id="{48ECCD3A-306C-E144-99F1-88967CA6B0A8}"/>
              </a:ext>
            </a:extLst>
          </p:cNvPr>
          <p:cNvSpPr txBox="1"/>
          <p:nvPr/>
        </p:nvSpPr>
        <p:spPr>
          <a:xfrm>
            <a:off x="2660490" y="3933056"/>
            <a:ext cx="327334" cy="276999"/>
          </a:xfrm>
          <a:prstGeom prst="rect">
            <a:avLst/>
          </a:prstGeom>
          <a:noFill/>
        </p:spPr>
        <p:txBody>
          <a:bodyPr wrap="none" rtlCol="0">
            <a:spAutoFit/>
          </a:bodyPr>
          <a:lstStyle/>
          <a:p>
            <a:r>
              <a:rPr lang="en-US" sz="1200" dirty="0">
                <a:solidFill>
                  <a:schemeClr val="bg1"/>
                </a:solidFill>
              </a:rPr>
              <a:t>L5</a:t>
            </a:r>
          </a:p>
        </p:txBody>
      </p:sp>
      <p:sp>
        <p:nvSpPr>
          <p:cNvPr id="6" name="TextBox 5">
            <a:extLst>
              <a:ext uri="{FF2B5EF4-FFF2-40B4-BE49-F238E27FC236}">
                <a16:creationId xmlns:a16="http://schemas.microsoft.com/office/drawing/2014/main" id="{673AF1A2-ABF1-3949-9155-B46D39BEA453}"/>
              </a:ext>
            </a:extLst>
          </p:cNvPr>
          <p:cNvSpPr txBox="1"/>
          <p:nvPr/>
        </p:nvSpPr>
        <p:spPr>
          <a:xfrm>
            <a:off x="2615734" y="4812934"/>
            <a:ext cx="300082" cy="369332"/>
          </a:xfrm>
          <a:prstGeom prst="rect">
            <a:avLst/>
          </a:prstGeom>
          <a:noFill/>
        </p:spPr>
        <p:txBody>
          <a:bodyPr wrap="square" rtlCol="0">
            <a:spAutoFit/>
          </a:bodyPr>
          <a:lstStyle/>
          <a:p>
            <a:r>
              <a:rPr lang="en-US" dirty="0">
                <a:solidFill>
                  <a:srgbClr val="FF0000"/>
                </a:solidFill>
              </a:rPr>
              <a:t>*</a:t>
            </a:r>
          </a:p>
        </p:txBody>
      </p:sp>
      <p:sp>
        <p:nvSpPr>
          <p:cNvPr id="21" name="TextBox 20">
            <a:extLst>
              <a:ext uri="{FF2B5EF4-FFF2-40B4-BE49-F238E27FC236}">
                <a16:creationId xmlns:a16="http://schemas.microsoft.com/office/drawing/2014/main" id="{DD74F3AB-BA88-2C4D-8AAE-A988BC992AC5}"/>
              </a:ext>
            </a:extLst>
          </p:cNvPr>
          <p:cNvSpPr txBox="1"/>
          <p:nvPr/>
        </p:nvSpPr>
        <p:spPr>
          <a:xfrm>
            <a:off x="1363605" y="4628268"/>
            <a:ext cx="300082" cy="369332"/>
          </a:xfrm>
          <a:prstGeom prst="rect">
            <a:avLst/>
          </a:prstGeom>
          <a:noFill/>
        </p:spPr>
        <p:txBody>
          <a:bodyPr wrap="none" rtlCol="0">
            <a:spAutoFit/>
          </a:bodyPr>
          <a:lstStyle/>
          <a:p>
            <a:r>
              <a:rPr lang="en-US" dirty="0">
                <a:solidFill>
                  <a:srgbClr val="FF0000"/>
                </a:solidFill>
              </a:rPr>
              <a:t>*</a:t>
            </a:r>
          </a:p>
        </p:txBody>
      </p:sp>
      <p:sp>
        <p:nvSpPr>
          <p:cNvPr id="8" name="TextBox 7">
            <a:extLst>
              <a:ext uri="{FF2B5EF4-FFF2-40B4-BE49-F238E27FC236}">
                <a16:creationId xmlns:a16="http://schemas.microsoft.com/office/drawing/2014/main" id="{C74D9A91-C422-1D45-8F94-E8D1A9501D17}"/>
              </a:ext>
            </a:extLst>
          </p:cNvPr>
          <p:cNvSpPr txBox="1"/>
          <p:nvPr/>
        </p:nvSpPr>
        <p:spPr>
          <a:xfrm>
            <a:off x="457200" y="5524970"/>
            <a:ext cx="4240713" cy="523220"/>
          </a:xfrm>
          <a:prstGeom prst="rect">
            <a:avLst/>
          </a:prstGeom>
          <a:noFill/>
        </p:spPr>
        <p:txBody>
          <a:bodyPr wrap="none" rtlCol="0">
            <a:spAutoFit/>
          </a:bodyPr>
          <a:lstStyle/>
          <a:p>
            <a:r>
              <a:rPr lang="en-US" sz="1400" dirty="0"/>
              <a:t>* VRAM (Vertical rectus abdominis </a:t>
            </a:r>
            <a:r>
              <a:rPr lang="en-US" sz="1400" dirty="0" err="1"/>
              <a:t>myocutaneous</a:t>
            </a:r>
            <a:r>
              <a:rPr lang="en-US" sz="1400" dirty="0"/>
              <a:t>) flap</a:t>
            </a:r>
          </a:p>
          <a:p>
            <a:r>
              <a:rPr lang="en-US" sz="1400" dirty="0"/>
              <a:t>** L4 osseous bridging </a:t>
            </a:r>
          </a:p>
        </p:txBody>
      </p:sp>
      <p:sp>
        <p:nvSpPr>
          <p:cNvPr id="9" name="Rectangle 8">
            <a:extLst>
              <a:ext uri="{FF2B5EF4-FFF2-40B4-BE49-F238E27FC236}">
                <a16:creationId xmlns:a16="http://schemas.microsoft.com/office/drawing/2014/main" id="{24C3D7F8-ED8B-5C49-8135-3EB4198AC7C1}"/>
              </a:ext>
            </a:extLst>
          </p:cNvPr>
          <p:cNvSpPr/>
          <p:nvPr/>
        </p:nvSpPr>
        <p:spPr>
          <a:xfrm>
            <a:off x="6517736" y="2065373"/>
            <a:ext cx="415498" cy="369332"/>
          </a:xfrm>
          <a:prstGeom prst="rect">
            <a:avLst/>
          </a:prstGeom>
        </p:spPr>
        <p:txBody>
          <a:bodyPr wrap="none">
            <a:spAutoFit/>
          </a:bodyPr>
          <a:lstStyle/>
          <a:p>
            <a:r>
              <a:rPr lang="en-US" dirty="0">
                <a:solidFill>
                  <a:srgbClr val="FF0000"/>
                </a:solidFill>
              </a:rPr>
              <a:t>**</a:t>
            </a:r>
            <a:endParaRPr lang="en-US" dirty="0"/>
          </a:p>
        </p:txBody>
      </p:sp>
      <p:sp>
        <p:nvSpPr>
          <p:cNvPr id="12" name="Rectangle 11">
            <a:extLst>
              <a:ext uri="{FF2B5EF4-FFF2-40B4-BE49-F238E27FC236}">
                <a16:creationId xmlns:a16="http://schemas.microsoft.com/office/drawing/2014/main" id="{A37BC6C0-B589-0C4F-B691-3987B54A67A7}"/>
              </a:ext>
            </a:extLst>
          </p:cNvPr>
          <p:cNvSpPr/>
          <p:nvPr/>
        </p:nvSpPr>
        <p:spPr>
          <a:xfrm>
            <a:off x="5526328" y="3143053"/>
            <a:ext cx="1568699" cy="276999"/>
          </a:xfrm>
          <a:prstGeom prst="rect">
            <a:avLst/>
          </a:prstGeom>
          <a:solidFill>
            <a:schemeClr val="bg1"/>
          </a:solidFill>
        </p:spPr>
        <p:txBody>
          <a:bodyPr wrap="none">
            <a:spAutoFit/>
          </a:bodyPr>
          <a:lstStyle/>
          <a:p>
            <a:r>
              <a:rPr lang="en-CA" sz="1200" dirty="0"/>
              <a:t>2 years post-operative</a:t>
            </a:r>
            <a:endParaRPr lang="en-US" sz="1200" dirty="0"/>
          </a:p>
        </p:txBody>
      </p:sp>
    </p:spTree>
    <p:extLst>
      <p:ext uri="{BB962C8B-B14F-4D97-AF65-F5344CB8AC3E}">
        <p14:creationId xmlns:p14="http://schemas.microsoft.com/office/powerpoint/2010/main" val="1974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8</a:t>
            </a:fld>
            <a:endParaRPr lang="en-US"/>
          </a:p>
        </p:txBody>
      </p:sp>
      <p:sp>
        <p:nvSpPr>
          <p:cNvPr id="4" name="Title 3">
            <a:extLst>
              <a:ext uri="{FF2B5EF4-FFF2-40B4-BE49-F238E27FC236}">
                <a16:creationId xmlns:a16="http://schemas.microsoft.com/office/drawing/2014/main" id="{F658978E-4A6B-5244-BC4E-A7A719907208}"/>
              </a:ext>
            </a:extLst>
          </p:cNvPr>
          <p:cNvSpPr>
            <a:spLocks noGrp="1"/>
          </p:cNvSpPr>
          <p:nvPr>
            <p:ph type="title"/>
          </p:nvPr>
        </p:nvSpPr>
        <p:spPr>
          <a:xfrm>
            <a:off x="457200" y="260648"/>
            <a:ext cx="8229600" cy="1447800"/>
          </a:xfrm>
        </p:spPr>
        <p:txBody>
          <a:bodyPr/>
          <a:lstStyle/>
          <a:p>
            <a:r>
              <a:rPr lang="en-US" dirty="0"/>
              <a:t>Complications</a:t>
            </a:r>
          </a:p>
        </p:txBody>
      </p:sp>
      <p:graphicFrame>
        <p:nvGraphicFramePr>
          <p:cNvPr id="8" name="Table 7"/>
          <p:cNvGraphicFramePr>
            <a:graphicFrameLocks noGrp="1"/>
          </p:cNvGraphicFramePr>
          <p:nvPr>
            <p:extLst>
              <p:ext uri="{D42A27DB-BD31-4B8C-83A1-F6EECF244321}">
                <p14:modId xmlns:p14="http://schemas.microsoft.com/office/powerpoint/2010/main" val="398430223"/>
              </p:ext>
            </p:extLst>
          </p:nvPr>
        </p:nvGraphicFramePr>
        <p:xfrm>
          <a:off x="318356" y="1412776"/>
          <a:ext cx="8507288" cy="4162356"/>
        </p:xfrm>
        <a:graphic>
          <a:graphicData uri="http://schemas.openxmlformats.org/drawingml/2006/table">
            <a:tbl>
              <a:tblPr firstRow="1" bandRow="1">
                <a:tableStyleId>{5C22544A-7EE6-4342-B048-85BDC9FD1C3A}</a:tableStyleId>
              </a:tblPr>
              <a:tblGrid>
                <a:gridCol w="2010381">
                  <a:extLst>
                    <a:ext uri="{9D8B030D-6E8A-4147-A177-3AD203B41FA5}">
                      <a16:colId xmlns:a16="http://schemas.microsoft.com/office/drawing/2014/main" val="20000"/>
                    </a:ext>
                  </a:extLst>
                </a:gridCol>
                <a:gridCol w="2731386">
                  <a:extLst>
                    <a:ext uri="{9D8B030D-6E8A-4147-A177-3AD203B41FA5}">
                      <a16:colId xmlns:a16="http://schemas.microsoft.com/office/drawing/2014/main" val="20001"/>
                    </a:ext>
                  </a:extLst>
                </a:gridCol>
                <a:gridCol w="3765521">
                  <a:extLst>
                    <a:ext uri="{9D8B030D-6E8A-4147-A177-3AD203B41FA5}">
                      <a16:colId xmlns:a16="http://schemas.microsoft.com/office/drawing/2014/main" val="20002"/>
                    </a:ext>
                  </a:extLst>
                </a:gridCol>
              </a:tblGrid>
              <a:tr h="377514">
                <a:tc>
                  <a:txBody>
                    <a:bodyPr/>
                    <a:lstStyle/>
                    <a:p>
                      <a:r>
                        <a:rPr lang="en-US" dirty="0"/>
                        <a:t>Complication</a:t>
                      </a:r>
                    </a:p>
                  </a:txBody>
                  <a:tcPr/>
                </a:tc>
                <a:tc>
                  <a:txBody>
                    <a:bodyPr/>
                    <a:lstStyle/>
                    <a:p>
                      <a:r>
                        <a:rPr lang="en-US" dirty="0"/>
                        <a:t>Patient 1</a:t>
                      </a:r>
                    </a:p>
                  </a:txBody>
                  <a:tcPr/>
                </a:tc>
                <a:tc>
                  <a:txBody>
                    <a:bodyPr/>
                    <a:lstStyle/>
                    <a:p>
                      <a:r>
                        <a:rPr lang="en-US" dirty="0"/>
                        <a:t>Patient 2</a:t>
                      </a:r>
                    </a:p>
                  </a:txBody>
                  <a:tcPr/>
                </a:tc>
                <a:extLst>
                  <a:ext uri="{0D108BD9-81ED-4DB2-BD59-A6C34878D82A}">
                    <a16:rowId xmlns:a16="http://schemas.microsoft.com/office/drawing/2014/main" val="10000"/>
                  </a:ext>
                </a:extLst>
              </a:tr>
              <a:tr h="46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Intra-operative</a:t>
                      </a:r>
                      <a:endParaRPr lang="en-US" sz="1400" dirty="0">
                        <a:effectLst/>
                        <a:latin typeface="Arial" charset="0"/>
                        <a:ea typeface="Arial" charset="0"/>
                        <a:cs typeface="Arial" charset="0"/>
                      </a:endParaRPr>
                    </a:p>
                  </a:txBody>
                  <a:tcPr/>
                </a:tc>
                <a:tc>
                  <a:txBody>
                    <a:bodyPr/>
                    <a:lstStyle/>
                    <a:p>
                      <a:pPr marL="0" lvl="0" indent="0" algn="l">
                        <a:lnSpc>
                          <a:spcPct val="100000"/>
                        </a:lnSpc>
                        <a:spcAft>
                          <a:spcPts val="500"/>
                        </a:spcAft>
                        <a:buFont typeface="Symbol" charset="2"/>
                        <a:buNone/>
                      </a:pPr>
                      <a:r>
                        <a:rPr lang="en-CA" sz="1200" dirty="0">
                          <a:solidFill>
                            <a:srgbClr val="000000"/>
                          </a:solidFill>
                          <a:effectLst/>
                          <a:latin typeface="Arial" charset="0"/>
                          <a:ea typeface="Arial" charset="0"/>
                          <a:cs typeface="Arial" charset="0"/>
                        </a:rPr>
                        <a:t>Left S1 nerve root sacrifice </a:t>
                      </a:r>
                      <a:endParaRPr lang="en-US" sz="1200" dirty="0">
                        <a:effectLst/>
                        <a:latin typeface="Arial" charset="0"/>
                        <a:ea typeface="Arial" charset="0"/>
                        <a:cs typeface="Arial"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CA" sz="1200" dirty="0">
                          <a:solidFill>
                            <a:srgbClr val="000000"/>
                          </a:solidFill>
                          <a:effectLst/>
                          <a:latin typeface="Arial" charset="0"/>
                          <a:ea typeface="Arial" charset="0"/>
                          <a:cs typeface="Arial" charset="0"/>
                        </a:rPr>
                        <a:t>Right ureter transection – repaired by Urology</a:t>
                      </a:r>
                      <a:endParaRPr lang="en-US" sz="1200" dirty="0">
                        <a:effectLst/>
                        <a:latin typeface="Arial" charset="0"/>
                        <a:ea typeface="Arial" charset="0"/>
                        <a:cs typeface="Arial" charset="0"/>
                      </a:endParaRPr>
                    </a:p>
                    <a:p>
                      <a:pPr marL="0" indent="0">
                        <a:spcAft>
                          <a:spcPts val="0"/>
                        </a:spcAft>
                        <a:buFont typeface="Arial" charset="0"/>
                        <a:buNone/>
                      </a:pPr>
                      <a:endParaRPr lang="en-US" sz="1200" dirty="0">
                        <a:latin typeface="Arial" charset="0"/>
                        <a:ea typeface="Arial" charset="0"/>
                        <a:cs typeface="Arial" charset="0"/>
                      </a:endParaRPr>
                    </a:p>
                  </a:txBody>
                  <a:tcPr/>
                </a:tc>
                <a:extLst>
                  <a:ext uri="{0D108BD9-81ED-4DB2-BD59-A6C34878D82A}">
                    <a16:rowId xmlns:a16="http://schemas.microsoft.com/office/drawing/2014/main" val="10001"/>
                  </a:ext>
                </a:extLst>
              </a:tr>
              <a:tr h="46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Surgical Site</a:t>
                      </a:r>
                      <a:endParaRPr lang="en-US" sz="1400" dirty="0">
                        <a:effectLst/>
                        <a:latin typeface="Arial" charset="0"/>
                        <a:ea typeface="Arial" charset="0"/>
                        <a:cs typeface="Arial" charset="0"/>
                      </a:endParaRPr>
                    </a:p>
                  </a:txBody>
                  <a:tcPr/>
                </a:tc>
                <a:tc>
                  <a:txBody>
                    <a:bodyPr/>
                    <a:lstStyle/>
                    <a:p>
                      <a:pPr marL="0" lvl="0" indent="0" algn="l">
                        <a:lnSpc>
                          <a:spcPct val="100000"/>
                        </a:lnSpc>
                        <a:spcAft>
                          <a:spcPts val="700"/>
                        </a:spcAft>
                        <a:buFont typeface="Symbol" charset="2"/>
                        <a:buNone/>
                      </a:pPr>
                      <a:r>
                        <a:rPr lang="en-CA" sz="1200" dirty="0">
                          <a:solidFill>
                            <a:srgbClr val="000000"/>
                          </a:solidFill>
                          <a:effectLst/>
                          <a:latin typeface="Arial" charset="0"/>
                          <a:ea typeface="Arial" charset="0"/>
                          <a:cs typeface="Arial" charset="0"/>
                        </a:rPr>
                        <a:t>Infection requiring 3x irrigation and debridement</a:t>
                      </a:r>
                      <a:endParaRPr lang="en-US" sz="1200" dirty="0">
                        <a:effectLst/>
                        <a:latin typeface="Arial" charset="0"/>
                        <a:ea typeface="Arial" charset="0"/>
                        <a:cs typeface="Arial"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CA" sz="1200" dirty="0">
                          <a:solidFill>
                            <a:srgbClr val="000000"/>
                          </a:solidFill>
                          <a:effectLst/>
                          <a:latin typeface="Arial" charset="0"/>
                          <a:ea typeface="Arial" charset="0"/>
                          <a:cs typeface="Arial" charset="0"/>
                        </a:rPr>
                        <a:t>Abdominal wound drainage - required negative pressure wound therapy and closure</a:t>
                      </a:r>
                      <a:endParaRPr lang="en-US" sz="1200" dirty="0">
                        <a:effectLst/>
                        <a:latin typeface="Arial" charset="0"/>
                        <a:ea typeface="Arial" charset="0"/>
                        <a:cs typeface="Arial" charset="0"/>
                      </a:endParaRPr>
                    </a:p>
                  </a:txBody>
                  <a:tcPr/>
                </a:tc>
                <a:extLst>
                  <a:ext uri="{0D108BD9-81ED-4DB2-BD59-A6C34878D82A}">
                    <a16:rowId xmlns:a16="http://schemas.microsoft.com/office/drawing/2014/main" val="10002"/>
                  </a:ext>
                </a:extLst>
              </a:tr>
              <a:tr h="851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Neurological</a:t>
                      </a:r>
                      <a:endParaRPr lang="en-US" sz="1400" dirty="0">
                        <a:effectLst/>
                        <a:latin typeface="Arial" charset="0"/>
                        <a:ea typeface="Arial" charset="0"/>
                        <a:cs typeface="Arial" charset="0"/>
                      </a:endParaRPr>
                    </a:p>
                    <a:p>
                      <a:endParaRPr lang="en-US" sz="1400" dirty="0">
                        <a:latin typeface="Arial" charset="0"/>
                        <a:ea typeface="Arial" charset="0"/>
                        <a:cs typeface="Arial" charset="0"/>
                      </a:endParaRPr>
                    </a:p>
                  </a:txBody>
                  <a:tcPr/>
                </a:tc>
                <a:tc>
                  <a:txBody>
                    <a:bodyPr/>
                    <a:lstStyle/>
                    <a:p>
                      <a:pPr marL="228600" lvl="0" indent="-228600" algn="l">
                        <a:lnSpc>
                          <a:spcPct val="100000"/>
                        </a:lnSpc>
                        <a:spcAft>
                          <a:spcPts val="700"/>
                        </a:spcAft>
                        <a:buFont typeface="+mj-lt"/>
                        <a:buAutoNum type="arabicPeriod"/>
                      </a:pPr>
                      <a:r>
                        <a:rPr lang="en-CA" sz="1200" dirty="0">
                          <a:solidFill>
                            <a:srgbClr val="000000"/>
                          </a:solidFill>
                          <a:effectLst/>
                          <a:latin typeface="Arial" charset="0"/>
                          <a:ea typeface="Arial" charset="0"/>
                          <a:cs typeface="Arial" charset="0"/>
                        </a:rPr>
                        <a:t>L4 motor deficit: left sided foot drop, right sided motor/sensory deficit</a:t>
                      </a:r>
                      <a:endParaRPr lang="en-US" sz="1200" dirty="0">
                        <a:solidFill>
                          <a:schemeClr val="dk1"/>
                        </a:solidFill>
                        <a:effectLst/>
                        <a:latin typeface="Arial" charset="0"/>
                        <a:ea typeface="Arial" charset="0"/>
                        <a:cs typeface="Arial" charset="0"/>
                      </a:endParaRPr>
                    </a:p>
                    <a:p>
                      <a:pPr marL="228600" lvl="0" indent="-228600" algn="l">
                        <a:lnSpc>
                          <a:spcPct val="100000"/>
                        </a:lnSpc>
                        <a:spcAft>
                          <a:spcPts val="700"/>
                        </a:spcAft>
                        <a:buFont typeface="+mj-lt"/>
                        <a:buAutoNum type="arabicPeriod"/>
                      </a:pPr>
                      <a:r>
                        <a:rPr lang="en-CA" sz="1200" dirty="0">
                          <a:solidFill>
                            <a:srgbClr val="000000"/>
                          </a:solidFill>
                          <a:effectLst/>
                          <a:latin typeface="Arial" charset="0"/>
                          <a:ea typeface="Arial" charset="0"/>
                          <a:cs typeface="Arial" charset="0"/>
                        </a:rPr>
                        <a:t>Lower extremity neuropathic pain</a:t>
                      </a:r>
                      <a:endParaRPr lang="en-US" sz="1200" dirty="0">
                        <a:effectLst/>
                        <a:latin typeface="Arial" charset="0"/>
                        <a:ea typeface="Arial" charset="0"/>
                        <a:cs typeface="Arial" charset="0"/>
                      </a:endParaRPr>
                    </a:p>
                  </a:txBody>
                  <a:tcPr marL="68580" marR="68580" marT="0" marB="0"/>
                </a:tc>
                <a:tc>
                  <a:txBody>
                    <a:bodyPr/>
                    <a:lstStyle/>
                    <a:p>
                      <a:pPr marL="0" indent="0">
                        <a:spcAft>
                          <a:spcPts val="0"/>
                        </a:spcAft>
                        <a:buFont typeface="Arial" charset="0"/>
                        <a:buNone/>
                      </a:pPr>
                      <a:r>
                        <a:rPr lang="en-US" sz="1200" dirty="0">
                          <a:latin typeface="Arial" charset="0"/>
                          <a:ea typeface="Arial" charset="0"/>
                          <a:cs typeface="Arial" charset="0"/>
                        </a:rPr>
                        <a:t>N/A</a:t>
                      </a:r>
                    </a:p>
                  </a:txBody>
                  <a:tcPr/>
                </a:tc>
                <a:extLst>
                  <a:ext uri="{0D108BD9-81ED-4DB2-BD59-A6C34878D82A}">
                    <a16:rowId xmlns:a16="http://schemas.microsoft.com/office/drawing/2014/main" val="10003"/>
                  </a:ext>
                </a:extLst>
              </a:tr>
              <a:tr h="527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Fusion/construct</a:t>
                      </a:r>
                      <a:endParaRPr lang="en-US" sz="1400" dirty="0">
                        <a:effectLst/>
                        <a:latin typeface="Arial" charset="0"/>
                        <a:ea typeface="Arial" charset="0"/>
                        <a:cs typeface="Arial" charset="0"/>
                      </a:endParaRPr>
                    </a:p>
                    <a:p>
                      <a:endParaRPr lang="en-US" sz="1400" dirty="0">
                        <a:latin typeface="Arial" charset="0"/>
                        <a:ea typeface="Arial" charset="0"/>
                        <a:cs typeface="Arial" charset="0"/>
                      </a:endParaRPr>
                    </a:p>
                  </a:txBody>
                  <a:tcPr/>
                </a:tc>
                <a:tc>
                  <a:txBody>
                    <a:bodyPr/>
                    <a:lstStyle/>
                    <a:p>
                      <a:pPr marL="0" lvl="0" indent="0" algn="l">
                        <a:lnSpc>
                          <a:spcPct val="100000"/>
                        </a:lnSpc>
                        <a:spcAft>
                          <a:spcPts val="500"/>
                        </a:spcAft>
                        <a:buFont typeface="Symbol" charset="2"/>
                        <a:buNone/>
                      </a:pPr>
                      <a:r>
                        <a:rPr lang="en-CA" sz="1200" dirty="0">
                          <a:solidFill>
                            <a:srgbClr val="000000"/>
                          </a:solidFill>
                          <a:effectLst/>
                          <a:latin typeface="Arial" charset="0"/>
                          <a:ea typeface="Arial" charset="0"/>
                          <a:cs typeface="Arial" charset="0"/>
                        </a:rPr>
                        <a:t>Iliac screw loosening – no intervention required </a:t>
                      </a:r>
                      <a:endParaRPr lang="en-US" sz="1200" dirty="0">
                        <a:effectLst/>
                        <a:latin typeface="Arial" charset="0"/>
                        <a:ea typeface="Arial" charset="0"/>
                        <a:cs typeface="Arial" charset="0"/>
                      </a:endParaRPr>
                    </a:p>
                  </a:txBody>
                  <a:tcPr marL="68580" marR="68580" marT="0" marB="0"/>
                </a:tc>
                <a:tc>
                  <a:txBody>
                    <a:bodyPr/>
                    <a:lstStyle/>
                    <a:p>
                      <a:pPr marL="0" indent="0">
                        <a:spcAft>
                          <a:spcPts val="0"/>
                        </a:spcAft>
                        <a:buFont typeface="Arial" charset="0"/>
                        <a:buNone/>
                      </a:pPr>
                      <a:r>
                        <a:rPr lang="en-US" sz="1200" dirty="0">
                          <a:latin typeface="Arial" charset="0"/>
                          <a:ea typeface="Arial" charset="0"/>
                          <a:cs typeface="Arial" charset="0"/>
                        </a:rPr>
                        <a:t>N/A</a:t>
                      </a:r>
                    </a:p>
                  </a:txBody>
                  <a:tcPr/>
                </a:tc>
                <a:extLst>
                  <a:ext uri="{0D108BD9-81ED-4DB2-BD59-A6C34878D82A}">
                    <a16:rowId xmlns:a16="http://schemas.microsoft.com/office/drawing/2014/main" val="10004"/>
                  </a:ext>
                </a:extLst>
              </a:tr>
              <a:tr h="1474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Miscellaneous/</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Arial" charset="0"/>
                          <a:ea typeface="Arial" charset="0"/>
                          <a:cs typeface="Arial" charset="0"/>
                        </a:rPr>
                        <a:t>Medical:</a:t>
                      </a:r>
                      <a:endParaRPr lang="en-US" sz="1400" dirty="0">
                        <a:effectLst/>
                        <a:latin typeface="Arial" charset="0"/>
                        <a:ea typeface="Arial" charset="0"/>
                        <a:cs typeface="Arial" charset="0"/>
                      </a:endParaRPr>
                    </a:p>
                    <a:p>
                      <a:endParaRPr lang="en-US" sz="1400" dirty="0">
                        <a:latin typeface="Arial" charset="0"/>
                        <a:ea typeface="Arial" charset="0"/>
                        <a:cs typeface="Arial" charset="0"/>
                      </a:endParaRPr>
                    </a:p>
                  </a:txBody>
                  <a:tcPr/>
                </a:tc>
                <a:tc>
                  <a:txBody>
                    <a:bodyPr/>
                    <a:lstStyle/>
                    <a:p>
                      <a:pPr marL="228600" lvl="0" indent="-228600" algn="l">
                        <a:lnSpc>
                          <a:spcPct val="100000"/>
                        </a:lnSpc>
                        <a:spcAft>
                          <a:spcPts val="700"/>
                        </a:spcAft>
                        <a:buFont typeface="+mj-lt"/>
                        <a:buAutoNum type="arabicPeriod"/>
                      </a:pPr>
                      <a:r>
                        <a:rPr lang="en-CA" sz="1200" dirty="0">
                          <a:solidFill>
                            <a:srgbClr val="000000"/>
                          </a:solidFill>
                          <a:effectLst/>
                          <a:latin typeface="Arial" charset="0"/>
                          <a:ea typeface="Arial" charset="0"/>
                          <a:cs typeface="Arial" charset="0"/>
                        </a:rPr>
                        <a:t>Rifampin/L-thyroxine drug-drug interaction </a:t>
                      </a:r>
                      <a:endParaRPr lang="en-US" sz="1200" dirty="0">
                        <a:effectLst/>
                        <a:latin typeface="Arial" charset="0"/>
                        <a:ea typeface="Arial" charset="0"/>
                        <a:cs typeface="Arial" charset="0"/>
                      </a:endParaRPr>
                    </a:p>
                    <a:p>
                      <a:pPr marL="228600" lvl="0" indent="-228600" algn="l">
                        <a:lnSpc>
                          <a:spcPct val="100000"/>
                        </a:lnSpc>
                        <a:spcAft>
                          <a:spcPts val="700"/>
                        </a:spcAft>
                        <a:buFont typeface="+mj-lt"/>
                        <a:buAutoNum type="arabicPeriod"/>
                      </a:pPr>
                      <a:r>
                        <a:rPr lang="en-CA" sz="1200" dirty="0">
                          <a:solidFill>
                            <a:srgbClr val="000000"/>
                          </a:solidFill>
                          <a:effectLst/>
                          <a:latin typeface="Arial" charset="0"/>
                          <a:ea typeface="Arial" charset="0"/>
                          <a:cs typeface="Arial" charset="0"/>
                        </a:rPr>
                        <a:t>Hip pain – resolved spontaneously</a:t>
                      </a:r>
                      <a:endParaRPr lang="en-US" sz="1200" dirty="0">
                        <a:effectLst/>
                        <a:latin typeface="Arial" charset="0"/>
                        <a:ea typeface="Arial" charset="0"/>
                        <a:cs typeface="Arial" charset="0"/>
                      </a:endParaRPr>
                    </a:p>
                  </a:txBody>
                  <a:tcPr marL="68580" marR="68580" marT="0" marB="0"/>
                </a:tc>
                <a:tc>
                  <a:txBody>
                    <a:bodyPr/>
                    <a:lstStyle/>
                    <a:p>
                      <a:pPr marL="228600" lvl="0"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GI bleed – required endoscopy </a:t>
                      </a:r>
                      <a:endParaRPr lang="en-US" sz="1200" dirty="0">
                        <a:effectLst/>
                        <a:latin typeface="Arial" charset="0"/>
                        <a:ea typeface="Arial" charset="0"/>
                        <a:cs typeface="Arial" charset="0"/>
                      </a:endParaRPr>
                    </a:p>
                    <a:p>
                      <a:pPr marL="228600" lvl="0"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DVT right leg and pulmonary embolism– treated with anticoagulation</a:t>
                      </a:r>
                      <a:endParaRPr lang="en-US" sz="1200" dirty="0">
                        <a:effectLst/>
                        <a:latin typeface="Arial" charset="0"/>
                        <a:ea typeface="Arial" charset="0"/>
                        <a:cs typeface="Arial" charset="0"/>
                      </a:endParaRPr>
                    </a:p>
                    <a:p>
                      <a:pPr marL="228600" lvl="0"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Cholecystitis – no intervention required</a:t>
                      </a:r>
                      <a:endParaRPr lang="en-US" sz="1200" dirty="0">
                        <a:effectLst/>
                        <a:latin typeface="Arial" charset="0"/>
                        <a:ea typeface="Arial" charset="0"/>
                        <a:cs typeface="Arial" charset="0"/>
                      </a:endParaRPr>
                    </a:p>
                    <a:p>
                      <a:pPr marL="228600" lvl="0"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Delirium – no intervention required</a:t>
                      </a:r>
                      <a:endParaRPr lang="en-US" sz="1200" dirty="0">
                        <a:effectLst/>
                        <a:latin typeface="Arial" charset="0"/>
                        <a:ea typeface="Arial" charset="0"/>
                        <a:cs typeface="Arial" charset="0"/>
                      </a:endParaRPr>
                    </a:p>
                    <a:p>
                      <a:pPr marL="228600" lvl="0" indent="-228600" algn="l">
                        <a:lnSpc>
                          <a:spcPct val="107000"/>
                        </a:lnSpc>
                        <a:spcAft>
                          <a:spcPts val="0"/>
                        </a:spcAft>
                        <a:buFont typeface="+mj-lt"/>
                        <a:buAutoNum type="arabicPeriod"/>
                      </a:pPr>
                      <a:r>
                        <a:rPr lang="en-CA" sz="1200" dirty="0">
                          <a:solidFill>
                            <a:srgbClr val="000000"/>
                          </a:solidFill>
                          <a:effectLst/>
                          <a:latin typeface="Arial" charset="0"/>
                          <a:ea typeface="Arial" charset="0"/>
                          <a:cs typeface="Arial" charset="0"/>
                        </a:rPr>
                        <a:t>Aspiration pneumonia – no intervention required</a:t>
                      </a:r>
                      <a:endParaRPr lang="en-US" sz="1200" dirty="0">
                        <a:effectLst/>
                        <a:latin typeface="Arial" charset="0"/>
                        <a:ea typeface="Arial" charset="0"/>
                        <a:cs typeface="Arial" charset="0"/>
                      </a:endParaRPr>
                    </a:p>
                    <a:p>
                      <a:pPr marL="0" indent="0">
                        <a:spcAft>
                          <a:spcPts val="0"/>
                        </a:spcAft>
                        <a:buFont typeface="Arial" charset="0"/>
                        <a:buNone/>
                      </a:pPr>
                      <a:endParaRPr lang="en-US" sz="1200" dirty="0">
                        <a:latin typeface="Arial" charset="0"/>
                        <a:ea typeface="Arial" charset="0"/>
                        <a:cs typeface="Arial"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502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9</a:t>
            </a:fld>
            <a:endParaRPr lang="en-US"/>
          </a:p>
        </p:txBody>
      </p:sp>
      <p:sp>
        <p:nvSpPr>
          <p:cNvPr id="3" name="Title 2"/>
          <p:cNvSpPr>
            <a:spLocks noGrp="1"/>
          </p:cNvSpPr>
          <p:nvPr>
            <p:ph type="title"/>
          </p:nvPr>
        </p:nvSpPr>
        <p:spPr>
          <a:xfrm>
            <a:off x="457200" y="253008"/>
            <a:ext cx="8229600" cy="1447800"/>
          </a:xfrm>
        </p:spPr>
        <p:txBody>
          <a:bodyPr/>
          <a:lstStyle/>
          <a:p>
            <a:r>
              <a:rPr lang="en-US" dirty="0"/>
              <a:t>Alteration to Pelvic-Hip Anatomical Parameters</a:t>
            </a:r>
          </a:p>
        </p:txBody>
      </p:sp>
      <p:graphicFrame>
        <p:nvGraphicFramePr>
          <p:cNvPr id="6" name="Content Placeholder 5"/>
          <p:cNvGraphicFramePr>
            <a:graphicFrameLocks noGrp="1"/>
          </p:cNvGraphicFramePr>
          <p:nvPr>
            <p:ph idx="1"/>
          </p:nvPr>
        </p:nvGraphicFramePr>
        <p:xfrm>
          <a:off x="455557" y="1489651"/>
          <a:ext cx="4680520" cy="4278889"/>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516637">
                <a:tc>
                  <a:txBody>
                    <a:bodyPr/>
                    <a:lstStyle/>
                    <a:p>
                      <a:pPr algn="ctr">
                        <a:lnSpc>
                          <a:spcPct val="107000"/>
                        </a:lnSpc>
                        <a:spcAft>
                          <a:spcPts val="700"/>
                        </a:spcAft>
                      </a:pPr>
                      <a:r>
                        <a:rPr lang="en-CA" sz="1300" b="1" dirty="0">
                          <a:solidFill>
                            <a:srgbClr val="FFFFFF"/>
                          </a:solidFill>
                          <a:effectLst/>
                          <a:latin typeface="Arial" charset="0"/>
                          <a:ea typeface="Arial" charset="0"/>
                          <a:cs typeface="Arial" charset="0"/>
                        </a:rPr>
                        <a:t>Patient Number</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b="1">
                          <a:solidFill>
                            <a:srgbClr val="FFFFFF"/>
                          </a:solidFill>
                          <a:effectLst/>
                          <a:latin typeface="Arial" charset="0"/>
                          <a:ea typeface="Arial" charset="0"/>
                          <a:cs typeface="Arial" charset="0"/>
                        </a:rPr>
                        <a:t> </a:t>
                      </a:r>
                      <a:endParaRPr lang="en-US" sz="130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b="1">
                          <a:solidFill>
                            <a:srgbClr val="FFFFFF"/>
                          </a:solidFill>
                          <a:effectLst/>
                          <a:latin typeface="Arial" charset="0"/>
                          <a:ea typeface="Arial" charset="0"/>
                          <a:cs typeface="Arial" charset="0"/>
                        </a:rPr>
                        <a:t>Pre-operative</a:t>
                      </a:r>
                      <a:endParaRPr lang="en-US" sz="130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b="1">
                          <a:solidFill>
                            <a:srgbClr val="FFFFFF"/>
                          </a:solidFill>
                          <a:effectLst/>
                          <a:latin typeface="Arial" charset="0"/>
                          <a:ea typeface="Arial" charset="0"/>
                          <a:cs typeface="Arial" charset="0"/>
                        </a:rPr>
                        <a:t>Post-operative</a:t>
                      </a:r>
                      <a:endParaRPr lang="en-US" sz="130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b="1" dirty="0">
                          <a:solidFill>
                            <a:srgbClr val="FFFFFF"/>
                          </a:solidFill>
                          <a:effectLst/>
                          <a:latin typeface="Arial" charset="0"/>
                          <a:ea typeface="Arial" charset="0"/>
                          <a:cs typeface="Arial" charset="0"/>
                        </a:rPr>
                        <a:t>𝚫</a:t>
                      </a:r>
                      <a:endParaRPr lang="en-US" sz="13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0"/>
                  </a:ext>
                </a:extLst>
              </a:tr>
              <a:tr h="516637">
                <a:tc rowSpan="3">
                  <a:txBody>
                    <a:bodyPr/>
                    <a:lstStyle/>
                    <a:p>
                      <a:pPr algn="ctr">
                        <a:lnSpc>
                          <a:spcPct val="107000"/>
                        </a:lnSpc>
                        <a:spcAft>
                          <a:spcPts val="700"/>
                        </a:spcAft>
                      </a:pPr>
                      <a:r>
                        <a:rPr lang="en-CA" sz="1300" b="1" dirty="0">
                          <a:solidFill>
                            <a:srgbClr val="000000"/>
                          </a:solidFill>
                          <a:effectLst/>
                          <a:latin typeface="Arial" charset="0"/>
                          <a:ea typeface="Arial" charset="0"/>
                          <a:cs typeface="Arial" charset="0"/>
                        </a:rPr>
                        <a:t> </a:t>
                      </a:r>
                      <a:endParaRPr lang="en-US" sz="1300" dirty="0">
                        <a:effectLst/>
                        <a:latin typeface="Arial" charset="0"/>
                        <a:ea typeface="Arial" charset="0"/>
                        <a:cs typeface="Arial" charset="0"/>
                      </a:endParaRPr>
                    </a:p>
                    <a:p>
                      <a:pPr algn="ctr">
                        <a:lnSpc>
                          <a:spcPct val="107000"/>
                        </a:lnSpc>
                        <a:spcAft>
                          <a:spcPts val="700"/>
                        </a:spcAft>
                      </a:pPr>
                      <a:r>
                        <a:rPr lang="en-CA" sz="1300" b="1" dirty="0">
                          <a:solidFill>
                            <a:srgbClr val="000000"/>
                          </a:solidFill>
                          <a:effectLst/>
                          <a:latin typeface="Arial" charset="0"/>
                          <a:ea typeface="Arial" charset="0"/>
                          <a:cs typeface="Arial" charset="0"/>
                        </a:rPr>
                        <a:t> </a:t>
                      </a:r>
                      <a:endParaRPr lang="en-US" sz="1300" dirty="0">
                        <a:effectLst/>
                        <a:latin typeface="Arial" charset="0"/>
                        <a:ea typeface="Arial" charset="0"/>
                        <a:cs typeface="Arial" charset="0"/>
                      </a:endParaRPr>
                    </a:p>
                    <a:p>
                      <a:pPr algn="ctr">
                        <a:lnSpc>
                          <a:spcPct val="107000"/>
                        </a:lnSpc>
                        <a:spcAft>
                          <a:spcPts val="700"/>
                        </a:spcAft>
                      </a:pPr>
                      <a:r>
                        <a:rPr lang="en-CA" sz="1300" b="1" dirty="0">
                          <a:solidFill>
                            <a:srgbClr val="000000"/>
                          </a:solidFill>
                          <a:effectLst/>
                          <a:latin typeface="Arial" charset="0"/>
                          <a:ea typeface="Arial" charset="0"/>
                          <a:cs typeface="Arial" charset="0"/>
                        </a:rPr>
                        <a:t>1</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Left Hip*</a:t>
                      </a:r>
                    </a:p>
                    <a:p>
                      <a:pPr algn="ctr">
                        <a:lnSpc>
                          <a:spcPct val="107000"/>
                        </a:lnSpc>
                        <a:spcAft>
                          <a:spcPts val="700"/>
                        </a:spcAft>
                      </a:pP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19.4</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14.8</a:t>
                      </a:r>
                      <a:endParaRPr lang="en-US" sz="130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-4.6</a:t>
                      </a:r>
                      <a:endParaRPr lang="en-US" sz="13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1"/>
                  </a:ext>
                </a:extLst>
              </a:tr>
              <a:tr h="516637">
                <a:tc vMerge="1">
                  <a:txBody>
                    <a:bodyPr/>
                    <a:lstStyle/>
                    <a:p>
                      <a:endParaRPr lang="en-US"/>
                    </a:p>
                  </a:txBody>
                  <a:tcP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Right Hip*</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16.9</a:t>
                      </a:r>
                      <a:endParaRPr lang="en-US" sz="130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8.8</a:t>
                      </a:r>
                      <a:endParaRPr lang="en-US" sz="130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-8.1</a:t>
                      </a:r>
                      <a:endParaRPr lang="en-US" sz="130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2"/>
                  </a:ext>
                </a:extLst>
              </a:tr>
              <a:tr h="730548">
                <a:tc vMerge="1">
                  <a:txBody>
                    <a:bodyPr/>
                    <a:lstStyle/>
                    <a:p>
                      <a:endParaRPr lang="en-US"/>
                    </a:p>
                  </a:txBody>
                  <a:tcPr/>
                </a:tc>
                <a:tc>
                  <a:txBody>
                    <a:bodyPr/>
                    <a:lstStyle/>
                    <a:p>
                      <a:pPr algn="ctr">
                        <a:lnSpc>
                          <a:spcPct val="107000"/>
                        </a:lnSpc>
                        <a:spcAft>
                          <a:spcPts val="700"/>
                        </a:spcAft>
                      </a:pPr>
                      <a:r>
                        <a:rPr lang="fr-FR" sz="1300" dirty="0" err="1">
                          <a:solidFill>
                            <a:srgbClr val="000000"/>
                          </a:solidFill>
                          <a:effectLst/>
                          <a:latin typeface="Arial" charset="0"/>
                          <a:ea typeface="Arial" charset="0"/>
                          <a:cs typeface="Arial" charset="0"/>
                        </a:rPr>
                        <a:t>Anterior</a:t>
                      </a:r>
                      <a:r>
                        <a:rPr lang="fr-FR" sz="1300" dirty="0">
                          <a:solidFill>
                            <a:srgbClr val="000000"/>
                          </a:solidFill>
                          <a:effectLst/>
                          <a:latin typeface="Arial" charset="0"/>
                          <a:ea typeface="Arial" charset="0"/>
                          <a:cs typeface="Arial" charset="0"/>
                        </a:rPr>
                        <a:t> SI joint Distance (cm)</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11.5</a:t>
                      </a:r>
                      <a:endParaRPr lang="en-US" sz="130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8.4</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-3.1</a:t>
                      </a:r>
                      <a:endParaRPr lang="en-US" sz="130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3"/>
                  </a:ext>
                </a:extLst>
              </a:tr>
              <a:tr h="516637">
                <a:tc rowSpan="3">
                  <a:txBody>
                    <a:bodyPr/>
                    <a:lstStyle/>
                    <a:p>
                      <a:pPr algn="ctr">
                        <a:lnSpc>
                          <a:spcPct val="107000"/>
                        </a:lnSpc>
                        <a:spcAft>
                          <a:spcPts val="700"/>
                        </a:spcAft>
                      </a:pPr>
                      <a:r>
                        <a:rPr lang="en-CA" sz="1300" b="1" dirty="0">
                          <a:solidFill>
                            <a:srgbClr val="000000"/>
                          </a:solidFill>
                          <a:effectLst/>
                          <a:latin typeface="Arial" charset="0"/>
                          <a:ea typeface="Arial" charset="0"/>
                          <a:cs typeface="Arial" charset="0"/>
                        </a:rPr>
                        <a:t> </a:t>
                      </a:r>
                      <a:endParaRPr lang="en-US" sz="1300" dirty="0">
                        <a:effectLst/>
                        <a:latin typeface="Arial" charset="0"/>
                        <a:ea typeface="Arial" charset="0"/>
                        <a:cs typeface="Arial" charset="0"/>
                      </a:endParaRPr>
                    </a:p>
                    <a:p>
                      <a:pPr algn="ctr">
                        <a:lnSpc>
                          <a:spcPct val="107000"/>
                        </a:lnSpc>
                        <a:spcAft>
                          <a:spcPts val="700"/>
                        </a:spcAft>
                      </a:pPr>
                      <a:r>
                        <a:rPr lang="en-CA" sz="1300" b="1" dirty="0">
                          <a:solidFill>
                            <a:srgbClr val="000000"/>
                          </a:solidFill>
                          <a:effectLst/>
                          <a:latin typeface="Arial" charset="0"/>
                          <a:ea typeface="Arial" charset="0"/>
                          <a:cs typeface="Arial" charset="0"/>
                        </a:rPr>
                        <a:t> </a:t>
                      </a:r>
                      <a:endParaRPr lang="en-US" sz="1300" dirty="0">
                        <a:effectLst/>
                        <a:latin typeface="Arial" charset="0"/>
                        <a:ea typeface="Arial" charset="0"/>
                        <a:cs typeface="Arial" charset="0"/>
                      </a:endParaRPr>
                    </a:p>
                    <a:p>
                      <a:pPr algn="ctr">
                        <a:lnSpc>
                          <a:spcPct val="107000"/>
                        </a:lnSpc>
                        <a:spcAft>
                          <a:spcPts val="700"/>
                        </a:spcAft>
                      </a:pPr>
                      <a:r>
                        <a:rPr lang="en-CA" sz="1300" b="1" dirty="0">
                          <a:solidFill>
                            <a:srgbClr val="000000"/>
                          </a:solidFill>
                          <a:effectLst/>
                          <a:latin typeface="Arial" charset="0"/>
                          <a:ea typeface="Arial" charset="0"/>
                          <a:cs typeface="Arial" charset="0"/>
                        </a:rPr>
                        <a:t>2</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Left Hip*</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17.7</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3.3</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-14.4</a:t>
                      </a:r>
                      <a:endParaRPr lang="en-US" sz="130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4"/>
                  </a:ext>
                </a:extLst>
              </a:tr>
              <a:tr h="516637">
                <a:tc vMerge="1">
                  <a:txBody>
                    <a:bodyPr/>
                    <a:lstStyle/>
                    <a:p>
                      <a:endParaRPr lang="en-US"/>
                    </a:p>
                  </a:txBody>
                  <a:tcP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Right Hip*</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15.9</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1.1</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-14.8</a:t>
                      </a:r>
                      <a:endParaRPr lang="en-US" sz="130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5"/>
                  </a:ext>
                </a:extLst>
              </a:tr>
              <a:tr h="730548">
                <a:tc vMerge="1">
                  <a:txBody>
                    <a:bodyPr/>
                    <a:lstStyle/>
                    <a:p>
                      <a:endParaRPr lang="en-US"/>
                    </a:p>
                  </a:txBody>
                  <a:tcPr/>
                </a:tc>
                <a:tc>
                  <a:txBody>
                    <a:bodyPr/>
                    <a:lstStyle/>
                    <a:p>
                      <a:pPr algn="ctr">
                        <a:lnSpc>
                          <a:spcPct val="107000"/>
                        </a:lnSpc>
                        <a:spcAft>
                          <a:spcPts val="700"/>
                        </a:spcAft>
                      </a:pPr>
                      <a:r>
                        <a:rPr lang="fr-FR" sz="1300" dirty="0" err="1">
                          <a:solidFill>
                            <a:srgbClr val="000000"/>
                          </a:solidFill>
                          <a:effectLst/>
                          <a:latin typeface="Arial" charset="0"/>
                          <a:ea typeface="Arial" charset="0"/>
                          <a:cs typeface="Arial" charset="0"/>
                        </a:rPr>
                        <a:t>Anterior</a:t>
                      </a:r>
                      <a:r>
                        <a:rPr lang="fr-FR" sz="1300" dirty="0">
                          <a:solidFill>
                            <a:srgbClr val="000000"/>
                          </a:solidFill>
                          <a:effectLst/>
                          <a:latin typeface="Arial" charset="0"/>
                          <a:ea typeface="Arial" charset="0"/>
                          <a:cs typeface="Arial" charset="0"/>
                        </a:rPr>
                        <a:t> SI joint Distance (cm)</a:t>
                      </a:r>
                      <a:endParaRPr lang="en-US" sz="1300" dirty="0">
                        <a:effectLst/>
                        <a:latin typeface="Arial" charset="0"/>
                        <a:ea typeface="Arial" charset="0"/>
                        <a:cs typeface="Arial" charset="0"/>
                      </a:endParaRPr>
                    </a:p>
                  </a:txBody>
                  <a:tcPr marL="68580" marR="68580" marT="0" marB="0"/>
                </a:tc>
                <a:tc>
                  <a:txBody>
                    <a:bodyPr/>
                    <a:lstStyle/>
                    <a:p>
                      <a:pPr algn="ctr">
                        <a:lnSpc>
                          <a:spcPct val="107000"/>
                        </a:lnSpc>
                        <a:spcAft>
                          <a:spcPts val="700"/>
                        </a:spcAft>
                      </a:pPr>
                      <a:r>
                        <a:rPr lang="en-CA" sz="1300">
                          <a:solidFill>
                            <a:srgbClr val="000000"/>
                          </a:solidFill>
                          <a:effectLst/>
                          <a:latin typeface="Arial" charset="0"/>
                          <a:ea typeface="Arial" charset="0"/>
                          <a:cs typeface="Arial" charset="0"/>
                        </a:rPr>
                        <a:t>13.2</a:t>
                      </a:r>
                      <a:endParaRPr lang="en-US" sz="130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9.0</a:t>
                      </a:r>
                      <a:endParaRPr lang="en-US" sz="1300" dirty="0">
                        <a:effectLst/>
                        <a:latin typeface="Arial" charset="0"/>
                        <a:ea typeface="Arial" charset="0"/>
                        <a:cs typeface="Arial" charset="0"/>
                      </a:endParaRPr>
                    </a:p>
                  </a:txBody>
                  <a:tcPr marL="68580" marR="68580" marT="0" marB="0" anchor="ctr"/>
                </a:tc>
                <a:tc>
                  <a:txBody>
                    <a:bodyPr/>
                    <a:lstStyle/>
                    <a:p>
                      <a:pPr algn="ctr">
                        <a:lnSpc>
                          <a:spcPct val="107000"/>
                        </a:lnSpc>
                        <a:spcAft>
                          <a:spcPts val="700"/>
                        </a:spcAft>
                      </a:pPr>
                      <a:r>
                        <a:rPr lang="en-CA" sz="1300" dirty="0">
                          <a:solidFill>
                            <a:srgbClr val="000000"/>
                          </a:solidFill>
                          <a:effectLst/>
                          <a:latin typeface="Arial" charset="0"/>
                          <a:ea typeface="Arial" charset="0"/>
                          <a:cs typeface="Arial" charset="0"/>
                        </a:rPr>
                        <a:t>-4.2</a:t>
                      </a:r>
                      <a:endParaRPr lang="en-US" sz="1300" dirty="0">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9FEE7F5E-B1ED-448A-9271-DE1E46CE78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8102" y="1827272"/>
            <a:ext cx="1802218" cy="1447588"/>
          </a:xfrm>
          <a:prstGeom prst="rect">
            <a:avLst/>
          </a:prstGeom>
        </p:spPr>
      </p:pic>
      <p:sp>
        <p:nvSpPr>
          <p:cNvPr id="7" name="TextBox 6">
            <a:extLst>
              <a:ext uri="{FF2B5EF4-FFF2-40B4-BE49-F238E27FC236}">
                <a16:creationId xmlns:a16="http://schemas.microsoft.com/office/drawing/2014/main" id="{A173A16C-F295-4407-81FC-2F43701CD92C}"/>
              </a:ext>
            </a:extLst>
          </p:cNvPr>
          <p:cNvSpPr txBox="1"/>
          <p:nvPr/>
        </p:nvSpPr>
        <p:spPr>
          <a:xfrm>
            <a:off x="5830123" y="1412776"/>
            <a:ext cx="3114755" cy="369332"/>
          </a:xfrm>
          <a:prstGeom prst="rect">
            <a:avLst/>
          </a:prstGeom>
          <a:noFill/>
        </p:spPr>
        <p:txBody>
          <a:bodyPr wrap="square" rtlCol="0">
            <a:spAutoFit/>
          </a:bodyPr>
          <a:lstStyle/>
          <a:p>
            <a:r>
              <a:rPr lang="en-CA" dirty="0"/>
              <a:t>*Acetabular Version (degrees)</a:t>
            </a:r>
          </a:p>
        </p:txBody>
      </p:sp>
      <p:pic>
        <p:nvPicPr>
          <p:cNvPr id="9" name="Picture 8">
            <a:extLst>
              <a:ext uri="{FF2B5EF4-FFF2-40B4-BE49-F238E27FC236}">
                <a16:creationId xmlns:a16="http://schemas.microsoft.com/office/drawing/2014/main" id="{3503FA36-C361-8946-84C0-863DBD8B4001}"/>
              </a:ext>
            </a:extLst>
          </p:cNvPr>
          <p:cNvPicPr/>
          <p:nvPr/>
        </p:nvPicPr>
        <p:blipFill>
          <a:blip r:embed="rId4" cstate="email">
            <a:extLst>
              <a:ext uri="{28A0092B-C50C-407E-A947-70E740481C1C}">
                <a14:useLocalDpi xmlns:a14="http://schemas.microsoft.com/office/drawing/2010/main"/>
              </a:ext>
            </a:extLst>
          </a:blip>
          <a:stretch>
            <a:fillRect/>
          </a:stretch>
        </p:blipFill>
        <p:spPr>
          <a:xfrm>
            <a:off x="5292080" y="3952668"/>
            <a:ext cx="1844214" cy="1568653"/>
          </a:xfrm>
          <a:prstGeom prst="rect">
            <a:avLst/>
          </a:prstGeom>
        </p:spPr>
      </p:pic>
      <p:sp>
        <p:nvSpPr>
          <p:cNvPr id="4" name="TextBox 3">
            <a:extLst>
              <a:ext uri="{FF2B5EF4-FFF2-40B4-BE49-F238E27FC236}">
                <a16:creationId xmlns:a16="http://schemas.microsoft.com/office/drawing/2014/main" id="{B022AF9B-EEEF-D243-B543-49ACFAE2165E}"/>
              </a:ext>
            </a:extLst>
          </p:cNvPr>
          <p:cNvSpPr txBox="1"/>
          <p:nvPr/>
        </p:nvSpPr>
        <p:spPr>
          <a:xfrm>
            <a:off x="5857170" y="3580536"/>
            <a:ext cx="2657715" cy="369332"/>
          </a:xfrm>
          <a:prstGeom prst="rect">
            <a:avLst/>
          </a:prstGeom>
          <a:noFill/>
        </p:spPr>
        <p:txBody>
          <a:bodyPr wrap="none" rtlCol="0">
            <a:spAutoFit/>
          </a:bodyPr>
          <a:lstStyle/>
          <a:p>
            <a:r>
              <a:rPr lang="en-US" dirty="0"/>
              <a:t>* Anterior SI distance (cm)</a:t>
            </a:r>
          </a:p>
        </p:txBody>
      </p:sp>
      <p:cxnSp>
        <p:nvCxnSpPr>
          <p:cNvPr id="11" name="Straight Arrow Connector 10">
            <a:extLst>
              <a:ext uri="{FF2B5EF4-FFF2-40B4-BE49-F238E27FC236}">
                <a16:creationId xmlns:a16="http://schemas.microsoft.com/office/drawing/2014/main" id="{01DC782E-483F-CB4C-8CF1-04A06428BA97}"/>
              </a:ext>
            </a:extLst>
          </p:cNvPr>
          <p:cNvCxnSpPr>
            <a:cxnSpLocks/>
          </p:cNvCxnSpPr>
          <p:nvPr/>
        </p:nvCxnSpPr>
        <p:spPr>
          <a:xfrm>
            <a:off x="5846404" y="4797152"/>
            <a:ext cx="648000" cy="0"/>
          </a:xfrm>
          <a:prstGeom prst="straightConnector1">
            <a:avLst/>
          </a:prstGeom>
          <a:ln w="15875">
            <a:solidFill>
              <a:srgbClr val="FF0000"/>
            </a:solidFill>
            <a:headEnd type="diamond" w="sm" len="med"/>
            <a:tailEnd type="diamond" w="sm"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AD08B9-135B-6C48-BE6C-D8DCD75D29E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288" y="3952660"/>
            <a:ext cx="1844214" cy="1568661"/>
          </a:xfrm>
          <a:prstGeom prst="rect">
            <a:avLst/>
          </a:prstGeom>
          <a:noFill/>
          <a:ln>
            <a:noFill/>
          </a:ln>
        </p:spPr>
      </p:pic>
      <p:cxnSp>
        <p:nvCxnSpPr>
          <p:cNvPr id="12" name="Straight Connector 11">
            <a:extLst>
              <a:ext uri="{FF2B5EF4-FFF2-40B4-BE49-F238E27FC236}">
                <a16:creationId xmlns:a16="http://schemas.microsoft.com/office/drawing/2014/main" id="{42821194-8653-B44E-B803-C77F407B0A43}"/>
              </a:ext>
            </a:extLst>
          </p:cNvPr>
          <p:cNvCxnSpPr>
            <a:cxnSpLocks/>
          </p:cNvCxnSpPr>
          <p:nvPr/>
        </p:nvCxnSpPr>
        <p:spPr>
          <a:xfrm>
            <a:off x="7875922" y="4791737"/>
            <a:ext cx="360000" cy="0"/>
          </a:xfrm>
          <a:prstGeom prst="line">
            <a:avLst/>
          </a:prstGeom>
          <a:ln w="15875">
            <a:solidFill>
              <a:srgbClr val="FF0000"/>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59495"/>
      </p:ext>
    </p:extLst>
  </p:cSld>
  <p:clrMapOvr>
    <a:masterClrMapping/>
  </p:clrMapOvr>
</p:sld>
</file>

<file path=ppt/theme/theme1.xml><?xml version="1.0" encoding="utf-8"?>
<a:theme xmlns:a="http://schemas.openxmlformats.org/drawingml/2006/main" name="Office Theme">
  <a:themeElements>
    <a:clrScheme name="UofT Orthopaedics">
      <a:dk1>
        <a:sysClr val="windowText" lastClr="000000"/>
      </a:dk1>
      <a:lt1>
        <a:sysClr val="window" lastClr="FFFFFF"/>
      </a:lt1>
      <a:dk2>
        <a:srgbClr val="3B557A"/>
      </a:dk2>
      <a:lt2>
        <a:srgbClr val="DBE5F1"/>
      </a:lt2>
      <a:accent1>
        <a:srgbClr val="416BA5"/>
      </a:accent1>
      <a:accent2>
        <a:srgbClr val="C0504D"/>
      </a:accent2>
      <a:accent3>
        <a:srgbClr val="9BBB59"/>
      </a:accent3>
      <a:accent4>
        <a:srgbClr val="8064A2"/>
      </a:accent4>
      <a:accent5>
        <a:srgbClr val="4BACC6"/>
      </a:accent5>
      <a:accent6>
        <a:srgbClr val="F79646"/>
      </a:accent6>
      <a:hlink>
        <a:srgbClr val="0387E6"/>
      </a:hlink>
      <a:folHlink>
        <a:srgbClr val="E662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ofTOrthopaedics-Template-Fullscreen-2019-01 (4)" id="{144D554A-D799-A94D-B377-BB610062059C}" vid="{D0714DB2-B27E-B144-93CD-49A285937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TotalTime>
  <Words>829</Words>
  <Application>Microsoft Office PowerPoint</Application>
  <PresentationFormat>On-screen Show (4:3)</PresentationFormat>
  <Paragraphs>141</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Verdana</vt:lpstr>
      <vt:lpstr>Office Theme</vt:lpstr>
      <vt:lpstr>Lumbar Shortening: A Novel Surgical Technique for Lumbopelvic Fusion Following Total Sacrectomy  Cherry, A., Oitment, C., Wunder, JS., Ferguson, PC., Rampersaud, R.  University of Toronto, Toronto, Canada  </vt:lpstr>
      <vt:lpstr>PowerPoint Presentation</vt:lpstr>
      <vt:lpstr>Introduction</vt:lpstr>
      <vt:lpstr>Methodology</vt:lpstr>
      <vt:lpstr>Patient Demographics</vt:lpstr>
      <vt:lpstr>Surgical Overview and follow up</vt:lpstr>
      <vt:lpstr>Patient 2 – 51M chordoma</vt:lpstr>
      <vt:lpstr>Complications</vt:lpstr>
      <vt:lpstr>Alteration to Pelvic-Hip Anatomical Parameters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Lumbosacral Shortening: A Novel Surgical Technique for Lumbosacral Fusion Following Total Sacrectomy  Cherry, A., Oitment, C., Wunder, JS., Ferguson, PC., Rampersaud, R.  University of Toronto, Toronto, Canada</dc:title>
  <dc:creator>Microsoft Office User</dc:creator>
  <cp:lastModifiedBy>craig coleman</cp:lastModifiedBy>
  <cp:revision>10</cp:revision>
  <dcterms:created xsi:type="dcterms:W3CDTF">2021-01-20T23:56:22Z</dcterms:created>
  <dcterms:modified xsi:type="dcterms:W3CDTF">2021-01-26T17:28:00Z</dcterms:modified>
</cp:coreProperties>
</file>