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3" r:id="rId2"/>
    <p:sldId id="265" r:id="rId3"/>
    <p:sldId id="266" r:id="rId4"/>
    <p:sldId id="267" r:id="rId5"/>
    <p:sldId id="276" r:id="rId6"/>
    <p:sldId id="268" r:id="rId7"/>
    <p:sldId id="277" r:id="rId8"/>
    <p:sldId id="269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7"/>
    <p:restoredTop sz="95728"/>
  </p:normalViewPr>
  <p:slideViewPr>
    <p:cSldViewPr showGuides="1">
      <p:cViewPr varScale="1">
        <p:scale>
          <a:sx n="109" d="100"/>
          <a:sy n="109" d="100"/>
        </p:scale>
        <p:origin x="304" y="192"/>
      </p:cViewPr>
      <p:guideLst>
        <p:guide orient="horz" pos="216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50499-B7C9-4F95-B178-AC07C09E105E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8F634-2DCF-43F2-B0EC-497B65F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4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ea typeface="Arial" charset="0"/>
                <a:cs typeface="Arial" charset="0"/>
              </a:rPr>
              <a:t>The patient cohort comprised of three males and three females with an average age of 25.4 years.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ea typeface="Arial" charset="0"/>
                <a:cs typeface="Arial" charset="0"/>
              </a:rPr>
              <a:t>All six patients reported axial spine pain that was worse at nighttime, with stiffness and radiculopathy noted in two patients. Symptom duration ranged from nine to 72 months.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ea typeface="Arial" charset="0"/>
              <a:cs typeface="Arial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ea typeface="Arial" charset="0"/>
                <a:cs typeface="Arial" charset="0"/>
              </a:rPr>
              <a:t>Pre-operative CT identified lesions localized to the articular facet (three), vertebral body (two) and sacral body (one).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ea typeface="Arial" charset="0"/>
              <a:cs typeface="Arial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ea typeface="Arial" charset="0"/>
                <a:cs typeface="Arial" charset="0"/>
              </a:rPr>
              <a:t>Two patients had previous failed RFA.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ea typeface="Arial" charset="0"/>
              <a:cs typeface="Arial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ea typeface="Arial" charset="0"/>
                <a:cs typeface="Arial" charset="0"/>
              </a:rPr>
              <a:t>Average operative time was 99.2 (65-154) minutes with no patients requiring instrumentation or admission.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8F634-2DCF-43F2-B0EC-497B65FD69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operative</a:t>
            </a:r>
            <a:r>
              <a:rPr lang="en-US" baseline="0" dirty="0"/>
              <a:t> time 99.2 mins</a:t>
            </a:r>
          </a:p>
          <a:p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ea typeface="Arial" charset="0"/>
                <a:cs typeface="Arial" charset="0"/>
              </a:rPr>
              <a:t>There were no reported </a:t>
            </a:r>
            <a:r>
              <a:rPr lang="en-US" sz="1200" dirty="0" err="1">
                <a:ea typeface="Arial" charset="0"/>
                <a:cs typeface="Arial" charset="0"/>
              </a:rPr>
              <a:t>peri</a:t>
            </a:r>
            <a:r>
              <a:rPr lang="en-US" sz="1200" dirty="0">
                <a:ea typeface="Arial" charset="0"/>
                <a:cs typeface="Arial" charset="0"/>
              </a:rPr>
              <a:t>-operative complications and all had resolution of their primary back-focused pain at the first six-week post-operative follow up. Three patients reported subjective lumbar stiffness.  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>
              <a:ea typeface="Arial" charset="0"/>
              <a:cs typeface="Arial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>
                <a:ea typeface="Arial" charset="0"/>
                <a:cs typeface="Arial" charset="0"/>
              </a:rPr>
              <a:t>One patient exhibited S1/S2 paresthesias immediate post-operatively with resolution at six weeks.  One patient was found to have questionable recurrence of nidus on CT seven months post-operatively. He reported only mild back stiffness with resolution of pre-operative symptoms. No patients had significant changes to alignment or stability identified on post-operative x-rays.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8F634-2DCF-43F2-B0EC-497B65FD69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096000"/>
            <a:ext cx="2279909" cy="4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599" cy="11969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0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3363" cy="91440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3B55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599"/>
            <a:ext cx="4040188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38600" cy="91440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3B55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0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" y="0"/>
            <a:ext cx="91421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5A9134-9E12-4854-BB1F-FE6418D125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32" y="6327056"/>
            <a:ext cx="20980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ts val="0"/>
        </a:spcBef>
        <a:buNone/>
        <a:defRPr sz="3200" b="1" kern="1200">
          <a:solidFill>
            <a:srgbClr val="3B557A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rgbClr val="3B557A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B557A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B557A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B557A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B557A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14687"/>
            <a:ext cx="8206680" cy="1470025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The Use of Minimally Invasive Navigation Guided Resection of Spinal Osteoid Osteomas and </a:t>
            </a:r>
            <a:r>
              <a:rPr lang="en-US" altLang="en-US" dirty="0" err="1">
                <a:latin typeface="Arial" charset="0"/>
              </a:rPr>
              <a:t>Osteoblastomas</a:t>
            </a:r>
            <a:br>
              <a:rPr lang="en-US" altLang="en-US" dirty="0">
                <a:latin typeface="Arial" charset="0"/>
              </a:rPr>
            </a:br>
            <a:br>
              <a:rPr lang="en-US" altLang="en-US" dirty="0">
                <a:latin typeface="Arial" charset="0"/>
              </a:rPr>
            </a:br>
            <a:r>
              <a:rPr lang="en-US" altLang="en-US" baseline="30000" dirty="0">
                <a:latin typeface="Arial" charset="0"/>
              </a:rPr>
              <a:t>Cherry, A., </a:t>
            </a:r>
            <a:r>
              <a:rPr lang="en-US" altLang="en-US" baseline="30000" dirty="0" err="1">
                <a:latin typeface="Arial" charset="0"/>
              </a:rPr>
              <a:t>Rampersaud</a:t>
            </a:r>
            <a:r>
              <a:rPr lang="en-US" altLang="en-US" baseline="30000" dirty="0">
                <a:latin typeface="Arial" charset="0"/>
              </a:rPr>
              <a:t>, R.</a:t>
            </a:r>
            <a:br>
              <a:rPr lang="en-US" altLang="en-US" baseline="30000" dirty="0">
                <a:latin typeface="Arial" charset="0"/>
              </a:rPr>
            </a:br>
            <a:r>
              <a:rPr lang="en-US" altLang="en-US" sz="1400" baseline="30000" dirty="0">
                <a:latin typeface="Arial" charset="0"/>
              </a:rPr>
              <a:t> </a:t>
            </a:r>
            <a:r>
              <a:rPr lang="en-US" altLang="en-US" sz="1400" dirty="0">
                <a:latin typeface="Arial" charset="0"/>
              </a:rPr>
              <a:t>University of Toronto, Toronto, Canada</a:t>
            </a:r>
            <a:br>
              <a:rPr lang="en-CA" altLang="en-US" sz="1400" dirty="0">
                <a:latin typeface="Arial" charset="0"/>
              </a:rPr>
            </a:br>
            <a:br>
              <a:rPr lang="en-US" altLang="en-US" dirty="0">
                <a:latin typeface="Arial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6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i="1" dirty="0">
                <a:latin typeface="Arial" charset="0"/>
              </a:rPr>
              <a:t>Canadian Spine Society: 21</a:t>
            </a:r>
            <a:r>
              <a:rPr lang="en-US" altLang="en-US" sz="1800" i="1" baseline="30000" dirty="0">
                <a:latin typeface="Arial" charset="0"/>
              </a:rPr>
              <a:t>st</a:t>
            </a:r>
            <a:r>
              <a:rPr lang="en-US" altLang="en-US" sz="1800" i="1" dirty="0">
                <a:latin typeface="Arial" charset="0"/>
              </a:rPr>
              <a:t> Annual Conference</a:t>
            </a:r>
          </a:p>
          <a:p>
            <a:pPr>
              <a:spcBef>
                <a:spcPct val="0"/>
              </a:spcBef>
            </a:pPr>
            <a:r>
              <a:rPr lang="en-US" altLang="en-US" sz="1800" i="1" dirty="0">
                <a:latin typeface="Arial" charset="0"/>
              </a:rPr>
              <a:t>February 2021</a:t>
            </a:r>
            <a:endParaRPr lang="en-CA" altLang="en-US" sz="1800" i="1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1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2677E24-5B65-474A-AEF3-DC8C10AF0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0" y="260648"/>
            <a:ext cx="4558359" cy="57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Osteoid osteomas (OO) and </a:t>
            </a:r>
            <a:r>
              <a:rPr lang="en-US" dirty="0" err="1"/>
              <a:t>osteoblastomas</a:t>
            </a:r>
            <a:r>
              <a:rPr lang="en-US" dirty="0"/>
              <a:t> (OB) are benign bone lesions that typically  involve the posterior elements. Due to anatomical location, they are often not amenable to Radiofrequency Ablation (RFA).  </a:t>
            </a:r>
          </a:p>
          <a:p>
            <a:r>
              <a:rPr lang="en-US" dirty="0"/>
              <a:t>Complete intralesional resection of the nidus has been shown to be curative, however, often requires instrumented spinal fusion. </a:t>
            </a:r>
          </a:p>
          <a:p>
            <a:r>
              <a:rPr lang="en-US" dirty="0"/>
              <a:t>In this study, we sought to demonstrate the feasibility and efficacy of outpatient minimally invasive, navigation assisted, anatomy preserving resection for treatment of symptomatic spinal OOs and </a:t>
            </a:r>
            <a:r>
              <a:rPr lang="en-US" dirty="0" err="1"/>
              <a:t>OBs.</a:t>
            </a:r>
            <a:r>
              <a:rPr lang="en-US" dirty="0"/>
              <a:t> 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5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Retrospective chart review of six patients treated by a single surgeon in our institution between 2018 and 2020.</a:t>
            </a:r>
          </a:p>
          <a:p>
            <a:pPr>
              <a:spcAft>
                <a:spcPts val="0"/>
              </a:spcAft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Chart review included patient demographics, pre-operative clinical assessments, treatment complications, and follow-up clinical outcomes.</a:t>
            </a:r>
          </a:p>
          <a:p>
            <a:pPr>
              <a:spcAft>
                <a:spcPts val="0"/>
              </a:spcAft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Indication for operative intervention was a confirmed lesion on pre-operative computed tomography (CT) with clinical symptoms in keeping with OO or OB.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8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92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7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Number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Demographics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Symptoms at presentation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Pre-operative biopsy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Previous 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Tumor location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21, 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Nine-month history lumbar and anterior thigh pain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  <a:endParaRPr lang="en-US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Right L3 vertebral body</a:t>
                      </a:r>
                      <a:endParaRPr lang="en-US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20, 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Two-year history pain with right sided radiculopathy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L5 nerve root </a:t>
                      </a:r>
                      <a:r>
                        <a:rPr lang="en-US" sz="11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corticosteriod</a:t>
                      </a: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injection with 5-month symptom improvement in radiculopathy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Right L4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inferomedial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pedicle and posterior vertebral body</a:t>
                      </a:r>
                      <a:endParaRPr lang="en-US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36, Female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Five-year history back pain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Right inferior T2 articular process</a:t>
                      </a:r>
                      <a:endParaRPr lang="en-US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26, 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Two-year history back pain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OO/OB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  <a:endParaRPr lang="en-US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Left S2 dorsal vertebral body and lamina</a:t>
                      </a:r>
                      <a:endParaRPr lang="en-US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20, Female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Two-year history back pain, loss of ROM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Radio-ablation x 2 (Nil improvement)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Left L5 dorsal pars</a:t>
                      </a:r>
                      <a:endParaRPr lang="en-US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25, Female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Six-year history  back pain, loss of ROM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 intervention with T7-T9 medial branch block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Radio-ablation April 2019 with no improvement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Right T8 Inferior facet </a:t>
                      </a:r>
                      <a:endParaRPr lang="en-US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33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Intra-operative Technique (Case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706" y="28910225"/>
            <a:ext cx="8252302" cy="5082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312" y="28910225"/>
            <a:ext cx="5393063" cy="5082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339" y="28910225"/>
            <a:ext cx="5280754" cy="5082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106" y="29062625"/>
            <a:ext cx="8252302" cy="5082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712" y="29062625"/>
            <a:ext cx="5393063" cy="50820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739" y="29062625"/>
            <a:ext cx="5280754" cy="5082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6357" y="1858263"/>
            <a:ext cx="1966843" cy="1853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4601" y="1844824"/>
            <a:ext cx="1925885" cy="1853431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C39964-71A1-4A42-AAE2-59ACD16272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t="30088" r="4325" b="28738"/>
          <a:stretch/>
        </p:blipFill>
        <p:spPr>
          <a:xfrm>
            <a:off x="4586357" y="3934859"/>
            <a:ext cx="3946083" cy="2052939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5B3ABDB-A7B3-4429-8562-1F624BEB4F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3" b="22424"/>
          <a:stretch/>
        </p:blipFill>
        <p:spPr>
          <a:xfrm>
            <a:off x="710986" y="1858263"/>
            <a:ext cx="3503033" cy="1224136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F928E94-E267-4BCE-A223-8C6DF8D80B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 b="27896"/>
          <a:stretch/>
        </p:blipFill>
        <p:spPr>
          <a:xfrm>
            <a:off x="710986" y="3260618"/>
            <a:ext cx="3515331" cy="1124168"/>
          </a:xfrm>
          <a:prstGeom prst="rect">
            <a:avLst/>
          </a:prstGeom>
        </p:spPr>
      </p:pic>
      <p:pic>
        <p:nvPicPr>
          <p:cNvPr id="25" name="Picture 2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301436D1-57BF-466F-B16D-DE80D6570C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3" r="12980" b="20987"/>
          <a:stretch/>
        </p:blipFill>
        <p:spPr>
          <a:xfrm>
            <a:off x="710986" y="4547638"/>
            <a:ext cx="3515331" cy="144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1BAE2-4028-4542-8A7A-BA1BD9BCCB9A}"/>
              </a:ext>
            </a:extLst>
          </p:cNvPr>
          <p:cNvSpPr txBox="1"/>
          <p:nvPr/>
        </p:nvSpPr>
        <p:spPr>
          <a:xfrm>
            <a:off x="2437119" y="5710799"/>
            <a:ext cx="17958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Intra-operative navigation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43D9D-2EAC-904A-9735-42CA494569CD}"/>
              </a:ext>
            </a:extLst>
          </p:cNvPr>
          <p:cNvSpPr txBox="1"/>
          <p:nvPr/>
        </p:nvSpPr>
        <p:spPr>
          <a:xfrm>
            <a:off x="6458795" y="5710798"/>
            <a:ext cx="20736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O-arm intra-operative imaging</a:t>
            </a:r>
          </a:p>
        </p:txBody>
      </p:sp>
    </p:spTree>
    <p:extLst>
      <p:ext uri="{BB962C8B-B14F-4D97-AF65-F5344CB8AC3E}">
        <p14:creationId xmlns:p14="http://schemas.microsoft.com/office/powerpoint/2010/main" val="68990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Intra-operative 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40577" y="2276872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 Number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Procedure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EBL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LOS (min)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Transpedicular excision of right L3 vertebral body OO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“Minimal”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Partial right L4 corpectomy, medial pedicle resection, L4 neurolysis and OO resection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 cc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Right T2 articular process en bloc resection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 cc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S1 to S2 OO resection and decompression of S1 /S2 nerve roots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300 cc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Osteotomy of inferior L4 facet and OO L5 resection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“Minimal”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Resection T8 inferior facet osteoid osteoma, unilateral decompression.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“Minimal”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52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Outpatient navigation guided minimally invasive targeted resection, without fusion is a feasible and effective treatment in the short-term for symptomatic spinal OO and 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7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9134-9E12-4854-BB1F-FE6418D1257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highly selected patients, revision </a:t>
            </a:r>
            <a:r>
              <a:rPr lang="en-US" dirty="0" err="1"/>
              <a:t>en</a:t>
            </a:r>
            <a:r>
              <a:rPr lang="en-US" dirty="0"/>
              <a:t>-bloc resection for malignant primary spinal tumors after inappropriate index intralesional surgery is achievable with good long-term outcomes. </a:t>
            </a: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1157DF-BAE9-2341-A1CD-6CF5A1EAD75A}"/>
              </a:ext>
            </a:extLst>
          </p:cNvPr>
          <p:cNvGrpSpPr/>
          <p:nvPr/>
        </p:nvGrpSpPr>
        <p:grpSpPr>
          <a:xfrm>
            <a:off x="956811" y="3587123"/>
            <a:ext cx="7241441" cy="2541322"/>
            <a:chOff x="971600" y="3513578"/>
            <a:chExt cx="7241441" cy="2541322"/>
          </a:xfrm>
        </p:grpSpPr>
        <p:pic>
          <p:nvPicPr>
            <p:cNvPr id="5" name="Picture 3" descr="10004-intra-op specimen -xray">
              <a:extLst>
                <a:ext uri="{FF2B5EF4-FFF2-40B4-BE49-F238E27FC236}">
                  <a16:creationId xmlns:a16="http://schemas.microsoft.com/office/drawing/2014/main" id="{698A19B9-077A-4039-805E-145AF6565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9" t="38760" r="26532" b="6165"/>
            <a:stretch/>
          </p:blipFill>
          <p:spPr bwMode="auto">
            <a:xfrm>
              <a:off x="4873769" y="3520896"/>
              <a:ext cx="1717347" cy="253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10008-18mths post -AP-lat0001">
              <a:extLst>
                <a:ext uri="{FF2B5EF4-FFF2-40B4-BE49-F238E27FC236}">
                  <a16:creationId xmlns:a16="http://schemas.microsoft.com/office/drawing/2014/main" id="{0AD2008B-9C0D-480F-A2A1-104B6CD4C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5" t="8287" r="13698"/>
            <a:stretch>
              <a:fillRect/>
            </a:stretch>
          </p:blipFill>
          <p:spPr bwMode="auto">
            <a:xfrm flipH="1">
              <a:off x="6628865" y="3533671"/>
              <a:ext cx="1584176" cy="25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10001-pre-op MRI - T2 sag -right">
              <a:extLst>
                <a:ext uri="{FF2B5EF4-FFF2-40B4-BE49-F238E27FC236}">
                  <a16:creationId xmlns:a16="http://schemas.microsoft.com/office/drawing/2014/main" id="{BDCA4BE7-8C0F-41AB-8121-689D3E48F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1" t="3592" r="34760" b="47917"/>
            <a:stretch/>
          </p:blipFill>
          <p:spPr bwMode="auto">
            <a:xfrm>
              <a:off x="971600" y="3513578"/>
              <a:ext cx="1792659" cy="253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10001-pre-op CT axial0004">
              <a:extLst>
                <a:ext uri="{FF2B5EF4-FFF2-40B4-BE49-F238E27FC236}">
                  <a16:creationId xmlns:a16="http://schemas.microsoft.com/office/drawing/2014/main" id="{A0D8A981-C20D-4E52-AECF-F6C470E2F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46864" r="20646" b="10938"/>
            <a:stretch/>
          </p:blipFill>
          <p:spPr bwMode="auto">
            <a:xfrm>
              <a:off x="2798852" y="4653136"/>
              <a:ext cx="2040325" cy="139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82619A-D013-4D9B-B4BE-5785214022E8}"/>
              </a:ext>
            </a:extLst>
          </p:cNvPr>
          <p:cNvSpPr txBox="1"/>
          <p:nvPr/>
        </p:nvSpPr>
        <p:spPr>
          <a:xfrm>
            <a:off x="6480905" y="5700076"/>
            <a:ext cx="171734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100" dirty="0"/>
              <a:t>Patient 2: Osteosarcoma</a:t>
            </a:r>
          </a:p>
          <a:p>
            <a:r>
              <a:rPr lang="en-CA" sz="1100" dirty="0"/>
              <a:t>at 10 years post- revision </a:t>
            </a:r>
          </a:p>
        </p:txBody>
      </p:sp>
    </p:spTree>
    <p:extLst>
      <p:ext uri="{BB962C8B-B14F-4D97-AF65-F5344CB8AC3E}">
        <p14:creationId xmlns:p14="http://schemas.microsoft.com/office/powerpoint/2010/main" val="260329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fT Orthopaedics">
      <a:dk1>
        <a:sysClr val="windowText" lastClr="000000"/>
      </a:dk1>
      <a:lt1>
        <a:sysClr val="window" lastClr="FFFFFF"/>
      </a:lt1>
      <a:dk2>
        <a:srgbClr val="3B557A"/>
      </a:dk2>
      <a:lt2>
        <a:srgbClr val="DBE5F1"/>
      </a:lt2>
      <a:accent1>
        <a:srgbClr val="416B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387E6"/>
      </a:hlink>
      <a:folHlink>
        <a:srgbClr val="E662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fTOrthopaedics-Template-Fullscreen-2019-01 (4)" id="{144D554A-D799-A94D-B377-BB610062059C}" vid="{D0714DB2-B27E-B144-93CD-49A2859375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733</Words>
  <Application>Microsoft Macintosh PowerPoint</Application>
  <PresentationFormat>On-screen Show (4:3)</PresentationFormat>
  <Paragraphs>121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The Use of Minimally Invasive Navigation Guided Resection of Spinal Osteoid Osteomas and Osteoblastomas  Cherry, A., Rampersaud, R.  University of Toronto, Toronto, Canada  </vt:lpstr>
      <vt:lpstr>PowerPoint Presentation</vt:lpstr>
      <vt:lpstr>Introduction</vt:lpstr>
      <vt:lpstr>Methodology</vt:lpstr>
      <vt:lpstr>Patient Data</vt:lpstr>
      <vt:lpstr>Intra-operative Technique (Case 1)</vt:lpstr>
      <vt:lpstr>Intra-operative Summary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Minimally Invasive Navigation Guided Resection of Spinal Osteoid Osteomas and Osteoblastomas  Cherry, A., Rampersaud, R.  University of Toronto, Toronto, Canada  </dc:title>
  <dc:creator>Microsoft Office User</dc:creator>
  <cp:lastModifiedBy>Microsoft Office User</cp:lastModifiedBy>
  <cp:revision>3</cp:revision>
  <dcterms:created xsi:type="dcterms:W3CDTF">2021-01-21T12:07:55Z</dcterms:created>
  <dcterms:modified xsi:type="dcterms:W3CDTF">2021-01-21T12:18:49Z</dcterms:modified>
</cp:coreProperties>
</file>