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70" r:id="rId2"/>
    <p:sldId id="271" r:id="rId3"/>
    <p:sldId id="272" r:id="rId4"/>
    <p:sldId id="273" r:id="rId5"/>
    <p:sldId id="278" r:id="rId6"/>
    <p:sldId id="282" r:id="rId7"/>
    <p:sldId id="283" r:id="rId8"/>
    <p:sldId id="284" r:id="rId9"/>
    <p:sldId id="279"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5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howGuides="1">
      <p:cViewPr varScale="1">
        <p:scale>
          <a:sx n="127" d="100"/>
          <a:sy n="127" d="100"/>
        </p:scale>
        <p:origin x="1200" y="184"/>
      </p:cViewPr>
      <p:guideLst>
        <p:guide orient="horz" pos="2160"/>
        <p:guide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50499-B7C9-4F95-B178-AC07C09E105E}" type="datetimeFigureOut">
              <a:rPr lang="en-US" smtClean="0"/>
              <a:t>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8F634-2DCF-43F2-B0EC-497B65FD69C9}" type="slidenum">
              <a:rPr lang="en-US" smtClean="0"/>
              <a:t>‹#›</a:t>
            </a:fld>
            <a:endParaRPr lang="en-US"/>
          </a:p>
        </p:txBody>
      </p:sp>
    </p:spTree>
    <p:extLst>
      <p:ext uri="{BB962C8B-B14F-4D97-AF65-F5344CB8AC3E}">
        <p14:creationId xmlns:p14="http://schemas.microsoft.com/office/powerpoint/2010/main" val="146224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8F634-2DCF-43F2-B0EC-497B65FD69C9}" type="slidenum">
              <a:rPr lang="en-US" smtClean="0"/>
              <a:t>5</a:t>
            </a:fld>
            <a:endParaRPr lang="en-US"/>
          </a:p>
        </p:txBody>
      </p:sp>
    </p:spTree>
    <p:extLst>
      <p:ext uri="{BB962C8B-B14F-4D97-AF65-F5344CB8AC3E}">
        <p14:creationId xmlns:p14="http://schemas.microsoft.com/office/powerpoint/2010/main" val="380044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Average age was 36.6 years with seven males and three females.</a:t>
            </a:r>
          </a:p>
          <a:p>
            <a:pPr algn="just"/>
            <a:endParaRPr lang="en-US" dirty="0"/>
          </a:p>
          <a:p>
            <a:pPr algn="just"/>
            <a:r>
              <a:rPr lang="en-US" dirty="0"/>
              <a:t>Seventy percent of IIPs occurred in Ontario academic institutions. Indication of IIP included presentation to the emergency department with neurological deficit from cord (four) or cauda equina compression (one); radiculopathy (three); myelopathy (one); and dysphagia (one). </a:t>
            </a:r>
          </a:p>
          <a:p>
            <a:pPr algn="just"/>
            <a:endParaRPr lang="en-US" dirty="0"/>
          </a:p>
          <a:p>
            <a:pPr algn="just"/>
            <a:r>
              <a:rPr lang="en-US" dirty="0"/>
              <a:t>A potentially positive </a:t>
            </a:r>
            <a:r>
              <a:rPr lang="en-US" dirty="0" err="1"/>
              <a:t>dural</a:t>
            </a:r>
            <a:r>
              <a:rPr lang="en-US" dirty="0"/>
              <a:t> margin was planned in eight patients and a wide resection in two. Five patients required multi-staged procedures. The resection margins were negative in nine patients.  </a:t>
            </a:r>
          </a:p>
          <a:p>
            <a:pPr algn="just"/>
            <a:endParaRPr lang="en-US" dirty="0"/>
          </a:p>
          <a:p>
            <a:pPr algn="just"/>
            <a:r>
              <a:rPr lang="en-US" dirty="0"/>
              <a:t>Sixty-percent had peri-operative adverse-events with three requiring return to operating room. Fifty percent had late complications including non-union with rod breakage; allograft resorption; screw loosening; junctional kyphosis, and an esophageal erosion. </a:t>
            </a:r>
          </a:p>
          <a:p>
            <a:pPr algn="just"/>
            <a:endParaRPr lang="en-US" dirty="0"/>
          </a:p>
          <a:p>
            <a:pPr algn="just"/>
            <a:r>
              <a:rPr lang="en-US" dirty="0"/>
              <a:t>At final follow-up (mean 6.8 years) one patient died of early metastasis (Ewing’s sarcoma) and one had local recurrence at seven years and again at four years post return to operating room (margin positive Chordoma). The remaining seven patients are disease free at a mean of 8.1 years.</a:t>
            </a:r>
          </a:p>
          <a:p>
            <a:endParaRPr lang="en-US" dirty="0"/>
          </a:p>
        </p:txBody>
      </p:sp>
      <p:sp>
        <p:nvSpPr>
          <p:cNvPr id="4" name="Slide Number Placeholder 3"/>
          <p:cNvSpPr>
            <a:spLocks noGrp="1"/>
          </p:cNvSpPr>
          <p:nvPr>
            <p:ph type="sldNum" sz="quarter" idx="5"/>
          </p:nvPr>
        </p:nvSpPr>
        <p:spPr/>
        <p:txBody>
          <a:bodyPr/>
          <a:lstStyle/>
          <a:p>
            <a:fld id="{5968F634-2DCF-43F2-B0EC-497B65FD69C9}" type="slidenum">
              <a:rPr lang="en-US" smtClean="0"/>
              <a:t>9</a:t>
            </a:fld>
            <a:endParaRPr lang="en-US"/>
          </a:p>
        </p:txBody>
      </p:sp>
    </p:spTree>
    <p:extLst>
      <p:ext uri="{BB962C8B-B14F-4D97-AF65-F5344CB8AC3E}">
        <p14:creationId xmlns:p14="http://schemas.microsoft.com/office/powerpoint/2010/main" val="1218947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Date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6096000"/>
            <a:ext cx="2279909" cy="496825"/>
          </a:xfrm>
          <a:prstGeom prst="rect">
            <a:avLst/>
          </a:prstGeom>
        </p:spPr>
      </p:pic>
    </p:spTree>
    <p:extLst>
      <p:ext uri="{BB962C8B-B14F-4D97-AF65-F5344CB8AC3E}">
        <p14:creationId xmlns:p14="http://schemas.microsoft.com/office/powerpoint/2010/main" val="266482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5A9134-9E12-4854-BB1F-FE6418D12572}" type="slidenum">
              <a:rPr lang="en-US" smtClean="0"/>
              <a:t>‹#›</a:t>
            </a:fld>
            <a:endParaRPr lang="en-US"/>
          </a:p>
        </p:txBody>
      </p:sp>
      <p:sp>
        <p:nvSpPr>
          <p:cNvPr id="7" name="Title 1"/>
          <p:cNvSpPr>
            <a:spLocks noGrp="1"/>
          </p:cNvSpPr>
          <p:nvPr>
            <p:ph type="title"/>
          </p:nvPr>
        </p:nvSpPr>
        <p:spPr>
          <a:xfrm>
            <a:off x="457200" y="457200"/>
            <a:ext cx="8229600" cy="1447800"/>
          </a:xfrm>
        </p:spPr>
        <p:txBody>
          <a:bodyPr/>
          <a:lstStyle/>
          <a:p>
            <a:r>
              <a:rPr lang="en-US"/>
              <a:t>Click to edit Master title style</a:t>
            </a:r>
            <a:endParaRPr lang="en-US" dirty="0"/>
          </a:p>
        </p:txBody>
      </p:sp>
      <p:sp>
        <p:nvSpPr>
          <p:cNvPr id="9"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02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599" cy="11969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457200" y="2906713"/>
            <a:ext cx="82295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94627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35A9134-9E12-4854-BB1F-FE6418D12572}" type="slidenum">
              <a:rPr lang="en-US" smtClean="0"/>
              <a:pPr/>
              <a:t>‹#›</a:t>
            </a:fld>
            <a:endParaRPr lang="en-US" dirty="0"/>
          </a:p>
        </p:txBody>
      </p:sp>
    </p:spTree>
    <p:extLst>
      <p:ext uri="{BB962C8B-B14F-4D97-AF65-F5344CB8AC3E}">
        <p14:creationId xmlns:p14="http://schemas.microsoft.com/office/powerpoint/2010/main" val="11080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328937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05000"/>
            <a:ext cx="4043363" cy="914400"/>
          </a:xfrm>
        </p:spPr>
        <p:txBody>
          <a:bodyPr anchor="t" anchorCtr="0"/>
          <a:lstStyle>
            <a:lvl1pPr marL="0" indent="0">
              <a:buNone/>
              <a:defRPr sz="2400" b="1">
                <a:solidFill>
                  <a:srgbClr val="3B55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905000"/>
            <a:ext cx="4038600" cy="914400"/>
          </a:xfrm>
        </p:spPr>
        <p:txBody>
          <a:bodyPr anchor="t" anchorCtr="0"/>
          <a:lstStyle>
            <a:lvl1pPr marL="0" indent="0">
              <a:buNone/>
              <a:defRPr sz="2400" b="1">
                <a:solidFill>
                  <a:srgbClr val="3B55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305308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64191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20954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5A9134-9E12-4854-BB1F-FE6418D12572}" type="slidenum">
              <a:rPr lang="en-US" smtClean="0"/>
              <a:t>‹#›</a:t>
            </a:fld>
            <a:endParaRPr lang="en-US"/>
          </a:p>
        </p:txBody>
      </p:sp>
    </p:spTree>
    <p:extLst>
      <p:ext uri="{BB962C8B-B14F-4D97-AF65-F5344CB8AC3E}">
        <p14:creationId xmlns:p14="http://schemas.microsoft.com/office/powerpoint/2010/main" val="106010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2" name="Title Placeholder 1"/>
          <p:cNvSpPr>
            <a:spLocks noGrp="1"/>
          </p:cNvSpPr>
          <p:nvPr>
            <p:ph type="title"/>
          </p:nvPr>
        </p:nvSpPr>
        <p:spPr>
          <a:xfrm>
            <a:off x="457200" y="457200"/>
            <a:ext cx="8229600" cy="14478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35A9134-9E12-4854-BB1F-FE6418D12572}" type="slidenum">
              <a:rPr lang="en-US" smtClean="0"/>
              <a:pPr/>
              <a:t>‹#›</a:t>
            </a:fld>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15032" y="6327056"/>
            <a:ext cx="2098072" cy="457200"/>
          </a:xfrm>
          <a:prstGeom prst="rect">
            <a:avLst/>
          </a:prstGeom>
        </p:spPr>
      </p:pic>
    </p:spTree>
    <p:extLst>
      <p:ext uri="{BB962C8B-B14F-4D97-AF65-F5344CB8AC3E}">
        <p14:creationId xmlns:p14="http://schemas.microsoft.com/office/powerpoint/2010/main" val="395892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7" r:id="rId9"/>
  </p:sldLayoutIdLst>
  <p:hf hdr="0" ftr="0" dt="0"/>
  <p:txStyles>
    <p:titleStyle>
      <a:lvl1pPr algn="l" defTabSz="914400" rtl="0" eaLnBrk="1" latinLnBrk="0" hangingPunct="1">
        <a:spcBef>
          <a:spcPts val="0"/>
        </a:spcBef>
        <a:buNone/>
        <a:defRPr sz="3200" b="1" kern="1200">
          <a:solidFill>
            <a:srgbClr val="3B557A"/>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0"/>
        </a:spcBef>
        <a:spcAft>
          <a:spcPts val="1200"/>
        </a:spcAft>
        <a:buClr>
          <a:srgbClr val="3B557A"/>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3B557A"/>
        </a:buClr>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3B557A"/>
        </a:buClr>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814687"/>
            <a:ext cx="8206680" cy="1470025"/>
          </a:xfrm>
        </p:spPr>
        <p:txBody>
          <a:bodyPr>
            <a:normAutofit fontScale="90000"/>
          </a:bodyPr>
          <a:lstStyle/>
          <a:p>
            <a:pPr>
              <a:spcBef>
                <a:spcPct val="0"/>
              </a:spcBef>
            </a:pPr>
            <a:r>
              <a:rPr lang="en-US" altLang="en-US" dirty="0">
                <a:latin typeface="Arial" charset="0"/>
              </a:rPr>
              <a:t>Survival Following Revision </a:t>
            </a:r>
            <a:r>
              <a:rPr lang="en-US" altLang="en-US" dirty="0" err="1">
                <a:latin typeface="Arial" charset="0"/>
              </a:rPr>
              <a:t>En</a:t>
            </a:r>
            <a:r>
              <a:rPr lang="en-US" altLang="en-US" dirty="0">
                <a:latin typeface="Arial" charset="0"/>
              </a:rPr>
              <a:t>-bloc Resection after Index Intralesional Procedure for Primary Malignant Spinal Tumors </a:t>
            </a:r>
            <a:br>
              <a:rPr lang="en-US" altLang="en-US" dirty="0">
                <a:latin typeface="Arial" charset="0"/>
              </a:rPr>
            </a:br>
            <a:br>
              <a:rPr lang="en-US" altLang="en-US" dirty="0">
                <a:latin typeface="Arial" charset="0"/>
              </a:rPr>
            </a:br>
            <a:r>
              <a:rPr lang="en-US" altLang="en-US" baseline="30000" dirty="0">
                <a:latin typeface="Arial" charset="0"/>
              </a:rPr>
              <a:t>Cherry, A., </a:t>
            </a:r>
            <a:r>
              <a:rPr lang="en-US" altLang="en-US" baseline="30000" dirty="0" err="1">
                <a:latin typeface="Arial" charset="0"/>
              </a:rPr>
              <a:t>Rampersaud</a:t>
            </a:r>
            <a:r>
              <a:rPr lang="en-US" altLang="en-US" baseline="30000" dirty="0">
                <a:latin typeface="Arial" charset="0"/>
              </a:rPr>
              <a:t>, R.</a:t>
            </a:r>
            <a:br>
              <a:rPr lang="en-US" altLang="en-US" baseline="30000" dirty="0">
                <a:latin typeface="Arial" charset="0"/>
              </a:rPr>
            </a:br>
            <a:r>
              <a:rPr lang="en-US" altLang="en-US" sz="1400" baseline="30000" dirty="0">
                <a:latin typeface="Arial" charset="0"/>
              </a:rPr>
              <a:t> </a:t>
            </a:r>
            <a:r>
              <a:rPr lang="en-US" altLang="en-US" sz="1400" dirty="0">
                <a:latin typeface="Arial" charset="0"/>
              </a:rPr>
              <a:t>University of Toronto, Toronto, Canada</a:t>
            </a:r>
            <a:br>
              <a:rPr lang="en-CA" altLang="en-US" sz="1400" dirty="0">
                <a:latin typeface="Arial" charset="0"/>
              </a:rPr>
            </a:br>
            <a:br>
              <a:rPr lang="en-US" altLang="en-US" dirty="0">
                <a:latin typeface="Arial" charset="0"/>
              </a:rPr>
            </a:br>
            <a:endParaRPr lang="en-US" dirty="0"/>
          </a:p>
        </p:txBody>
      </p:sp>
      <p:sp>
        <p:nvSpPr>
          <p:cNvPr id="3" name="Subtitle 2"/>
          <p:cNvSpPr>
            <a:spLocks noGrp="1"/>
          </p:cNvSpPr>
          <p:nvPr>
            <p:ph type="subTitle" idx="1"/>
          </p:nvPr>
        </p:nvSpPr>
        <p:spPr>
          <a:xfrm>
            <a:off x="1331640" y="4293096"/>
            <a:ext cx="6400800" cy="1752600"/>
          </a:xfrm>
        </p:spPr>
        <p:txBody>
          <a:bodyPr/>
          <a:lstStyle/>
          <a:p>
            <a:pPr>
              <a:spcBef>
                <a:spcPct val="0"/>
              </a:spcBef>
            </a:pPr>
            <a:endParaRPr lang="en-US" altLang="en-US" sz="1600" dirty="0">
              <a:latin typeface="Arial" charset="0"/>
            </a:endParaRPr>
          </a:p>
          <a:p>
            <a:pPr>
              <a:spcBef>
                <a:spcPct val="0"/>
              </a:spcBef>
            </a:pPr>
            <a:r>
              <a:rPr lang="en-US" altLang="en-US" sz="1800" i="1" dirty="0">
                <a:latin typeface="Arial" charset="0"/>
              </a:rPr>
              <a:t>Canadian Spine Society: 21</a:t>
            </a:r>
            <a:r>
              <a:rPr lang="en-US" altLang="en-US" sz="1800" i="1" baseline="30000" dirty="0">
                <a:latin typeface="Arial" charset="0"/>
              </a:rPr>
              <a:t>st</a:t>
            </a:r>
            <a:r>
              <a:rPr lang="en-US" altLang="en-US" sz="1800" i="1" dirty="0">
                <a:latin typeface="Arial" charset="0"/>
              </a:rPr>
              <a:t> Annual Conference</a:t>
            </a:r>
          </a:p>
          <a:p>
            <a:pPr>
              <a:spcBef>
                <a:spcPct val="0"/>
              </a:spcBef>
            </a:pPr>
            <a:r>
              <a:rPr lang="en-US" altLang="en-US" sz="1800" i="1" dirty="0">
                <a:latin typeface="Arial" charset="0"/>
              </a:rPr>
              <a:t>February 2021</a:t>
            </a:r>
            <a:endParaRPr lang="en-CA" altLang="en-US" sz="1800" i="1" dirty="0">
              <a:latin typeface="Arial" charset="0"/>
            </a:endParaRPr>
          </a:p>
          <a:p>
            <a:endParaRPr lang="en-US" dirty="0"/>
          </a:p>
        </p:txBody>
      </p:sp>
    </p:spTree>
    <p:extLst>
      <p:ext uri="{BB962C8B-B14F-4D97-AF65-F5344CB8AC3E}">
        <p14:creationId xmlns:p14="http://schemas.microsoft.com/office/powerpoint/2010/main" val="54097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10</a:t>
            </a:fld>
            <a:endParaRPr lang="en-US"/>
          </a:p>
        </p:txBody>
      </p:sp>
      <p:sp>
        <p:nvSpPr>
          <p:cNvPr id="3" name="Title 2"/>
          <p:cNvSpPr>
            <a:spLocks noGrp="1"/>
          </p:cNvSpPr>
          <p:nvPr>
            <p:ph type="title"/>
          </p:nvPr>
        </p:nvSpPr>
        <p:spPr/>
        <p:txBody>
          <a:bodyPr/>
          <a:lstStyle/>
          <a:p>
            <a:r>
              <a:rPr lang="en-US" dirty="0"/>
              <a:t>Conclusion</a:t>
            </a:r>
          </a:p>
        </p:txBody>
      </p:sp>
      <p:sp>
        <p:nvSpPr>
          <p:cNvPr id="4" name="Content Placeholder 3"/>
          <p:cNvSpPr>
            <a:spLocks noGrp="1"/>
          </p:cNvSpPr>
          <p:nvPr>
            <p:ph idx="1"/>
          </p:nvPr>
        </p:nvSpPr>
        <p:spPr>
          <a:xfrm>
            <a:off x="457200" y="1628800"/>
            <a:ext cx="8229600" cy="4221163"/>
          </a:xfrm>
        </p:spPr>
        <p:txBody>
          <a:bodyPr/>
          <a:lstStyle/>
          <a:p>
            <a:r>
              <a:rPr lang="en-US" dirty="0"/>
              <a:t>In highly selected patients, revision </a:t>
            </a:r>
            <a:r>
              <a:rPr lang="en-US" dirty="0" err="1"/>
              <a:t>en</a:t>
            </a:r>
            <a:r>
              <a:rPr lang="en-US" dirty="0"/>
              <a:t>-bloc resection for malignant primary spinal tumors after inappropriate index intralesional surgery is achievable with good long-term outcomes. </a:t>
            </a:r>
            <a:endParaRPr lang="en-CA" dirty="0"/>
          </a:p>
        </p:txBody>
      </p:sp>
      <p:grpSp>
        <p:nvGrpSpPr>
          <p:cNvPr id="10" name="Group 9">
            <a:extLst>
              <a:ext uri="{FF2B5EF4-FFF2-40B4-BE49-F238E27FC236}">
                <a16:creationId xmlns:a16="http://schemas.microsoft.com/office/drawing/2014/main" id="{721157DF-BAE9-2341-A1CD-6CF5A1EAD75A}"/>
              </a:ext>
            </a:extLst>
          </p:cNvPr>
          <p:cNvGrpSpPr/>
          <p:nvPr/>
        </p:nvGrpSpPr>
        <p:grpSpPr>
          <a:xfrm>
            <a:off x="956811" y="3587123"/>
            <a:ext cx="7241441" cy="2541322"/>
            <a:chOff x="971600" y="3513578"/>
            <a:chExt cx="7241441" cy="2541322"/>
          </a:xfrm>
        </p:grpSpPr>
        <p:pic>
          <p:nvPicPr>
            <p:cNvPr id="5" name="Picture 3" descr="10004-intra-op specimen -xray">
              <a:extLst>
                <a:ext uri="{FF2B5EF4-FFF2-40B4-BE49-F238E27FC236}">
                  <a16:creationId xmlns:a16="http://schemas.microsoft.com/office/drawing/2014/main" id="{698A19B9-077A-4039-805E-145AF65650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09" t="38760" r="26532" b="6165"/>
            <a:stretch/>
          </p:blipFill>
          <p:spPr bwMode="auto">
            <a:xfrm>
              <a:off x="4873769" y="3520896"/>
              <a:ext cx="1717347" cy="25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0008-18mths post -AP-lat0001">
              <a:extLst>
                <a:ext uri="{FF2B5EF4-FFF2-40B4-BE49-F238E27FC236}">
                  <a16:creationId xmlns:a16="http://schemas.microsoft.com/office/drawing/2014/main" id="{0AD2008B-9C0D-480F-A2A1-104B6CD4C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75" t="8287" r="13698"/>
            <a:stretch>
              <a:fillRect/>
            </a:stretch>
          </p:blipFill>
          <p:spPr bwMode="auto">
            <a:xfrm flipH="1">
              <a:off x="6628865" y="3533671"/>
              <a:ext cx="1584176" cy="251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0001-pre-op MRI - T2 sag -right">
              <a:extLst>
                <a:ext uri="{FF2B5EF4-FFF2-40B4-BE49-F238E27FC236}">
                  <a16:creationId xmlns:a16="http://schemas.microsoft.com/office/drawing/2014/main" id="{BDCA4BE7-8C0F-41AB-8121-689D3E48FD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931" t="3592" r="34760" b="47917"/>
            <a:stretch/>
          </p:blipFill>
          <p:spPr bwMode="auto">
            <a:xfrm>
              <a:off x="971600" y="3513578"/>
              <a:ext cx="1792659" cy="25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10001-pre-op CT axial0004">
              <a:extLst>
                <a:ext uri="{FF2B5EF4-FFF2-40B4-BE49-F238E27FC236}">
                  <a16:creationId xmlns:a16="http://schemas.microsoft.com/office/drawing/2014/main" id="{A0D8A981-C20D-4E52-AECF-F6C470E2F4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25" t="46864" r="20646" b="10938"/>
            <a:stretch/>
          </p:blipFill>
          <p:spPr bwMode="auto">
            <a:xfrm>
              <a:off x="2798852" y="4653136"/>
              <a:ext cx="2040325" cy="13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9D82619A-D013-4D9B-B4BE-5785214022E8}"/>
              </a:ext>
            </a:extLst>
          </p:cNvPr>
          <p:cNvSpPr txBox="1"/>
          <p:nvPr/>
        </p:nvSpPr>
        <p:spPr>
          <a:xfrm>
            <a:off x="6480905" y="5697558"/>
            <a:ext cx="1717347" cy="430887"/>
          </a:xfrm>
          <a:prstGeom prst="rect">
            <a:avLst/>
          </a:prstGeom>
          <a:solidFill>
            <a:schemeClr val="bg1"/>
          </a:solidFill>
        </p:spPr>
        <p:txBody>
          <a:bodyPr wrap="square" rtlCol="0">
            <a:spAutoFit/>
          </a:bodyPr>
          <a:lstStyle/>
          <a:p>
            <a:r>
              <a:rPr lang="en-CA" sz="1100" dirty="0"/>
              <a:t>Patient 2: Osteosarcoma</a:t>
            </a:r>
          </a:p>
          <a:p>
            <a:r>
              <a:rPr lang="en-CA" sz="1100" dirty="0"/>
              <a:t>at 10 years post- revision </a:t>
            </a:r>
          </a:p>
        </p:txBody>
      </p:sp>
    </p:spTree>
    <p:extLst>
      <p:ext uri="{BB962C8B-B14F-4D97-AF65-F5344CB8AC3E}">
        <p14:creationId xmlns:p14="http://schemas.microsoft.com/office/powerpoint/2010/main" val="187296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2</a:t>
            </a:fld>
            <a:endParaRPr lang="en-US"/>
          </a:p>
        </p:txBody>
      </p:sp>
      <p:pic>
        <p:nvPicPr>
          <p:cNvPr id="6" name="Content Placeholder 5" descr="A picture containing table&#10;&#10;Description automatically generated">
            <a:extLst>
              <a:ext uri="{FF2B5EF4-FFF2-40B4-BE49-F238E27FC236}">
                <a16:creationId xmlns:a16="http://schemas.microsoft.com/office/drawing/2014/main" id="{4EA6FDD7-D534-5D47-86FC-4A605D7F7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630" y="136525"/>
            <a:ext cx="4872739" cy="5989638"/>
          </a:xfrm>
        </p:spPr>
      </p:pic>
    </p:spTree>
    <p:extLst>
      <p:ext uri="{BB962C8B-B14F-4D97-AF65-F5344CB8AC3E}">
        <p14:creationId xmlns:p14="http://schemas.microsoft.com/office/powerpoint/2010/main" val="297859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3</a:t>
            </a:fld>
            <a:endParaRPr lang="en-US"/>
          </a:p>
        </p:txBody>
      </p:sp>
      <p:sp>
        <p:nvSpPr>
          <p:cNvPr id="3" name="Title 2"/>
          <p:cNvSpPr>
            <a:spLocks noGrp="1"/>
          </p:cNvSpPr>
          <p:nvPr>
            <p:ph type="title"/>
          </p:nvPr>
        </p:nvSpPr>
        <p:spPr/>
        <p:txBody>
          <a:bodyPr/>
          <a:lstStyle/>
          <a:p>
            <a:r>
              <a:rPr lang="en-US" dirty="0"/>
              <a:t>Introduction</a:t>
            </a:r>
          </a:p>
        </p:txBody>
      </p:sp>
      <p:sp>
        <p:nvSpPr>
          <p:cNvPr id="4" name="Content Placeholder 3"/>
          <p:cNvSpPr>
            <a:spLocks noGrp="1"/>
          </p:cNvSpPr>
          <p:nvPr>
            <p:ph idx="1"/>
          </p:nvPr>
        </p:nvSpPr>
        <p:spPr/>
        <p:txBody>
          <a:bodyPr>
            <a:normAutofit fontScale="92500" lnSpcReduction="10000"/>
          </a:bodyPr>
          <a:lstStyle/>
          <a:p>
            <a:pPr algn="just"/>
            <a:r>
              <a:rPr lang="en-US" dirty="0"/>
              <a:t>Negative margin </a:t>
            </a:r>
            <a:r>
              <a:rPr lang="en-US" dirty="0" err="1"/>
              <a:t>en</a:t>
            </a:r>
            <a:r>
              <a:rPr lang="en-US" dirty="0"/>
              <a:t>-bloc resection of primary malignant tumors involving the spine is the recommended treatment to provide patients with the best odds of long-term disease-free survival.</a:t>
            </a:r>
          </a:p>
          <a:p>
            <a:pPr algn="just"/>
            <a:r>
              <a:rPr lang="en-US" dirty="0"/>
              <a:t>In addition to higher recurrence and poorer survival rate, an index intralesional procedure (IIP) creates additional challenges for achieving a margin negative revision resection. </a:t>
            </a:r>
          </a:p>
          <a:p>
            <a:pPr algn="just"/>
            <a:r>
              <a:rPr lang="en-US" dirty="0"/>
              <a:t>In this report, we describe the outcomes for ten patients who underwent revision resection with </a:t>
            </a:r>
            <a:r>
              <a:rPr lang="en-US" dirty="0" err="1"/>
              <a:t>en</a:t>
            </a:r>
            <a:r>
              <a:rPr lang="en-US" dirty="0"/>
              <a:t>-bloc intent following IIPs for primary malignant spinal tumors. </a:t>
            </a:r>
            <a:endParaRPr lang="en-CA" dirty="0"/>
          </a:p>
          <a:p>
            <a:endParaRPr lang="en-US" dirty="0"/>
          </a:p>
        </p:txBody>
      </p:sp>
    </p:spTree>
    <p:extLst>
      <p:ext uri="{BB962C8B-B14F-4D97-AF65-F5344CB8AC3E}">
        <p14:creationId xmlns:p14="http://schemas.microsoft.com/office/powerpoint/2010/main" val="65460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4</a:t>
            </a:fld>
            <a:endParaRPr lang="en-US"/>
          </a:p>
        </p:txBody>
      </p:sp>
      <p:sp>
        <p:nvSpPr>
          <p:cNvPr id="3" name="Title 2"/>
          <p:cNvSpPr>
            <a:spLocks noGrp="1"/>
          </p:cNvSpPr>
          <p:nvPr>
            <p:ph type="title"/>
          </p:nvPr>
        </p:nvSpPr>
        <p:spPr/>
        <p:txBody>
          <a:bodyPr/>
          <a:lstStyle/>
          <a:p>
            <a:r>
              <a:rPr lang="en-US" dirty="0"/>
              <a:t>Methodology</a:t>
            </a:r>
          </a:p>
        </p:txBody>
      </p:sp>
      <p:sp>
        <p:nvSpPr>
          <p:cNvPr id="4" name="Content Placeholder 3"/>
          <p:cNvSpPr>
            <a:spLocks noGrp="1"/>
          </p:cNvSpPr>
          <p:nvPr>
            <p:ph idx="1"/>
          </p:nvPr>
        </p:nvSpPr>
        <p:spPr/>
        <p:txBody>
          <a:bodyPr/>
          <a:lstStyle/>
          <a:p>
            <a:pPr>
              <a:spcAft>
                <a:spcPts val="0"/>
              </a:spcAft>
            </a:pPr>
            <a:r>
              <a:rPr lang="en-US" dirty="0"/>
              <a:t>Retrospective chart review of ten patients </a:t>
            </a:r>
            <a:r>
              <a:rPr lang="en-US" dirty="0">
                <a:latin typeface="Arial" charset="0"/>
                <a:ea typeface="Arial" charset="0"/>
                <a:cs typeface="Arial" charset="0"/>
              </a:rPr>
              <a:t>treated by a single surgeon in our institution between </a:t>
            </a:r>
            <a:r>
              <a:rPr lang="en-US" dirty="0"/>
              <a:t>who underwent IIPs. </a:t>
            </a:r>
          </a:p>
          <a:p>
            <a:pPr>
              <a:spcAft>
                <a:spcPts val="0"/>
              </a:spcAft>
            </a:pPr>
            <a:endParaRPr lang="en-US" dirty="0"/>
          </a:p>
          <a:p>
            <a:pPr>
              <a:spcAft>
                <a:spcPts val="0"/>
              </a:spcAft>
            </a:pPr>
            <a:r>
              <a:rPr lang="en-US" dirty="0">
                <a:latin typeface="Verdana" charset="0"/>
                <a:ea typeface="Verdana" charset="0"/>
                <a:cs typeface="Verdana" charset="0"/>
              </a:rPr>
              <a:t>A review of hospital records included patient demographics, clinical assessments, complications, patient reported outcomes, and operating room, pathology and imaging reports. </a:t>
            </a:r>
          </a:p>
        </p:txBody>
      </p:sp>
    </p:spTree>
    <p:extLst>
      <p:ext uri="{BB962C8B-B14F-4D97-AF65-F5344CB8AC3E}">
        <p14:creationId xmlns:p14="http://schemas.microsoft.com/office/powerpoint/2010/main" val="236306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5583770"/>
              </p:ext>
            </p:extLst>
          </p:nvPr>
        </p:nvGraphicFramePr>
        <p:xfrm>
          <a:off x="251520" y="620688"/>
          <a:ext cx="8640960" cy="5046033"/>
        </p:xfrm>
        <a:graphic>
          <a:graphicData uri="http://schemas.openxmlformats.org/drawingml/2006/table">
            <a:tbl>
              <a:tblPr firstRow="1" bandRow="1">
                <a:tableStyleId>{5C22544A-7EE6-4342-B048-85BDC9FD1C3A}</a:tableStyleId>
              </a:tblPr>
              <a:tblGrid>
                <a:gridCol w="816133">
                  <a:extLst>
                    <a:ext uri="{9D8B030D-6E8A-4147-A177-3AD203B41FA5}">
                      <a16:colId xmlns:a16="http://schemas.microsoft.com/office/drawing/2014/main" val="20000"/>
                    </a:ext>
                  </a:extLst>
                </a:gridCol>
                <a:gridCol w="1360933">
                  <a:extLst>
                    <a:ext uri="{9D8B030D-6E8A-4147-A177-3AD203B41FA5}">
                      <a16:colId xmlns:a16="http://schemas.microsoft.com/office/drawing/2014/main" val="20001"/>
                    </a:ext>
                  </a:extLst>
                </a:gridCol>
                <a:gridCol w="2143415">
                  <a:extLst>
                    <a:ext uri="{9D8B030D-6E8A-4147-A177-3AD203B41FA5}">
                      <a16:colId xmlns:a16="http://schemas.microsoft.com/office/drawing/2014/main" val="20002"/>
                    </a:ext>
                  </a:extLst>
                </a:gridCol>
                <a:gridCol w="1800199">
                  <a:extLst>
                    <a:ext uri="{9D8B030D-6E8A-4147-A177-3AD203B41FA5}">
                      <a16:colId xmlns:a16="http://schemas.microsoft.com/office/drawing/2014/main" val="20003"/>
                    </a:ext>
                  </a:extLst>
                </a:gridCol>
                <a:gridCol w="2520280">
                  <a:extLst>
                    <a:ext uri="{9D8B030D-6E8A-4147-A177-3AD203B41FA5}">
                      <a16:colId xmlns:a16="http://schemas.microsoft.com/office/drawing/2014/main" val="20004"/>
                    </a:ext>
                  </a:extLst>
                </a:gridCol>
              </a:tblGrid>
              <a:tr h="723496">
                <a:tc>
                  <a:txBody>
                    <a:bodyPr/>
                    <a:lstStyle/>
                    <a:p>
                      <a:pPr algn="ctr">
                        <a:spcAft>
                          <a:spcPts val="0"/>
                        </a:spcAft>
                      </a:pPr>
                      <a:r>
                        <a:rPr lang="en-US" sz="1500" dirty="0">
                          <a:effectLst/>
                        </a:rPr>
                        <a:t>Case Number</a:t>
                      </a:r>
                      <a:endParaRPr lang="en-US" sz="15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500" dirty="0">
                          <a:effectLst/>
                        </a:rPr>
                        <a:t>Demographics</a:t>
                      </a:r>
                    </a:p>
                    <a:p>
                      <a:pPr algn="ctr">
                        <a:spcAft>
                          <a:spcPts val="0"/>
                        </a:spcAft>
                      </a:pPr>
                      <a:endParaRPr lang="en-US" sz="1500" dirty="0">
                        <a:effectLst/>
                        <a:latin typeface="Calibri" charset="0"/>
                        <a:ea typeface="Calibri" charset="0"/>
                        <a:cs typeface="Times New Roman" charset="0"/>
                      </a:endParaRPr>
                    </a:p>
                  </a:txBody>
                  <a:tcPr marL="68580" marR="68580" marT="0" marB="0" anchor="b"/>
                </a:tc>
                <a:tc>
                  <a:txBody>
                    <a:bodyPr/>
                    <a:lstStyle/>
                    <a:p>
                      <a:pPr algn="ctr"/>
                      <a:r>
                        <a:rPr lang="en-US" sz="1500" dirty="0"/>
                        <a:t>Presenting Symptoms </a:t>
                      </a:r>
                    </a:p>
                  </a:txBody>
                  <a:tcPr/>
                </a:tc>
                <a:tc>
                  <a:txBody>
                    <a:bodyPr/>
                    <a:lstStyle/>
                    <a:p>
                      <a:pPr algn="ctr">
                        <a:spcAft>
                          <a:spcPts val="0"/>
                        </a:spcAft>
                      </a:pPr>
                      <a:r>
                        <a:rPr lang="en-US" sz="1500" dirty="0">
                          <a:effectLst/>
                          <a:latin typeface="+mn-lt"/>
                          <a:ea typeface="+mn-ea"/>
                          <a:cs typeface="+mn-cs"/>
                        </a:rPr>
                        <a:t>Surgical</a:t>
                      </a:r>
                      <a:r>
                        <a:rPr lang="en-US" sz="1500" baseline="0" dirty="0">
                          <a:effectLst/>
                          <a:latin typeface="+mn-lt"/>
                          <a:ea typeface="+mn-ea"/>
                          <a:cs typeface="+mn-cs"/>
                        </a:rPr>
                        <a:t> Pathology at Intralesional Procedure</a:t>
                      </a:r>
                      <a:endParaRPr lang="en-US" sz="1500" dirty="0">
                        <a:effectLst/>
                        <a:latin typeface="Calibri" charset="0"/>
                        <a:ea typeface="Calibri" charset="0"/>
                        <a:cs typeface="Times New Roman" charset="0"/>
                      </a:endParaRPr>
                    </a:p>
                  </a:txBody>
                  <a:tcPr marL="68580" marR="68580" marT="0" marB="0" anchor="b"/>
                </a:tc>
                <a:tc>
                  <a:txBody>
                    <a:bodyPr/>
                    <a:lstStyle/>
                    <a:p>
                      <a:pPr algn="ctr"/>
                      <a:r>
                        <a:rPr lang="en-US" sz="1500" dirty="0"/>
                        <a:t>Post-operative</a:t>
                      </a:r>
                      <a:r>
                        <a:rPr lang="en-US" sz="1500" baseline="0" dirty="0"/>
                        <a:t> </a:t>
                      </a:r>
                      <a:r>
                        <a:rPr lang="en-US" sz="1500" dirty="0"/>
                        <a:t>Neurological</a:t>
                      </a:r>
                      <a:r>
                        <a:rPr lang="en-US" sz="1500" baseline="0" dirty="0"/>
                        <a:t> Status</a:t>
                      </a:r>
                      <a:endParaRPr lang="en-US" sz="1500" dirty="0"/>
                    </a:p>
                  </a:txBody>
                  <a:tcPr/>
                </a:tc>
                <a:extLst>
                  <a:ext uri="{0D108BD9-81ED-4DB2-BD59-A6C34878D82A}">
                    <a16:rowId xmlns:a16="http://schemas.microsoft.com/office/drawing/2014/main" val="10000"/>
                  </a:ext>
                </a:extLst>
              </a:tr>
              <a:tr h="391224">
                <a:tc>
                  <a:txBody>
                    <a:bodyPr/>
                    <a:lstStyle/>
                    <a:p>
                      <a:pPr algn="ctr">
                        <a:spcAft>
                          <a:spcPts val="0"/>
                        </a:spcAft>
                      </a:pPr>
                      <a:r>
                        <a:rPr lang="en-US" sz="1400" dirty="0">
                          <a:effectLst/>
                        </a:rPr>
                        <a:t>1</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51 Female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Radiculopathy</a:t>
                      </a:r>
                    </a:p>
                  </a:txBody>
                  <a:tcPr/>
                </a:tc>
                <a:tc>
                  <a:txBody>
                    <a:bodyPr/>
                    <a:lstStyle/>
                    <a:p>
                      <a:pPr algn="ctr">
                        <a:spcAft>
                          <a:spcPts val="0"/>
                        </a:spcAft>
                      </a:pPr>
                      <a:r>
                        <a:rPr lang="en-US" sz="1400" dirty="0">
                          <a:effectLst/>
                        </a:rPr>
                        <a:t>Osteosarcoma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Resolved </a:t>
                      </a:r>
                    </a:p>
                  </a:txBody>
                  <a:tcPr/>
                </a:tc>
                <a:extLst>
                  <a:ext uri="{0D108BD9-81ED-4DB2-BD59-A6C34878D82A}">
                    <a16:rowId xmlns:a16="http://schemas.microsoft.com/office/drawing/2014/main" val="10001"/>
                  </a:ext>
                </a:extLst>
              </a:tr>
              <a:tr h="391224">
                <a:tc>
                  <a:txBody>
                    <a:bodyPr/>
                    <a:lstStyle/>
                    <a:p>
                      <a:pPr algn="ctr">
                        <a:spcAft>
                          <a:spcPts val="0"/>
                        </a:spcAft>
                      </a:pPr>
                      <a:r>
                        <a:rPr lang="en-US" sz="1400" dirty="0">
                          <a:effectLst/>
                        </a:rPr>
                        <a:t>2</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37 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solidFill>
                            <a:schemeClr val="tx1"/>
                          </a:solidFill>
                        </a:rPr>
                        <a:t>Myelopathy</a:t>
                      </a:r>
                    </a:p>
                  </a:txBody>
                  <a:tcPr/>
                </a:tc>
                <a:tc>
                  <a:txBody>
                    <a:bodyPr/>
                    <a:lstStyle/>
                    <a:p>
                      <a:pPr algn="ctr">
                        <a:spcAft>
                          <a:spcPts val="0"/>
                        </a:spcAft>
                      </a:pPr>
                      <a:r>
                        <a:rPr lang="en-US" sz="1400" dirty="0">
                          <a:effectLst/>
                          <a:latin typeface="+mn-lt"/>
                          <a:ea typeface="+mn-ea"/>
                          <a:cs typeface="+mn-cs"/>
                        </a:rPr>
                        <a:t>Osteosarcoma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Resolved</a:t>
                      </a:r>
                    </a:p>
                  </a:txBody>
                  <a:tcPr/>
                </a:tc>
                <a:extLst>
                  <a:ext uri="{0D108BD9-81ED-4DB2-BD59-A6C34878D82A}">
                    <a16:rowId xmlns:a16="http://schemas.microsoft.com/office/drawing/2014/main" val="10002"/>
                  </a:ext>
                </a:extLst>
              </a:tr>
              <a:tr h="145024">
                <a:tc>
                  <a:txBody>
                    <a:bodyPr/>
                    <a:lstStyle/>
                    <a:p>
                      <a:pPr algn="ctr">
                        <a:spcAft>
                          <a:spcPts val="0"/>
                        </a:spcAft>
                      </a:pPr>
                      <a:r>
                        <a:rPr lang="en-US" sz="1400" dirty="0">
                          <a:effectLst/>
                        </a:rPr>
                        <a:t>3</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23 Male</a:t>
                      </a:r>
                      <a:endParaRPr lang="en-US" sz="1400" dirty="0">
                        <a:effectLst/>
                        <a:latin typeface="Calibri" charset="0"/>
                        <a:ea typeface="Calibri" charset="0"/>
                        <a:cs typeface="Times New Roman" charset="0"/>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Lower Extremity</a:t>
                      </a:r>
                      <a:r>
                        <a:rPr lang="en-US" sz="1400" baseline="0" dirty="0"/>
                        <a:t> Paralysis</a:t>
                      </a:r>
                      <a:endParaRPr lang="en-US" sz="1400" dirty="0"/>
                    </a:p>
                  </a:txBody>
                  <a:tcPr/>
                </a:tc>
                <a:tc>
                  <a:txBody>
                    <a:bodyPr/>
                    <a:lstStyle/>
                    <a:p>
                      <a:pPr algn="ctr">
                        <a:spcAft>
                          <a:spcPts val="0"/>
                        </a:spcAft>
                      </a:pPr>
                      <a:r>
                        <a:rPr lang="en-US" sz="1400" dirty="0">
                          <a:effectLst/>
                          <a:latin typeface="+mn-lt"/>
                          <a:ea typeface="+mn-ea"/>
                          <a:cs typeface="+mn-cs"/>
                        </a:rPr>
                        <a:t>Ewing’s 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Improved with residual HF weakness and gait imbalance</a:t>
                      </a:r>
                    </a:p>
                  </a:txBody>
                  <a:tcPr/>
                </a:tc>
                <a:extLst>
                  <a:ext uri="{0D108BD9-81ED-4DB2-BD59-A6C34878D82A}">
                    <a16:rowId xmlns:a16="http://schemas.microsoft.com/office/drawing/2014/main" val="10003"/>
                  </a:ext>
                </a:extLst>
              </a:tr>
              <a:tr h="391224">
                <a:tc>
                  <a:txBody>
                    <a:bodyPr/>
                    <a:lstStyle/>
                    <a:p>
                      <a:pPr algn="ctr">
                        <a:spcAft>
                          <a:spcPts val="0"/>
                        </a:spcAft>
                      </a:pPr>
                      <a:r>
                        <a:rPr lang="en-US" sz="1400" dirty="0">
                          <a:effectLst/>
                        </a:rPr>
                        <a:t>4</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57 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Dysphagia</a:t>
                      </a:r>
                    </a:p>
                  </a:txBody>
                  <a:tcPr/>
                </a:tc>
                <a:tc>
                  <a:txBody>
                    <a:bodyPr/>
                    <a:lstStyle/>
                    <a:p>
                      <a:pPr algn="ctr">
                        <a:spcAft>
                          <a:spcPts val="0"/>
                        </a:spcAft>
                      </a:pPr>
                      <a:r>
                        <a:rPr lang="en-US" sz="1400" dirty="0" err="1">
                          <a:effectLst/>
                        </a:rPr>
                        <a:t>Chordoma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Improved  swallowing</a:t>
                      </a:r>
                    </a:p>
                  </a:txBody>
                  <a:tcPr/>
                </a:tc>
                <a:extLst>
                  <a:ext uri="{0D108BD9-81ED-4DB2-BD59-A6C34878D82A}">
                    <a16:rowId xmlns:a16="http://schemas.microsoft.com/office/drawing/2014/main" val="10004"/>
                  </a:ext>
                </a:extLst>
              </a:tr>
              <a:tr h="391224">
                <a:tc>
                  <a:txBody>
                    <a:bodyPr/>
                    <a:lstStyle/>
                    <a:p>
                      <a:pPr algn="ctr">
                        <a:spcAft>
                          <a:spcPts val="0"/>
                        </a:spcAft>
                      </a:pPr>
                      <a:r>
                        <a:rPr lang="en-US" sz="1400" dirty="0">
                          <a:effectLst/>
                        </a:rPr>
                        <a:t>5</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18 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Cauda </a:t>
                      </a:r>
                      <a:r>
                        <a:rPr lang="en-US" sz="1400" dirty="0" err="1"/>
                        <a:t>equina</a:t>
                      </a:r>
                      <a:endParaRPr lang="en-US" sz="1400" dirty="0"/>
                    </a:p>
                  </a:txBody>
                  <a:tcPr/>
                </a:tc>
                <a:tc>
                  <a:txBody>
                    <a:bodyPr/>
                    <a:lstStyle/>
                    <a:p>
                      <a:pPr algn="ctr">
                        <a:spcAft>
                          <a:spcPts val="0"/>
                        </a:spcAft>
                      </a:pPr>
                      <a:r>
                        <a:rPr lang="en-US" sz="1400" dirty="0">
                          <a:effectLst/>
                          <a:latin typeface="+mn-lt"/>
                          <a:ea typeface="+mn-ea"/>
                          <a:cs typeface="+mn-cs"/>
                        </a:rPr>
                        <a:t>Chondrosarcoma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Resolved</a:t>
                      </a:r>
                    </a:p>
                  </a:txBody>
                  <a:tcPr/>
                </a:tc>
                <a:extLst>
                  <a:ext uri="{0D108BD9-81ED-4DB2-BD59-A6C34878D82A}">
                    <a16:rowId xmlns:a16="http://schemas.microsoft.com/office/drawing/2014/main" val="10005"/>
                  </a:ext>
                </a:extLst>
              </a:tr>
              <a:tr h="391224">
                <a:tc>
                  <a:txBody>
                    <a:bodyPr/>
                    <a:lstStyle/>
                    <a:p>
                      <a:pPr algn="ctr">
                        <a:spcAft>
                          <a:spcPts val="0"/>
                        </a:spcAft>
                      </a:pPr>
                      <a:r>
                        <a:rPr lang="en-US" sz="1400" dirty="0">
                          <a:effectLst/>
                          <a:latin typeface="+mn-lt"/>
                          <a:ea typeface="+mn-ea"/>
                          <a:cs typeface="+mn-cs"/>
                        </a:rPr>
                        <a:t>6</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19 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Lower Extremity</a:t>
                      </a:r>
                      <a:r>
                        <a:rPr lang="en-US" sz="1400" baseline="0" dirty="0"/>
                        <a:t> Paralysis</a:t>
                      </a:r>
                      <a:endParaRPr lang="en-US" sz="1400" dirty="0"/>
                    </a:p>
                  </a:txBody>
                  <a:tcPr/>
                </a:tc>
                <a:tc>
                  <a:txBody>
                    <a:bodyPr/>
                    <a:lstStyle/>
                    <a:p>
                      <a:pPr algn="ctr">
                        <a:spcAft>
                          <a:spcPts val="0"/>
                        </a:spcAft>
                      </a:pPr>
                      <a:r>
                        <a:rPr lang="en-US" sz="1400" dirty="0">
                          <a:effectLst/>
                          <a:latin typeface="Calibri" charset="0"/>
                          <a:ea typeface="Calibri" charset="0"/>
                          <a:cs typeface="Times New Roman" charset="0"/>
                        </a:rPr>
                        <a:t>Ewing’s Sarcoma</a:t>
                      </a:r>
                    </a:p>
                  </a:txBody>
                  <a:tcPr marL="68580" marR="68580" marT="0" marB="0" anchor="b"/>
                </a:tc>
                <a:tc>
                  <a:txBody>
                    <a:bodyPr/>
                    <a:lstStyle/>
                    <a:p>
                      <a:r>
                        <a:rPr lang="en-US" sz="1400" dirty="0"/>
                        <a:t>Resolved</a:t>
                      </a:r>
                    </a:p>
                  </a:txBody>
                  <a:tcPr/>
                </a:tc>
                <a:extLst>
                  <a:ext uri="{0D108BD9-81ED-4DB2-BD59-A6C34878D82A}">
                    <a16:rowId xmlns:a16="http://schemas.microsoft.com/office/drawing/2014/main" val="10006"/>
                  </a:ext>
                </a:extLst>
              </a:tr>
              <a:tr h="546641">
                <a:tc>
                  <a:txBody>
                    <a:bodyPr/>
                    <a:lstStyle/>
                    <a:p>
                      <a:pPr algn="ctr">
                        <a:spcAft>
                          <a:spcPts val="0"/>
                        </a:spcAft>
                      </a:pPr>
                      <a:r>
                        <a:rPr lang="en-US" sz="1400" dirty="0">
                          <a:effectLst/>
                          <a:latin typeface="+mn-lt"/>
                          <a:ea typeface="+mn-ea"/>
                          <a:cs typeface="+mn-cs"/>
                        </a:rPr>
                        <a:t>7</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35 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Radiculopathy</a:t>
                      </a:r>
                    </a:p>
                  </a:txBody>
                  <a:tcPr/>
                </a:tc>
                <a:tc>
                  <a:txBody>
                    <a:bodyPr/>
                    <a:lstStyle/>
                    <a:p>
                      <a:pPr algn="ctr">
                        <a:spcAft>
                          <a:spcPts val="0"/>
                        </a:spcAft>
                      </a:pPr>
                      <a:r>
                        <a:rPr lang="en-US" sz="1400" dirty="0">
                          <a:effectLst/>
                          <a:latin typeface="+mn-lt"/>
                          <a:ea typeface="+mn-ea"/>
                          <a:cs typeface="+mn-cs"/>
                        </a:rPr>
                        <a:t>Spindle</a:t>
                      </a:r>
                      <a:r>
                        <a:rPr lang="en-US" sz="1400" baseline="0" dirty="0">
                          <a:effectLst/>
                          <a:latin typeface="+mn-lt"/>
                          <a:ea typeface="+mn-ea"/>
                          <a:cs typeface="+mn-cs"/>
                        </a:rPr>
                        <a:t> Cell 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Improved with residual  sensory deficit</a:t>
                      </a:r>
                    </a:p>
                  </a:txBody>
                  <a:tcPr/>
                </a:tc>
                <a:extLst>
                  <a:ext uri="{0D108BD9-81ED-4DB2-BD59-A6C34878D82A}">
                    <a16:rowId xmlns:a16="http://schemas.microsoft.com/office/drawing/2014/main" val="10007"/>
                  </a:ext>
                </a:extLst>
              </a:tr>
              <a:tr h="546641">
                <a:tc>
                  <a:txBody>
                    <a:bodyPr/>
                    <a:lstStyle/>
                    <a:p>
                      <a:pPr algn="ctr">
                        <a:spcAft>
                          <a:spcPts val="0"/>
                        </a:spcAft>
                      </a:pPr>
                      <a:r>
                        <a:rPr lang="en-US" sz="1400" dirty="0">
                          <a:effectLst/>
                          <a:latin typeface="+mn-lt"/>
                          <a:ea typeface="+mn-ea"/>
                          <a:cs typeface="+mn-cs"/>
                        </a:rPr>
                        <a:t>8</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32 Female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Myelopathy</a:t>
                      </a:r>
                    </a:p>
                  </a:txBody>
                  <a:tcPr/>
                </a:tc>
                <a:tc>
                  <a:txBody>
                    <a:bodyPr/>
                    <a:lstStyle/>
                    <a:p>
                      <a:pPr algn="ctr">
                        <a:spcAft>
                          <a:spcPts val="0"/>
                        </a:spcAft>
                      </a:pPr>
                      <a:r>
                        <a:rPr lang="en-US" sz="1400" dirty="0">
                          <a:effectLst/>
                          <a:latin typeface="+mn-lt"/>
                          <a:ea typeface="+mn-ea"/>
                          <a:cs typeface="+mn-cs"/>
                        </a:rPr>
                        <a:t>Chondrosarcoma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Improved with :L5 sensory deficit</a:t>
                      </a:r>
                    </a:p>
                  </a:txBody>
                  <a:tcPr/>
                </a:tc>
                <a:extLst>
                  <a:ext uri="{0D108BD9-81ED-4DB2-BD59-A6C34878D82A}">
                    <a16:rowId xmlns:a16="http://schemas.microsoft.com/office/drawing/2014/main" val="10008"/>
                  </a:ext>
                </a:extLst>
              </a:tr>
              <a:tr h="450175">
                <a:tc>
                  <a:txBody>
                    <a:bodyPr/>
                    <a:lstStyle/>
                    <a:p>
                      <a:pPr algn="ctr">
                        <a:spcAft>
                          <a:spcPts val="0"/>
                        </a:spcAft>
                      </a:pPr>
                      <a:r>
                        <a:rPr lang="en-US" sz="1400" dirty="0">
                          <a:effectLst/>
                          <a:latin typeface="+mn-lt"/>
                          <a:ea typeface="+mn-ea"/>
                          <a:cs typeface="+mn-cs"/>
                        </a:rPr>
                        <a:t>9</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46 Female</a:t>
                      </a:r>
                      <a:endParaRPr lang="en-US" sz="1400" dirty="0">
                        <a:effectLst/>
                        <a:latin typeface="Calibri" charset="0"/>
                        <a:ea typeface="Calibri" charset="0"/>
                        <a:cs typeface="Times New Roman" charset="0"/>
                      </a:endParaRPr>
                    </a:p>
                  </a:txBody>
                  <a:tcPr marL="68580" marR="68580" marT="0" marB="0" anchor="b"/>
                </a:tc>
                <a:tc>
                  <a:txBody>
                    <a:bodyPr/>
                    <a:lstStyle/>
                    <a:p>
                      <a:pPr algn="ctr"/>
                      <a:r>
                        <a:rPr lang="en-US" sz="1400" dirty="0"/>
                        <a:t>Radiculopathy</a:t>
                      </a:r>
                    </a:p>
                  </a:txBody>
                  <a:tcPr/>
                </a:tc>
                <a:tc>
                  <a:txBody>
                    <a:bodyPr/>
                    <a:lstStyle/>
                    <a:p>
                      <a:pPr algn="ctr">
                        <a:spcAft>
                          <a:spcPts val="0"/>
                        </a:spcAft>
                      </a:pPr>
                      <a:r>
                        <a:rPr lang="en-US" sz="1400" dirty="0" err="1">
                          <a:effectLst/>
                          <a:latin typeface="+mn-lt"/>
                          <a:ea typeface="+mn-ea"/>
                          <a:cs typeface="+mn-cs"/>
                        </a:rPr>
                        <a:t>Sclerosing</a:t>
                      </a:r>
                      <a:r>
                        <a:rPr lang="en-US" sz="1400" baseline="0" dirty="0">
                          <a:effectLst/>
                          <a:latin typeface="+mn-lt"/>
                          <a:ea typeface="+mn-ea"/>
                          <a:cs typeface="+mn-cs"/>
                        </a:rPr>
                        <a:t> Epithelioid </a:t>
                      </a:r>
                      <a:r>
                        <a:rPr lang="en-US" sz="1400" baseline="0" dirty="0" err="1">
                          <a:effectLst/>
                          <a:latin typeface="+mn-lt"/>
                          <a:ea typeface="+mn-ea"/>
                          <a:cs typeface="+mn-cs"/>
                        </a:rPr>
                        <a:t>Fibrosarcoma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No change</a:t>
                      </a:r>
                    </a:p>
                  </a:txBody>
                  <a:tcPr/>
                </a:tc>
                <a:extLst>
                  <a:ext uri="{0D108BD9-81ED-4DB2-BD59-A6C34878D82A}">
                    <a16:rowId xmlns:a16="http://schemas.microsoft.com/office/drawing/2014/main" val="10009"/>
                  </a:ext>
                </a:extLst>
              </a:tr>
              <a:tr h="0">
                <a:tc>
                  <a:txBody>
                    <a:bodyPr/>
                    <a:lstStyle/>
                    <a:p>
                      <a:pPr algn="ctr">
                        <a:spcAft>
                          <a:spcPts val="0"/>
                        </a:spcAft>
                      </a:pPr>
                      <a:r>
                        <a:rPr lang="en-US" sz="1400" dirty="0">
                          <a:effectLst/>
                        </a:rPr>
                        <a:t>10</a:t>
                      </a:r>
                      <a:endParaRPr lang="en-US" sz="1400" dirty="0">
                        <a:effectLst/>
                        <a:latin typeface="Calibri" charset="0"/>
                        <a:ea typeface="Calibri" charset="0"/>
                        <a:cs typeface="Times New Roman" charset="0"/>
                      </a:endParaRPr>
                    </a:p>
                  </a:txBody>
                  <a:tcPr marL="68580" marR="68580" marT="0" marB="0" anchor="b"/>
                </a:tc>
                <a:tc>
                  <a:txBody>
                    <a:bodyPr/>
                    <a:lstStyle/>
                    <a:p>
                      <a:pPr algn="ctr">
                        <a:spcAft>
                          <a:spcPts val="0"/>
                        </a:spcAft>
                      </a:pPr>
                      <a:r>
                        <a:rPr lang="en-US" sz="1400" dirty="0">
                          <a:effectLst/>
                        </a:rPr>
                        <a:t>35 Male</a:t>
                      </a:r>
                      <a:endParaRPr lang="en-US" sz="1400" dirty="0">
                        <a:effectLst/>
                        <a:latin typeface="Calibri" charset="0"/>
                        <a:ea typeface="Calibri" charset="0"/>
                        <a:cs typeface="Times New Roman" charset="0"/>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Lower Extremity</a:t>
                      </a:r>
                      <a:r>
                        <a:rPr lang="en-US" sz="1400" baseline="0" dirty="0"/>
                        <a:t> Paralysis</a:t>
                      </a:r>
                      <a:endParaRPr lang="en-US" sz="1400" dirty="0"/>
                    </a:p>
                  </a:txBody>
                  <a:tcPr/>
                </a:tc>
                <a:tc>
                  <a:txBody>
                    <a:bodyPr/>
                    <a:lstStyle/>
                    <a:p>
                      <a:pPr algn="ctr">
                        <a:spcAft>
                          <a:spcPts val="0"/>
                        </a:spcAft>
                      </a:pPr>
                      <a:r>
                        <a:rPr lang="en-US" sz="1400" dirty="0" err="1">
                          <a:effectLst/>
                        </a:rPr>
                        <a:t>Leiomyosarcoma</a:t>
                      </a:r>
                      <a:endParaRPr lang="en-US" sz="1400" dirty="0">
                        <a:effectLst/>
                        <a:latin typeface="Calibri" charset="0"/>
                        <a:ea typeface="Calibri" charset="0"/>
                        <a:cs typeface="Times New Roman" charset="0"/>
                      </a:endParaRPr>
                    </a:p>
                  </a:txBody>
                  <a:tcPr marL="68580" marR="68580" marT="0" marB="0" anchor="b"/>
                </a:tc>
                <a:tc>
                  <a:txBody>
                    <a:bodyPr/>
                    <a:lstStyle/>
                    <a:p>
                      <a:r>
                        <a:rPr lang="en-US" sz="1400" dirty="0"/>
                        <a:t>Improved</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1053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84A02-9291-324C-A14F-AC6441019B39}"/>
              </a:ext>
            </a:extLst>
          </p:cNvPr>
          <p:cNvSpPr>
            <a:spLocks noGrp="1"/>
          </p:cNvSpPr>
          <p:nvPr>
            <p:ph type="sldNum" sz="quarter" idx="12"/>
          </p:nvPr>
        </p:nvSpPr>
        <p:spPr/>
        <p:txBody>
          <a:bodyPr/>
          <a:lstStyle/>
          <a:p>
            <a:fld id="{135A9134-9E12-4854-BB1F-FE6418D12572}" type="slidenum">
              <a:rPr lang="en-US" smtClean="0"/>
              <a:t>6</a:t>
            </a:fld>
            <a:endParaRPr lang="en-US"/>
          </a:p>
        </p:txBody>
      </p:sp>
      <p:sp>
        <p:nvSpPr>
          <p:cNvPr id="3" name="Title 2">
            <a:extLst>
              <a:ext uri="{FF2B5EF4-FFF2-40B4-BE49-F238E27FC236}">
                <a16:creationId xmlns:a16="http://schemas.microsoft.com/office/drawing/2014/main" id="{817A367D-6418-E849-BE60-58B9514D7E94}"/>
              </a:ext>
            </a:extLst>
          </p:cNvPr>
          <p:cNvSpPr>
            <a:spLocks noGrp="1"/>
          </p:cNvSpPr>
          <p:nvPr>
            <p:ph type="title"/>
          </p:nvPr>
        </p:nvSpPr>
        <p:spPr/>
        <p:txBody>
          <a:bodyPr/>
          <a:lstStyle/>
          <a:p>
            <a:r>
              <a:rPr lang="en-US" dirty="0"/>
              <a:t>Patient 3 – Ewing’s Sarcoma</a:t>
            </a:r>
          </a:p>
        </p:txBody>
      </p:sp>
      <p:sp>
        <p:nvSpPr>
          <p:cNvPr id="4" name="Content Placeholder 3">
            <a:extLst>
              <a:ext uri="{FF2B5EF4-FFF2-40B4-BE49-F238E27FC236}">
                <a16:creationId xmlns:a16="http://schemas.microsoft.com/office/drawing/2014/main" id="{87D460BD-CA94-BE4A-B021-B4575DBBC653}"/>
              </a:ext>
            </a:extLst>
          </p:cNvPr>
          <p:cNvSpPr>
            <a:spLocks noGrp="1"/>
          </p:cNvSpPr>
          <p:nvPr>
            <p:ph idx="1"/>
          </p:nvPr>
        </p:nvSpPr>
        <p:spPr>
          <a:xfrm>
            <a:off x="251520" y="1905000"/>
            <a:ext cx="8435280" cy="4221163"/>
          </a:xfrm>
        </p:spPr>
        <p:txBody>
          <a:bodyPr/>
          <a:lstStyle/>
          <a:p>
            <a:r>
              <a:rPr lang="en-US" altLang="en-US" sz="2000" dirty="0"/>
              <a:t>23-year-old with grade 3-4 L/E motor strength and T7/8 sensory level</a:t>
            </a:r>
          </a:p>
          <a:p>
            <a:endParaRPr lang="en-US" dirty="0"/>
          </a:p>
        </p:txBody>
      </p:sp>
      <p:pic>
        <p:nvPicPr>
          <p:cNvPr id="5" name="Picture 3">
            <a:extLst>
              <a:ext uri="{FF2B5EF4-FFF2-40B4-BE49-F238E27FC236}">
                <a16:creationId xmlns:a16="http://schemas.microsoft.com/office/drawing/2014/main" id="{FF3AE55F-74E1-BC44-85B1-C2515341B59A}"/>
              </a:ext>
            </a:extLst>
          </p:cNvPr>
          <p:cNvPicPr>
            <a:picLocks noChangeAspect="1"/>
          </p:cNvPicPr>
          <p:nvPr/>
        </p:nvPicPr>
        <p:blipFill>
          <a:blip r:embed="rId2">
            <a:lum bright="28000"/>
            <a:extLst>
              <a:ext uri="{28A0092B-C50C-407E-A947-70E740481C1C}">
                <a14:useLocalDpi xmlns:a14="http://schemas.microsoft.com/office/drawing/2010/main" val="0"/>
              </a:ext>
            </a:extLst>
          </a:blip>
          <a:srcRect l="22266" t="11983" r="12109" b="37524"/>
          <a:stretch>
            <a:fillRect/>
          </a:stretch>
        </p:blipFill>
        <p:spPr bwMode="auto">
          <a:xfrm>
            <a:off x="827584" y="3212976"/>
            <a:ext cx="2643308" cy="203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001-pre-MRI sag STIR0001.jpg">
            <a:extLst>
              <a:ext uri="{FF2B5EF4-FFF2-40B4-BE49-F238E27FC236}">
                <a16:creationId xmlns:a16="http://schemas.microsoft.com/office/drawing/2014/main" id="{0DCA376C-FF1F-944C-88C9-0C5CB57EBE15}"/>
              </a:ext>
            </a:extLst>
          </p:cNvPr>
          <p:cNvPicPr>
            <a:picLocks noChangeAspect="1"/>
          </p:cNvPicPr>
          <p:nvPr/>
        </p:nvPicPr>
        <p:blipFill>
          <a:blip r:embed="rId3">
            <a:lum bright="28000"/>
            <a:extLst>
              <a:ext uri="{28A0092B-C50C-407E-A947-70E740481C1C}">
                <a14:useLocalDpi xmlns:a14="http://schemas.microsoft.com/office/drawing/2010/main" val="0"/>
              </a:ext>
            </a:extLst>
          </a:blip>
          <a:srcRect l="22217" t="10938" r="19189"/>
          <a:stretch>
            <a:fillRect/>
          </a:stretch>
        </p:blipFill>
        <p:spPr bwMode="auto">
          <a:xfrm>
            <a:off x="6102839" y="2754746"/>
            <a:ext cx="1941554"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001-pre-MRI sag T2.jpg">
            <a:extLst>
              <a:ext uri="{FF2B5EF4-FFF2-40B4-BE49-F238E27FC236}">
                <a16:creationId xmlns:a16="http://schemas.microsoft.com/office/drawing/2014/main" id="{C81636CC-0521-5948-9B6D-2A6CCFBC8FA7}"/>
              </a:ext>
            </a:extLst>
          </p:cNvPr>
          <p:cNvPicPr>
            <a:picLocks noChangeAspect="1"/>
          </p:cNvPicPr>
          <p:nvPr/>
        </p:nvPicPr>
        <p:blipFill>
          <a:blip r:embed="rId4">
            <a:lum bright="28000"/>
            <a:extLst>
              <a:ext uri="{28A0092B-C50C-407E-A947-70E740481C1C}">
                <a14:useLocalDpi xmlns:a14="http://schemas.microsoft.com/office/drawing/2010/main" val="0"/>
              </a:ext>
            </a:extLst>
          </a:blip>
          <a:srcRect l="22168" t="9229" r="21582"/>
          <a:stretch>
            <a:fillRect/>
          </a:stretch>
        </p:blipFill>
        <p:spPr bwMode="auto">
          <a:xfrm>
            <a:off x="3851920" y="2754746"/>
            <a:ext cx="18288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2ADCF9A-27A1-6046-9947-8B9823E4E507}"/>
              </a:ext>
            </a:extLst>
          </p:cNvPr>
          <p:cNvSpPr txBox="1"/>
          <p:nvPr/>
        </p:nvSpPr>
        <p:spPr>
          <a:xfrm>
            <a:off x="827584" y="4969291"/>
            <a:ext cx="1030988" cy="276999"/>
          </a:xfrm>
          <a:prstGeom prst="rect">
            <a:avLst/>
          </a:prstGeom>
          <a:solidFill>
            <a:schemeClr val="bg1"/>
          </a:solidFill>
        </p:spPr>
        <p:txBody>
          <a:bodyPr wrap="none" rtlCol="0">
            <a:spAutoFit/>
          </a:bodyPr>
          <a:lstStyle/>
          <a:p>
            <a:r>
              <a:rPr lang="en-US" sz="1200" dirty="0"/>
              <a:t>Pre-operative</a:t>
            </a:r>
          </a:p>
        </p:txBody>
      </p:sp>
    </p:spTree>
    <p:extLst>
      <p:ext uri="{BB962C8B-B14F-4D97-AF65-F5344CB8AC3E}">
        <p14:creationId xmlns:p14="http://schemas.microsoft.com/office/powerpoint/2010/main" val="25756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2CF14C-88B3-D241-9F67-5C4D1EAD28E9}"/>
              </a:ext>
            </a:extLst>
          </p:cNvPr>
          <p:cNvSpPr>
            <a:spLocks noGrp="1"/>
          </p:cNvSpPr>
          <p:nvPr>
            <p:ph type="sldNum" sz="quarter" idx="12"/>
          </p:nvPr>
        </p:nvSpPr>
        <p:spPr/>
        <p:txBody>
          <a:bodyPr/>
          <a:lstStyle/>
          <a:p>
            <a:fld id="{135A9134-9E12-4854-BB1F-FE6418D12572}" type="slidenum">
              <a:rPr lang="en-US" smtClean="0"/>
              <a:t>7</a:t>
            </a:fld>
            <a:endParaRPr lang="en-US"/>
          </a:p>
        </p:txBody>
      </p:sp>
      <p:sp>
        <p:nvSpPr>
          <p:cNvPr id="3" name="Title 2">
            <a:extLst>
              <a:ext uri="{FF2B5EF4-FFF2-40B4-BE49-F238E27FC236}">
                <a16:creationId xmlns:a16="http://schemas.microsoft.com/office/drawing/2014/main" id="{92849D02-3971-C145-950A-52AF9BE5B7A6}"/>
              </a:ext>
            </a:extLst>
          </p:cNvPr>
          <p:cNvSpPr>
            <a:spLocks noGrp="1"/>
          </p:cNvSpPr>
          <p:nvPr>
            <p:ph type="title"/>
          </p:nvPr>
        </p:nvSpPr>
        <p:spPr/>
        <p:txBody>
          <a:bodyPr/>
          <a:lstStyle/>
          <a:p>
            <a:r>
              <a:rPr lang="en-US" dirty="0"/>
              <a:t>Intra-</a:t>
            </a:r>
            <a:r>
              <a:rPr lang="en-US" dirty="0" err="1"/>
              <a:t>lesional</a:t>
            </a:r>
            <a:r>
              <a:rPr lang="en-US" dirty="0"/>
              <a:t> Procedure</a:t>
            </a:r>
          </a:p>
        </p:txBody>
      </p:sp>
      <p:pic>
        <p:nvPicPr>
          <p:cNvPr id="5" name="Content Placeholder 3" descr="1002-post 1st OR -ap-lat0001.jpg">
            <a:extLst>
              <a:ext uri="{FF2B5EF4-FFF2-40B4-BE49-F238E27FC236}">
                <a16:creationId xmlns:a16="http://schemas.microsoft.com/office/drawing/2014/main" id="{35BBE5B4-F484-674D-B84A-78C7B726FF49}"/>
              </a:ext>
            </a:extLst>
          </p:cNvPr>
          <p:cNvPicPr>
            <a:picLocks noChangeAspect="1"/>
          </p:cNvPicPr>
          <p:nvPr/>
        </p:nvPicPr>
        <p:blipFill>
          <a:blip r:embed="rId2" cstate="print">
            <a:lum bright="20000"/>
            <a:extLst>
              <a:ext uri="{28A0092B-C50C-407E-A947-70E740481C1C}">
                <a14:useLocalDpi xmlns:a14="http://schemas.microsoft.com/office/drawing/2010/main" val="0"/>
              </a:ext>
            </a:extLst>
          </a:blip>
          <a:srcRect l="33559" t="9084" r="8972"/>
          <a:stretch>
            <a:fillRect/>
          </a:stretch>
        </p:blipFill>
        <p:spPr>
          <a:xfrm>
            <a:off x="5220072" y="2168508"/>
            <a:ext cx="1599411" cy="2912295"/>
          </a:xfrm>
          <a:prstGeom prst="rect">
            <a:avLst/>
          </a:prstGeom>
        </p:spPr>
      </p:pic>
      <p:pic>
        <p:nvPicPr>
          <p:cNvPr id="6" name="Picture 4" descr="1002-post 1st OR -ap-lat0002.jpg">
            <a:extLst>
              <a:ext uri="{FF2B5EF4-FFF2-40B4-BE49-F238E27FC236}">
                <a16:creationId xmlns:a16="http://schemas.microsoft.com/office/drawing/2014/main" id="{951848C2-D0EA-F54B-A159-C33DDB6C3F96}"/>
              </a:ext>
            </a:extLst>
          </p:cNvPr>
          <p:cNvPicPr>
            <a:picLocks noChangeAspect="1"/>
          </p:cNvPicPr>
          <p:nvPr/>
        </p:nvPicPr>
        <p:blipFill>
          <a:blip r:embed="rId3" cstate="print">
            <a:lum bright="20000"/>
            <a:extLst>
              <a:ext uri="{28A0092B-C50C-407E-A947-70E740481C1C}">
                <a14:useLocalDpi xmlns:a14="http://schemas.microsoft.com/office/drawing/2010/main" val="0"/>
              </a:ext>
            </a:extLst>
          </a:blip>
          <a:srcRect l="26166" t="17268" r="42889"/>
          <a:stretch>
            <a:fillRect/>
          </a:stretch>
        </p:blipFill>
        <p:spPr bwMode="auto">
          <a:xfrm>
            <a:off x="7034212" y="2168508"/>
            <a:ext cx="1498227" cy="291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002-post 1st OR -MRI-axial0001.jpg">
            <a:extLst>
              <a:ext uri="{FF2B5EF4-FFF2-40B4-BE49-F238E27FC236}">
                <a16:creationId xmlns:a16="http://schemas.microsoft.com/office/drawing/2014/main" id="{27C2BC93-27FF-C848-92A0-162F2A237268}"/>
              </a:ext>
            </a:extLst>
          </p:cNvPr>
          <p:cNvPicPr>
            <a:picLocks noChangeAspect="1"/>
          </p:cNvPicPr>
          <p:nvPr/>
        </p:nvPicPr>
        <p:blipFill>
          <a:blip r:embed="rId4">
            <a:lum bright="20000"/>
            <a:extLst>
              <a:ext uri="{28A0092B-C50C-407E-A947-70E740481C1C}">
                <a14:useLocalDpi xmlns:a14="http://schemas.microsoft.com/office/drawing/2010/main" val="0"/>
              </a:ext>
            </a:extLst>
          </a:blip>
          <a:srcRect l="22614" t="29102" r="21136" b="27808"/>
          <a:stretch>
            <a:fillRect/>
          </a:stretch>
        </p:blipFill>
        <p:spPr bwMode="auto">
          <a:xfrm>
            <a:off x="611560" y="2852936"/>
            <a:ext cx="2398966" cy="183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1002-post 1st OR -CT-coronal-pre-chemo.jpg">
            <a:extLst>
              <a:ext uri="{FF2B5EF4-FFF2-40B4-BE49-F238E27FC236}">
                <a16:creationId xmlns:a16="http://schemas.microsoft.com/office/drawing/2014/main" id="{09A276C3-F282-ED4A-B8DB-214C4F0D5B43}"/>
              </a:ext>
            </a:extLst>
          </p:cNvPr>
          <p:cNvPicPr>
            <a:picLocks noChangeAspect="1"/>
          </p:cNvPicPr>
          <p:nvPr/>
        </p:nvPicPr>
        <p:blipFill>
          <a:blip r:embed="rId5">
            <a:lum bright="20000"/>
            <a:extLst>
              <a:ext uri="{28A0092B-C50C-407E-A947-70E740481C1C}">
                <a14:useLocalDpi xmlns:a14="http://schemas.microsoft.com/office/drawing/2010/main" val="0"/>
              </a:ext>
            </a:extLst>
          </a:blip>
          <a:srcRect l="33984" t="7739" r="34253" b="47266"/>
          <a:stretch>
            <a:fillRect/>
          </a:stretch>
        </p:blipFill>
        <p:spPr bwMode="auto">
          <a:xfrm>
            <a:off x="3225255" y="2168508"/>
            <a:ext cx="1780088" cy="291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98EEF47-B022-6C4A-B0CC-1E4A5E2B3B32}"/>
              </a:ext>
            </a:extLst>
          </p:cNvPr>
          <p:cNvSpPr txBox="1"/>
          <p:nvPr/>
        </p:nvSpPr>
        <p:spPr>
          <a:xfrm>
            <a:off x="611560" y="4413687"/>
            <a:ext cx="1087605" cy="276999"/>
          </a:xfrm>
          <a:prstGeom prst="rect">
            <a:avLst/>
          </a:prstGeom>
          <a:solidFill>
            <a:schemeClr val="bg1"/>
          </a:solidFill>
        </p:spPr>
        <p:txBody>
          <a:bodyPr wrap="none" rtlCol="0">
            <a:spAutoFit/>
          </a:bodyPr>
          <a:lstStyle/>
          <a:p>
            <a:r>
              <a:rPr lang="en-US" sz="1200" dirty="0"/>
              <a:t>Post-operative</a:t>
            </a:r>
          </a:p>
        </p:txBody>
      </p:sp>
    </p:spTree>
    <p:extLst>
      <p:ext uri="{BB962C8B-B14F-4D97-AF65-F5344CB8AC3E}">
        <p14:creationId xmlns:p14="http://schemas.microsoft.com/office/powerpoint/2010/main" val="17901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D653-212B-1948-A82A-64F3212E2516}"/>
              </a:ext>
            </a:extLst>
          </p:cNvPr>
          <p:cNvSpPr>
            <a:spLocks noGrp="1"/>
          </p:cNvSpPr>
          <p:nvPr>
            <p:ph type="sldNum" sz="quarter" idx="12"/>
          </p:nvPr>
        </p:nvSpPr>
        <p:spPr/>
        <p:txBody>
          <a:bodyPr/>
          <a:lstStyle/>
          <a:p>
            <a:fld id="{135A9134-9E12-4854-BB1F-FE6418D12572}" type="slidenum">
              <a:rPr lang="en-US" smtClean="0"/>
              <a:t>8</a:t>
            </a:fld>
            <a:endParaRPr lang="en-US"/>
          </a:p>
        </p:txBody>
      </p:sp>
      <p:sp>
        <p:nvSpPr>
          <p:cNvPr id="3" name="Title 2">
            <a:extLst>
              <a:ext uri="{FF2B5EF4-FFF2-40B4-BE49-F238E27FC236}">
                <a16:creationId xmlns:a16="http://schemas.microsoft.com/office/drawing/2014/main" id="{F89B6408-18C7-3C4B-BB7A-445E77B6A006}"/>
              </a:ext>
            </a:extLst>
          </p:cNvPr>
          <p:cNvSpPr>
            <a:spLocks noGrp="1"/>
          </p:cNvSpPr>
          <p:nvPr>
            <p:ph type="title"/>
          </p:nvPr>
        </p:nvSpPr>
        <p:spPr/>
        <p:txBody>
          <a:bodyPr>
            <a:normAutofit/>
          </a:bodyPr>
          <a:lstStyle/>
          <a:p>
            <a:r>
              <a:rPr lang="en-US" sz="3000" dirty="0"/>
              <a:t>Chemotherapy and Revision Surgery</a:t>
            </a:r>
          </a:p>
        </p:txBody>
      </p:sp>
      <p:pic>
        <p:nvPicPr>
          <p:cNvPr id="5" name="Content Placeholder 3" descr="1002-post 1st OR -post chemo MRI-axial -post-gad.jpg">
            <a:extLst>
              <a:ext uri="{FF2B5EF4-FFF2-40B4-BE49-F238E27FC236}">
                <a16:creationId xmlns:a16="http://schemas.microsoft.com/office/drawing/2014/main" id="{60261979-AF6D-0842-8DA5-7744EA6F2BC1}"/>
              </a:ext>
            </a:extLst>
          </p:cNvPr>
          <p:cNvPicPr>
            <a:picLocks noChangeAspect="1"/>
          </p:cNvPicPr>
          <p:nvPr/>
        </p:nvPicPr>
        <p:blipFill>
          <a:blip r:embed="rId2">
            <a:lum bright="34000"/>
            <a:extLst>
              <a:ext uri="{28A0092B-C50C-407E-A947-70E740481C1C}">
                <a14:useLocalDpi xmlns:a14="http://schemas.microsoft.com/office/drawing/2010/main" val="0"/>
              </a:ext>
            </a:extLst>
          </a:blip>
          <a:srcRect l="1175" t="11784" r="14644" b="5717"/>
          <a:stretch>
            <a:fillRect/>
          </a:stretch>
        </p:blipFill>
        <p:spPr>
          <a:xfrm>
            <a:off x="415104" y="4077072"/>
            <a:ext cx="2018698" cy="1978324"/>
          </a:xfrm>
          <a:prstGeom prst="rect">
            <a:avLst/>
          </a:prstGeom>
        </p:spPr>
      </p:pic>
      <p:pic>
        <p:nvPicPr>
          <p:cNvPr id="6" name="Picture 4" descr="1002-post 1st OR -MRI-axial0001.jpg">
            <a:extLst>
              <a:ext uri="{FF2B5EF4-FFF2-40B4-BE49-F238E27FC236}">
                <a16:creationId xmlns:a16="http://schemas.microsoft.com/office/drawing/2014/main" id="{A4EBF3D6-1551-A54A-9779-C65DE5CE5152}"/>
              </a:ext>
            </a:extLst>
          </p:cNvPr>
          <p:cNvPicPr>
            <a:picLocks noChangeAspect="1"/>
          </p:cNvPicPr>
          <p:nvPr/>
        </p:nvPicPr>
        <p:blipFill>
          <a:blip r:embed="rId3">
            <a:lum bright="34000"/>
            <a:extLst>
              <a:ext uri="{28A0092B-C50C-407E-A947-70E740481C1C}">
                <a14:useLocalDpi xmlns:a14="http://schemas.microsoft.com/office/drawing/2010/main" val="0"/>
              </a:ext>
            </a:extLst>
          </a:blip>
          <a:srcRect l="19922" t="17505" r="21484" b="25073"/>
          <a:stretch>
            <a:fillRect/>
          </a:stretch>
        </p:blipFill>
        <p:spPr bwMode="auto">
          <a:xfrm>
            <a:off x="400804" y="1929317"/>
            <a:ext cx="2047298" cy="200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a:extLst>
              <a:ext uri="{FF2B5EF4-FFF2-40B4-BE49-F238E27FC236}">
                <a16:creationId xmlns:a16="http://schemas.microsoft.com/office/drawing/2014/main" id="{55FF554C-2ADA-9542-AEFA-06E7B46B4B62}"/>
              </a:ext>
            </a:extLst>
          </p:cNvPr>
          <p:cNvSpPr/>
          <p:nvPr/>
        </p:nvSpPr>
        <p:spPr>
          <a:xfrm>
            <a:off x="2633052" y="3717032"/>
            <a:ext cx="705384" cy="61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descr="IMG00029.jpg">
            <a:extLst>
              <a:ext uri="{FF2B5EF4-FFF2-40B4-BE49-F238E27FC236}">
                <a16:creationId xmlns:a16="http://schemas.microsoft.com/office/drawing/2014/main" id="{965DCC73-97C5-D449-BC26-2A7150B8CA94}"/>
              </a:ext>
            </a:extLst>
          </p:cNvPr>
          <p:cNvPicPr>
            <a:picLocks noGrp="1" noChangeAspect="1"/>
          </p:cNvPicPr>
          <p:nvPr>
            <p:ph idx="1"/>
          </p:nvPr>
        </p:nvPicPr>
        <p:blipFill>
          <a:blip r:embed="rId4" cstate="print">
            <a:lum bright="16000"/>
            <a:extLst>
              <a:ext uri="{28A0092B-C50C-407E-A947-70E740481C1C}">
                <a14:useLocalDpi xmlns:a14="http://schemas.microsoft.com/office/drawing/2010/main" val="0"/>
              </a:ext>
            </a:extLst>
          </a:blip>
          <a:srcRect l="-18187" r="-18187"/>
          <a:stretch>
            <a:fillRect/>
          </a:stretch>
        </p:blipFill>
        <p:spPr>
          <a:xfrm>
            <a:off x="3151606" y="4054207"/>
            <a:ext cx="3147561" cy="1730803"/>
          </a:xfrm>
        </p:spPr>
      </p:pic>
      <p:pic>
        <p:nvPicPr>
          <p:cNvPr id="11" name="Picture 4" descr="IMG00030.jpg">
            <a:extLst>
              <a:ext uri="{FF2B5EF4-FFF2-40B4-BE49-F238E27FC236}">
                <a16:creationId xmlns:a16="http://schemas.microsoft.com/office/drawing/2014/main" id="{31FEFDDC-F383-144A-AE42-9E7A71D7F870}"/>
              </a:ext>
            </a:extLst>
          </p:cNvPr>
          <p:cNvPicPr>
            <a:picLocks noChangeAspect="1"/>
          </p:cNvPicPr>
          <p:nvPr/>
        </p:nvPicPr>
        <p:blipFill>
          <a:blip r:embed="rId5" cstate="print">
            <a:lum bright="16000"/>
            <a:extLst>
              <a:ext uri="{28A0092B-C50C-407E-A947-70E740481C1C}">
                <a14:useLocalDpi xmlns:a14="http://schemas.microsoft.com/office/drawing/2010/main" val="0"/>
              </a:ext>
            </a:extLst>
          </a:blip>
          <a:srcRect/>
          <a:stretch>
            <a:fillRect/>
          </a:stretch>
        </p:blipFill>
        <p:spPr bwMode="auto">
          <a:xfrm>
            <a:off x="3563888" y="2204864"/>
            <a:ext cx="2308071" cy="173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3" descr="1004-psot AP-lat 0 at 6mths0001.jpg">
            <a:extLst>
              <a:ext uri="{FF2B5EF4-FFF2-40B4-BE49-F238E27FC236}">
                <a16:creationId xmlns:a16="http://schemas.microsoft.com/office/drawing/2014/main" id="{DF6C4623-36DC-C444-BFC3-5106DC5A0A33}"/>
              </a:ext>
            </a:extLst>
          </p:cNvPr>
          <p:cNvPicPr>
            <a:picLocks noChangeAspect="1"/>
          </p:cNvPicPr>
          <p:nvPr/>
        </p:nvPicPr>
        <p:blipFill>
          <a:blip r:embed="rId6" cstate="print">
            <a:lum bright="16000"/>
            <a:extLst>
              <a:ext uri="{28A0092B-C50C-407E-A947-70E740481C1C}">
                <a14:useLocalDpi xmlns:a14="http://schemas.microsoft.com/office/drawing/2010/main" val="0"/>
              </a:ext>
            </a:extLst>
          </a:blip>
          <a:srcRect l="13695" t="5717" r="13693"/>
          <a:stretch>
            <a:fillRect/>
          </a:stretch>
        </p:blipFill>
        <p:spPr>
          <a:xfrm>
            <a:off x="6071576" y="2436934"/>
            <a:ext cx="1332778" cy="3109814"/>
          </a:xfrm>
          <a:prstGeom prst="rect">
            <a:avLst/>
          </a:prstGeom>
        </p:spPr>
      </p:pic>
      <p:pic>
        <p:nvPicPr>
          <p:cNvPr id="15" name="Picture 4" descr="1004-psot AP-lat 0 at 6mths0002.jpg">
            <a:extLst>
              <a:ext uri="{FF2B5EF4-FFF2-40B4-BE49-F238E27FC236}">
                <a16:creationId xmlns:a16="http://schemas.microsoft.com/office/drawing/2014/main" id="{DB621FC1-B547-B94A-8DFD-DB24801ADED6}"/>
              </a:ext>
            </a:extLst>
          </p:cNvPr>
          <p:cNvPicPr>
            <a:picLocks noChangeAspect="1"/>
          </p:cNvPicPr>
          <p:nvPr/>
        </p:nvPicPr>
        <p:blipFill>
          <a:blip r:embed="rId7" cstate="print">
            <a:lum bright="16000"/>
            <a:extLst>
              <a:ext uri="{28A0092B-C50C-407E-A947-70E740481C1C}">
                <a14:useLocalDpi xmlns:a14="http://schemas.microsoft.com/office/drawing/2010/main" val="0"/>
              </a:ext>
            </a:extLst>
          </a:blip>
          <a:srcRect t="8913" r="29243"/>
          <a:stretch>
            <a:fillRect/>
          </a:stretch>
        </p:blipFill>
        <p:spPr bwMode="auto">
          <a:xfrm>
            <a:off x="7557967" y="2436933"/>
            <a:ext cx="1334513" cy="31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C6FDE84-B45B-4D59-A837-CCEAF68E1696}"/>
              </a:ext>
            </a:extLst>
          </p:cNvPr>
          <p:cNvSpPr txBox="1"/>
          <p:nvPr/>
        </p:nvSpPr>
        <p:spPr>
          <a:xfrm>
            <a:off x="1424453" y="5793786"/>
            <a:ext cx="1008112" cy="261610"/>
          </a:xfrm>
          <a:prstGeom prst="rect">
            <a:avLst/>
          </a:prstGeom>
          <a:solidFill>
            <a:schemeClr val="bg1"/>
          </a:solidFill>
        </p:spPr>
        <p:txBody>
          <a:bodyPr wrap="square" rtlCol="0">
            <a:spAutoFit/>
          </a:bodyPr>
          <a:lstStyle/>
          <a:p>
            <a:r>
              <a:rPr lang="en-CA" sz="1100" dirty="0"/>
              <a:t>Post-Chemo</a:t>
            </a:r>
          </a:p>
        </p:txBody>
      </p:sp>
      <p:sp>
        <p:nvSpPr>
          <p:cNvPr id="12" name="TextBox 11">
            <a:extLst>
              <a:ext uri="{FF2B5EF4-FFF2-40B4-BE49-F238E27FC236}">
                <a16:creationId xmlns:a16="http://schemas.microsoft.com/office/drawing/2014/main" id="{D80EFCFD-9F7E-41E3-9E75-5D95F8BB4350}"/>
              </a:ext>
            </a:extLst>
          </p:cNvPr>
          <p:cNvSpPr txBox="1"/>
          <p:nvPr/>
        </p:nvSpPr>
        <p:spPr>
          <a:xfrm>
            <a:off x="1463776" y="3669426"/>
            <a:ext cx="1008112" cy="261610"/>
          </a:xfrm>
          <a:prstGeom prst="rect">
            <a:avLst/>
          </a:prstGeom>
          <a:solidFill>
            <a:schemeClr val="bg1"/>
          </a:solidFill>
        </p:spPr>
        <p:txBody>
          <a:bodyPr wrap="square" rtlCol="0">
            <a:spAutoFit/>
          </a:bodyPr>
          <a:lstStyle/>
          <a:p>
            <a:r>
              <a:rPr lang="en-CA" sz="1100" dirty="0"/>
              <a:t>Pre-Chemo</a:t>
            </a:r>
          </a:p>
        </p:txBody>
      </p:sp>
    </p:spTree>
    <p:extLst>
      <p:ext uri="{BB962C8B-B14F-4D97-AF65-F5344CB8AC3E}">
        <p14:creationId xmlns:p14="http://schemas.microsoft.com/office/powerpoint/2010/main" val="129740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5A9134-9E12-4854-BB1F-FE6418D12572}" type="slidenum">
              <a:rPr lang="en-US" smtClean="0"/>
              <a:t>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8181603"/>
              </p:ext>
            </p:extLst>
          </p:nvPr>
        </p:nvGraphicFramePr>
        <p:xfrm>
          <a:off x="228600" y="476672"/>
          <a:ext cx="8853632" cy="5346087"/>
        </p:xfrm>
        <a:graphic>
          <a:graphicData uri="http://schemas.openxmlformats.org/drawingml/2006/table">
            <a:tbl>
              <a:tblPr firstRow="1" bandRow="1">
                <a:tableStyleId>{5C22544A-7EE6-4342-B048-85BDC9FD1C3A}</a:tableStyleId>
              </a:tblPr>
              <a:tblGrid>
                <a:gridCol w="153508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81490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2062581">
                  <a:extLst>
                    <a:ext uri="{9D8B030D-6E8A-4147-A177-3AD203B41FA5}">
                      <a16:colId xmlns:a16="http://schemas.microsoft.com/office/drawing/2014/main" val="20006"/>
                    </a:ext>
                  </a:extLst>
                </a:gridCol>
                <a:gridCol w="840659">
                  <a:extLst>
                    <a:ext uri="{9D8B030D-6E8A-4147-A177-3AD203B41FA5}">
                      <a16:colId xmlns:a16="http://schemas.microsoft.com/office/drawing/2014/main" val="20007"/>
                    </a:ext>
                  </a:extLst>
                </a:gridCol>
              </a:tblGrid>
              <a:tr h="287271">
                <a:tc rowSpan="2">
                  <a:txBody>
                    <a:bodyPr/>
                    <a:lstStyle/>
                    <a:p>
                      <a:pPr algn="ctr">
                        <a:spcAft>
                          <a:spcPts val="0"/>
                        </a:spcAft>
                      </a:pPr>
                      <a:r>
                        <a:rPr lang="en-US" sz="1000" dirty="0">
                          <a:effectLst/>
                        </a:rPr>
                        <a:t>Case Number</a:t>
                      </a:r>
                      <a:endParaRPr lang="en-US" sz="1000" dirty="0">
                        <a:effectLst/>
                        <a:latin typeface="Calibri" charset="0"/>
                        <a:ea typeface="Calibri" charset="0"/>
                        <a:cs typeface="Times New Roman"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000" dirty="0"/>
                        <a:t>Adjunctive Treatment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algn="ctr"/>
                      <a:r>
                        <a:rPr lang="en-US" sz="1000" dirty="0"/>
                        <a:t>Number of Stages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en-US" sz="1000" dirty="0"/>
                        <a:t>Pathology</a:t>
                      </a:r>
                      <a:r>
                        <a:rPr lang="en-US" sz="1000" baseline="0" dirty="0"/>
                        <a:t> Margins</a:t>
                      </a:r>
                      <a:endParaRPr lang="en-US" sz="1000" dirty="0"/>
                    </a:p>
                  </a:txBody>
                  <a:tcPr>
                    <a:lnL w="12700" cap="flat" cmpd="sng" algn="ctr">
                      <a:solidFill>
                        <a:schemeClr val="bg1"/>
                      </a:solidFill>
                      <a:prstDash val="solid"/>
                      <a:round/>
                      <a:headEnd type="none" w="med" len="med"/>
                      <a:tailEnd type="none" w="med" len="med"/>
                    </a:lnL>
                  </a:tcPr>
                </a:tc>
                <a:tc rowSpan="2">
                  <a:txBody>
                    <a:bodyPr/>
                    <a:lstStyle/>
                    <a:p>
                      <a:pPr algn="ctr"/>
                      <a:r>
                        <a:rPr lang="en-US" sz="1000" dirty="0"/>
                        <a:t>Oncological Outcome/</a:t>
                      </a:r>
                    </a:p>
                    <a:p>
                      <a:pPr algn="ctr"/>
                      <a:r>
                        <a:rPr lang="en-US" sz="1000" dirty="0"/>
                        <a:t>Recurrence</a:t>
                      </a:r>
                    </a:p>
                  </a:txBody>
                  <a:tcPr/>
                </a:tc>
                <a:tc rowSpan="2">
                  <a:txBody>
                    <a:bodyPr/>
                    <a:lstStyle/>
                    <a:p>
                      <a:pPr algn="ctr"/>
                      <a:endParaRPr lang="en-US" sz="1000" dirty="0"/>
                    </a:p>
                    <a:p>
                      <a:pPr algn="ctr"/>
                      <a:r>
                        <a:rPr lang="en-US" sz="1000" dirty="0"/>
                        <a:t>Complications</a:t>
                      </a:r>
                    </a:p>
                  </a:txBody>
                  <a:tcPr/>
                </a:tc>
                <a:tc rowSpan="2">
                  <a:txBody>
                    <a:bodyPr/>
                    <a:lstStyle/>
                    <a:p>
                      <a:pPr algn="ctr"/>
                      <a:endParaRPr lang="en-US" sz="1000" dirty="0"/>
                    </a:p>
                    <a:p>
                      <a:pPr algn="ctr"/>
                      <a:r>
                        <a:rPr lang="en-US" sz="1000" dirty="0"/>
                        <a:t>Follow up</a:t>
                      </a:r>
                    </a:p>
                  </a:txBody>
                  <a:tcPr/>
                </a:tc>
                <a:extLst>
                  <a:ext uri="{0D108BD9-81ED-4DB2-BD59-A6C34878D82A}">
                    <a16:rowId xmlns:a16="http://schemas.microsoft.com/office/drawing/2014/main" val="10000"/>
                  </a:ext>
                </a:extLst>
              </a:tr>
              <a:tr h="383029">
                <a:tc vMerge="1">
                  <a:txBody>
                    <a:bodyPr/>
                    <a:lstStyle/>
                    <a:p>
                      <a:endParaRPr lang="en-US"/>
                    </a:p>
                  </a:txBody>
                  <a:tcPr/>
                </a:tc>
                <a:tc>
                  <a:txBody>
                    <a:bodyPr/>
                    <a:lstStyle/>
                    <a:p>
                      <a:pPr algn="ctr"/>
                      <a:r>
                        <a:rPr lang="en-US" sz="1000" dirty="0">
                          <a:solidFill>
                            <a:schemeClr val="bg1"/>
                          </a:solidFill>
                        </a:rPr>
                        <a:t>Chemo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c>
                  <a:txBody>
                    <a:bodyPr/>
                    <a:lstStyle/>
                    <a:p>
                      <a:pPr algn="ctr"/>
                      <a:r>
                        <a:rPr lang="en-US" sz="1000" dirty="0">
                          <a:solidFill>
                            <a:schemeClr val="bg1"/>
                          </a:solidFill>
                        </a:rPr>
                        <a:t>Rads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01631">
                <a:tc>
                  <a:txBody>
                    <a:bodyPr/>
                    <a:lstStyle/>
                    <a:p>
                      <a:pPr algn="ctr">
                        <a:spcAft>
                          <a:spcPts val="0"/>
                        </a:spcAft>
                      </a:pPr>
                      <a:r>
                        <a:rPr lang="en-US" sz="1000" dirty="0">
                          <a:effectLst/>
                        </a:rPr>
                        <a:t>(1) Osteosarcoma</a:t>
                      </a:r>
                      <a:endParaRPr lang="en-US" sz="1000" dirty="0">
                        <a:effectLst/>
                        <a:latin typeface="Calibri" charset="0"/>
                        <a:ea typeface="Calibri" charset="0"/>
                        <a:cs typeface="Times New Roman" charset="0"/>
                      </a:endParaRPr>
                    </a:p>
                  </a:txBody>
                  <a:tcPr marL="68580" marR="68580" marT="0" marB="0" anchor="b">
                    <a:lnT w="12700" cap="flat" cmpd="sng" algn="ctr">
                      <a:solidFill>
                        <a:schemeClr val="bg1"/>
                      </a:solidFill>
                      <a:prstDash val="solid"/>
                      <a:round/>
                      <a:headEnd type="none" w="med" len="med"/>
                      <a:tailEnd type="none" w="med" len="med"/>
                    </a:lnT>
                  </a:tcPr>
                </a:tc>
                <a:tc>
                  <a:txBody>
                    <a:bodyPr/>
                    <a:lstStyle/>
                    <a:p>
                      <a:pPr algn="ctr"/>
                      <a:r>
                        <a:rPr lang="en-US" sz="1000" dirty="0"/>
                        <a:t>Y</a:t>
                      </a: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a:t>Negative</a:t>
                      </a:r>
                    </a:p>
                  </a:txBody>
                  <a:tcPr>
                    <a:lnL w="12700" cap="flat" cmpd="sng" algn="ctr">
                      <a:solidFill>
                        <a:schemeClr val="bg1"/>
                      </a:solidFill>
                      <a:prstDash val="solid"/>
                      <a:round/>
                      <a:headEnd type="none" w="med" len="med"/>
                      <a:tailEnd type="none" w="med" len="med"/>
                    </a:lnL>
                  </a:tcPr>
                </a:tc>
                <a:tc>
                  <a:txBody>
                    <a:bodyPr/>
                    <a:lstStyle/>
                    <a:p>
                      <a:r>
                        <a:rPr lang="en-US" sz="1000" dirty="0"/>
                        <a:t>No recurrence</a:t>
                      </a:r>
                    </a:p>
                  </a:txBody>
                  <a:tcPr/>
                </a:tc>
                <a:tc>
                  <a:txBody>
                    <a:bodyPr/>
                    <a:lstStyle/>
                    <a:p>
                      <a:pPr marL="171450" indent="-171450">
                        <a:buFont typeface="Arial" panose="020B0604020202020204" pitchFamily="34" charset="0"/>
                        <a:buChar char="•"/>
                      </a:pPr>
                      <a:r>
                        <a:rPr lang="en-US" sz="1000" dirty="0"/>
                        <a:t>None</a:t>
                      </a:r>
                    </a:p>
                  </a:txBody>
                  <a:tcPr/>
                </a:tc>
                <a:tc>
                  <a:txBody>
                    <a:bodyPr/>
                    <a:lstStyle/>
                    <a:p>
                      <a:pPr algn="ctr"/>
                      <a:r>
                        <a:rPr lang="en-US" sz="1000" dirty="0"/>
                        <a:t>12 years</a:t>
                      </a:r>
                    </a:p>
                  </a:txBody>
                  <a:tcPr/>
                </a:tc>
                <a:extLst>
                  <a:ext uri="{0D108BD9-81ED-4DB2-BD59-A6C34878D82A}">
                    <a16:rowId xmlns:a16="http://schemas.microsoft.com/office/drawing/2014/main" val="10002"/>
                  </a:ext>
                </a:extLst>
              </a:tr>
              <a:tr h="762872">
                <a:tc>
                  <a:txBody>
                    <a:bodyPr/>
                    <a:lstStyle/>
                    <a:p>
                      <a:pPr algn="ctr">
                        <a:spcAft>
                          <a:spcPts val="0"/>
                        </a:spcAft>
                      </a:pPr>
                      <a:r>
                        <a:rPr lang="en-US" sz="1000" dirty="0">
                          <a:effectLst/>
                          <a:latin typeface="+mn-lt"/>
                          <a:ea typeface="+mn-ea"/>
                          <a:cs typeface="+mn-cs"/>
                        </a:rPr>
                        <a:t>(2) Osteosarcoma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Y</a:t>
                      </a:r>
                    </a:p>
                  </a:txBody>
                  <a:tcPr>
                    <a:lnR w="12700" cap="flat" cmpd="sng" algn="ctr">
                      <a:solidFill>
                        <a:schemeClr val="bg1"/>
                      </a:solidFill>
                      <a:prstDash val="solid"/>
                      <a:round/>
                      <a:headEnd type="none" w="med" len="med"/>
                      <a:tailEnd type="none" w="med" len="med"/>
                    </a:lnR>
                  </a:tcPr>
                </a:tc>
                <a:tc>
                  <a:txBody>
                    <a:bodyPr/>
                    <a:lstStyle/>
                    <a:p>
                      <a:pPr algn="ctr"/>
                      <a:r>
                        <a:rPr lang="en-US" sz="1000" dirty="0"/>
                        <a:t>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000" dirty="0"/>
                        <a:t>2</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1000" dirty="0"/>
                        <a:t>Negative</a:t>
                      </a:r>
                    </a:p>
                  </a:txBody>
                  <a:tcPr>
                    <a:lnL w="12700" cap="flat" cmpd="sng" algn="ctr">
                      <a:solidFill>
                        <a:schemeClr val="bg1"/>
                      </a:solidFill>
                      <a:prstDash val="solid"/>
                      <a:round/>
                      <a:headEnd type="none" w="med" len="med"/>
                      <a:tailEnd type="none" w="med" len="med"/>
                    </a:lnL>
                  </a:tcPr>
                </a:tc>
                <a:tc>
                  <a:txBody>
                    <a:bodyPr/>
                    <a:lstStyle/>
                    <a:p>
                      <a:r>
                        <a:rPr lang="en-US" sz="1000" dirty="0"/>
                        <a:t>No recurrence</a:t>
                      </a:r>
                    </a:p>
                  </a:txBody>
                  <a:tcPr/>
                </a:tc>
                <a:tc>
                  <a:txBody>
                    <a:bodyPr/>
                    <a:lstStyle/>
                    <a:p>
                      <a:pPr marL="228600" indent="-228600">
                        <a:buFont typeface="Arial" panose="020B0604020202020204" pitchFamily="34" charset="0"/>
                        <a:buChar char="•"/>
                      </a:pPr>
                      <a:r>
                        <a:rPr lang="en-US" sz="1000" dirty="0"/>
                        <a:t>Aspiration pneumonia</a:t>
                      </a:r>
                    </a:p>
                    <a:p>
                      <a:pPr marL="228600" indent="-228600">
                        <a:buFont typeface="Arial" panose="020B0604020202020204" pitchFamily="34" charset="0"/>
                        <a:buChar char="•"/>
                      </a:pPr>
                      <a:r>
                        <a:rPr lang="en-US" sz="1000" dirty="0"/>
                        <a:t>Esophageal erosion </a:t>
                      </a:r>
                    </a:p>
                    <a:p>
                      <a:pPr marL="228600" indent="-228600">
                        <a:buFont typeface="Arial" panose="020B0604020202020204" pitchFamily="34" charset="0"/>
                        <a:buChar char="•"/>
                      </a:pPr>
                      <a:r>
                        <a:rPr lang="en-US" sz="1000" dirty="0"/>
                        <a:t>Ant graft resorption</a:t>
                      </a:r>
                    </a:p>
                    <a:p>
                      <a:pPr marL="228600" indent="-228600">
                        <a:buFont typeface="Arial" panose="020B0604020202020204" pitchFamily="34" charset="0"/>
                        <a:buChar char="•"/>
                      </a:pPr>
                      <a:r>
                        <a:rPr lang="en-US" sz="1000" dirty="0">
                          <a:solidFill>
                            <a:schemeClr val="tx1"/>
                          </a:solidFill>
                        </a:rPr>
                        <a:t>Unilateral vocal cord  </a:t>
                      </a:r>
                      <a:r>
                        <a:rPr lang="en-US" sz="1000" dirty="0"/>
                        <a:t>paralysis</a:t>
                      </a:r>
                    </a:p>
                  </a:txBody>
                  <a:tcPr/>
                </a:tc>
                <a:tc>
                  <a:txBody>
                    <a:bodyPr/>
                    <a:lstStyle/>
                    <a:p>
                      <a:pPr algn="ctr"/>
                      <a:r>
                        <a:rPr lang="en-US" sz="1000" dirty="0"/>
                        <a:t>12 years</a:t>
                      </a:r>
                    </a:p>
                  </a:txBody>
                  <a:tcPr/>
                </a:tc>
                <a:extLst>
                  <a:ext uri="{0D108BD9-81ED-4DB2-BD59-A6C34878D82A}">
                    <a16:rowId xmlns:a16="http://schemas.microsoft.com/office/drawing/2014/main" val="10003"/>
                  </a:ext>
                </a:extLst>
              </a:tr>
              <a:tr h="478786">
                <a:tc>
                  <a:txBody>
                    <a:bodyPr/>
                    <a:lstStyle/>
                    <a:p>
                      <a:pPr algn="ctr">
                        <a:spcAft>
                          <a:spcPts val="0"/>
                        </a:spcAft>
                      </a:pPr>
                      <a:r>
                        <a:rPr lang="en-US" sz="1000" dirty="0">
                          <a:effectLst/>
                          <a:latin typeface="+mn-lt"/>
                          <a:ea typeface="+mn-ea"/>
                          <a:cs typeface="+mn-cs"/>
                        </a:rPr>
                        <a:t>(3) Ewing’s 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Y</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2</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None acute</a:t>
                      </a:r>
                    </a:p>
                    <a:p>
                      <a:pPr marL="171450" indent="-171450">
                        <a:buFont typeface="Arial" panose="020B0604020202020204" pitchFamily="34" charset="0"/>
                        <a:buChar char="•"/>
                      </a:pPr>
                      <a:r>
                        <a:rPr lang="en-US" sz="1000" dirty="0"/>
                        <a:t>Fractured rod after fall; revised</a:t>
                      </a:r>
                    </a:p>
                  </a:txBody>
                  <a:tcPr/>
                </a:tc>
                <a:tc>
                  <a:txBody>
                    <a:bodyPr/>
                    <a:lstStyle/>
                    <a:p>
                      <a:pPr algn="ctr"/>
                      <a:r>
                        <a:rPr lang="en-US" sz="1000" dirty="0"/>
                        <a:t>12 years</a:t>
                      </a:r>
                    </a:p>
                  </a:txBody>
                  <a:tcPr/>
                </a:tc>
                <a:extLst>
                  <a:ext uri="{0D108BD9-81ED-4DB2-BD59-A6C34878D82A}">
                    <a16:rowId xmlns:a16="http://schemas.microsoft.com/office/drawing/2014/main" val="10004"/>
                  </a:ext>
                </a:extLst>
              </a:tr>
              <a:tr h="493214">
                <a:tc>
                  <a:txBody>
                    <a:bodyPr/>
                    <a:lstStyle/>
                    <a:p>
                      <a:pPr algn="ctr">
                        <a:spcAft>
                          <a:spcPts val="0"/>
                        </a:spcAft>
                      </a:pPr>
                      <a:r>
                        <a:rPr lang="en-US" sz="1000" dirty="0">
                          <a:effectLst/>
                        </a:rPr>
                        <a:t>(4) Chordoma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N</a:t>
                      </a:r>
                    </a:p>
                  </a:txBody>
                  <a:tcPr>
                    <a:lnR w="12700" cap="flat" cmpd="sng" algn="ctr">
                      <a:solidFill>
                        <a:schemeClr val="bg1"/>
                      </a:solidFill>
                      <a:prstDash val="solid"/>
                      <a:round/>
                      <a:headEnd type="none" w="med" len="med"/>
                      <a:tailEnd type="none" w="med" len="med"/>
                    </a:lnR>
                  </a:tcPr>
                </a:tc>
                <a:tc>
                  <a:txBody>
                    <a:bodyPr/>
                    <a:lstStyle/>
                    <a:p>
                      <a:pPr algn="ctr"/>
                      <a:r>
                        <a:rPr lang="en-US" sz="1000" dirty="0"/>
                        <a:t>N</a:t>
                      </a:r>
                    </a:p>
                  </a:txBody>
                  <a:tcPr>
                    <a:lnL w="12700" cap="flat" cmpd="sng" algn="ctr">
                      <a:solidFill>
                        <a:schemeClr val="bg1"/>
                      </a:solidFill>
                      <a:prstDash val="solid"/>
                      <a:round/>
                      <a:headEnd type="none" w="med" len="med"/>
                      <a:tailEnd type="none" w="med" len="med"/>
                    </a:lnL>
                  </a:tcPr>
                </a:tc>
                <a:tc>
                  <a:txBody>
                    <a:bodyPr/>
                    <a:lstStyle/>
                    <a:p>
                      <a:pPr algn="ctr"/>
                      <a:r>
                        <a:rPr lang="en-US" sz="1000" dirty="0"/>
                        <a:t>2</a:t>
                      </a:r>
                    </a:p>
                  </a:txBody>
                  <a:tcPr/>
                </a:tc>
                <a:tc>
                  <a:txBody>
                    <a:bodyPr/>
                    <a:lstStyle/>
                    <a:p>
                      <a:r>
                        <a:rPr lang="en-US" sz="1000" dirty="0"/>
                        <a:t>Positive    -Ant scar</a:t>
                      </a:r>
                    </a:p>
                  </a:txBody>
                  <a:tcPr/>
                </a:tc>
                <a:tc>
                  <a:txBody>
                    <a:bodyPr/>
                    <a:lstStyle/>
                    <a:p>
                      <a:r>
                        <a:rPr lang="en-US" sz="1000" dirty="0"/>
                        <a:t>Local at 7 years</a:t>
                      </a:r>
                    </a:p>
                  </a:txBody>
                  <a:tcPr/>
                </a:tc>
                <a:tc>
                  <a:txBody>
                    <a:bodyPr/>
                    <a:lstStyle/>
                    <a:p>
                      <a:pPr marL="171450" indent="-171450">
                        <a:buFont typeface="Arial" panose="020B0604020202020204" pitchFamily="34" charset="0"/>
                        <a:buChar char="•"/>
                      </a:pPr>
                      <a:r>
                        <a:rPr lang="en-US" sz="1000" dirty="0"/>
                        <a:t>CSF leak</a:t>
                      </a:r>
                    </a:p>
                    <a:p>
                      <a:pPr marL="171450" indent="-171450">
                        <a:buFont typeface="Arial" panose="020B0604020202020204" pitchFamily="34" charset="0"/>
                        <a:buChar char="•"/>
                      </a:pPr>
                      <a:r>
                        <a:rPr lang="en-US" sz="1000" dirty="0"/>
                        <a:t>Would infection and sepsis</a:t>
                      </a:r>
                    </a:p>
                    <a:p>
                      <a:pPr marL="171450" indent="-171450">
                        <a:buFont typeface="Arial" panose="020B0604020202020204" pitchFamily="34" charset="0"/>
                        <a:buChar char="•"/>
                      </a:pPr>
                      <a:r>
                        <a:rPr lang="en-US" sz="1000" dirty="0"/>
                        <a:t>Junctional kyphosis; revised</a:t>
                      </a:r>
                    </a:p>
                    <a:p>
                      <a:pPr marL="171450" indent="-171450">
                        <a:buFont typeface="Arial" panose="020B0604020202020204" pitchFamily="34" charset="0"/>
                        <a:buChar char="•"/>
                      </a:pPr>
                      <a:r>
                        <a:rPr lang="en-US" sz="1000" dirty="0"/>
                        <a:t>Chronic pain</a:t>
                      </a:r>
                    </a:p>
                  </a:txBody>
                  <a:tcPr/>
                </a:tc>
                <a:tc>
                  <a:txBody>
                    <a:bodyPr/>
                    <a:lstStyle/>
                    <a:p>
                      <a:pPr algn="ctr"/>
                      <a:r>
                        <a:rPr lang="en-US" sz="1000" dirty="0"/>
                        <a:t>7 years</a:t>
                      </a:r>
                    </a:p>
                  </a:txBody>
                  <a:tcPr/>
                </a:tc>
                <a:extLst>
                  <a:ext uri="{0D108BD9-81ED-4DB2-BD59-A6C34878D82A}">
                    <a16:rowId xmlns:a16="http://schemas.microsoft.com/office/drawing/2014/main" val="10005"/>
                  </a:ext>
                </a:extLst>
              </a:tr>
              <a:tr h="595040">
                <a:tc>
                  <a:txBody>
                    <a:bodyPr/>
                    <a:lstStyle/>
                    <a:p>
                      <a:pPr algn="ctr">
                        <a:spcAft>
                          <a:spcPts val="0"/>
                        </a:spcAft>
                      </a:pPr>
                      <a:r>
                        <a:rPr lang="en-US" sz="1000" dirty="0">
                          <a:effectLst/>
                          <a:latin typeface="+mn-lt"/>
                          <a:ea typeface="+mn-ea"/>
                          <a:cs typeface="+mn-cs"/>
                        </a:rPr>
                        <a:t>(5) Chondrosarcoma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N</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2</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Wound infection x 2; OR</a:t>
                      </a:r>
                    </a:p>
                    <a:p>
                      <a:pPr marL="171450" indent="-171450">
                        <a:buFont typeface="Arial" panose="020B0604020202020204" pitchFamily="34" charset="0"/>
                        <a:buChar char="•"/>
                      </a:pPr>
                      <a:r>
                        <a:rPr lang="en-US" sz="1000" dirty="0"/>
                        <a:t>Neurogenic bladder</a:t>
                      </a:r>
                    </a:p>
                    <a:p>
                      <a:pPr marL="171450" indent="-171450">
                        <a:buFont typeface="Arial" panose="020B0604020202020204" pitchFamily="34" charset="0"/>
                        <a:buChar char="•"/>
                      </a:pPr>
                      <a:r>
                        <a:rPr lang="en-US" sz="1000" dirty="0"/>
                        <a:t>Late wound infection; OR + Abx</a:t>
                      </a:r>
                    </a:p>
                  </a:txBody>
                  <a:tcPr/>
                </a:tc>
                <a:tc>
                  <a:txBody>
                    <a:bodyPr/>
                    <a:lstStyle/>
                    <a:p>
                      <a:pPr algn="ctr"/>
                      <a:r>
                        <a:rPr lang="en-US" sz="1000" dirty="0"/>
                        <a:t>6 years</a:t>
                      </a:r>
                    </a:p>
                  </a:txBody>
                  <a:tcPr/>
                </a:tc>
                <a:extLst>
                  <a:ext uri="{0D108BD9-81ED-4DB2-BD59-A6C34878D82A}">
                    <a16:rowId xmlns:a16="http://schemas.microsoft.com/office/drawing/2014/main" val="10006"/>
                  </a:ext>
                </a:extLst>
              </a:tr>
              <a:tr h="0">
                <a:tc>
                  <a:txBody>
                    <a:bodyPr/>
                    <a:lstStyle/>
                    <a:p>
                      <a:pPr algn="ctr">
                        <a:spcAft>
                          <a:spcPts val="0"/>
                        </a:spcAft>
                      </a:pPr>
                      <a:r>
                        <a:rPr lang="en-US" sz="1000" dirty="0">
                          <a:effectLst/>
                          <a:latin typeface="Calibri" charset="0"/>
                          <a:ea typeface="Calibri" charset="0"/>
                          <a:cs typeface="Times New Roman" charset="0"/>
                        </a:rPr>
                        <a:t>(6) Ewing’s Sarcoma</a:t>
                      </a:r>
                    </a:p>
                  </a:txBody>
                  <a:tcPr marL="68580" marR="68580" marT="0" marB="0" anchor="b"/>
                </a:tc>
                <a:tc>
                  <a:txBody>
                    <a:bodyPr/>
                    <a:lstStyle/>
                    <a:p>
                      <a:pPr algn="ctr"/>
                      <a:r>
                        <a:rPr lang="en-US" sz="1000" dirty="0"/>
                        <a:t>Y</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1</a:t>
                      </a:r>
                    </a:p>
                  </a:txBody>
                  <a:tcPr/>
                </a:tc>
                <a:tc>
                  <a:txBody>
                    <a:bodyPr/>
                    <a:lstStyle/>
                    <a:p>
                      <a:r>
                        <a:rPr lang="en-US" sz="1000" dirty="0"/>
                        <a:t>Negative</a:t>
                      </a:r>
                    </a:p>
                  </a:txBody>
                  <a:tcPr/>
                </a:tc>
                <a:tc>
                  <a:txBody>
                    <a:bodyPr/>
                    <a:lstStyle/>
                    <a:p>
                      <a:r>
                        <a:rPr lang="en-US" sz="1000" dirty="0"/>
                        <a:t>Metastatic @ 3 months</a:t>
                      </a:r>
                    </a:p>
                  </a:txBody>
                  <a:tcPr/>
                </a:tc>
                <a:tc>
                  <a:txBody>
                    <a:bodyPr/>
                    <a:lstStyle/>
                    <a:p>
                      <a:pPr marL="171450" indent="-171450">
                        <a:buFont typeface="Arial" panose="020B0604020202020204" pitchFamily="34" charset="0"/>
                        <a:buChar char="•"/>
                      </a:pPr>
                      <a:r>
                        <a:rPr lang="en-US" sz="1000" dirty="0"/>
                        <a:t>Pleural effusion</a:t>
                      </a:r>
                    </a:p>
                  </a:txBody>
                  <a:tcPr/>
                </a:tc>
                <a:tc>
                  <a:txBody>
                    <a:bodyPr/>
                    <a:lstStyle/>
                    <a:p>
                      <a:pPr algn="ctr"/>
                      <a:r>
                        <a:rPr lang="en-US" sz="1000" dirty="0"/>
                        <a:t>N/A</a:t>
                      </a:r>
                    </a:p>
                  </a:txBody>
                  <a:tcPr/>
                </a:tc>
                <a:extLst>
                  <a:ext uri="{0D108BD9-81ED-4DB2-BD59-A6C34878D82A}">
                    <a16:rowId xmlns:a16="http://schemas.microsoft.com/office/drawing/2014/main" val="10007"/>
                  </a:ext>
                </a:extLst>
              </a:tr>
              <a:tr h="427208">
                <a:tc>
                  <a:txBody>
                    <a:bodyPr/>
                    <a:lstStyle/>
                    <a:p>
                      <a:pPr algn="ctr">
                        <a:spcAft>
                          <a:spcPts val="0"/>
                        </a:spcAft>
                      </a:pPr>
                      <a:r>
                        <a:rPr lang="en-US" sz="1000" dirty="0">
                          <a:effectLst/>
                          <a:latin typeface="+mn-lt"/>
                          <a:ea typeface="+mn-ea"/>
                          <a:cs typeface="+mn-cs"/>
                        </a:rPr>
                        <a:t>(7) Spindle</a:t>
                      </a:r>
                      <a:r>
                        <a:rPr lang="en-US" sz="1000" baseline="0" dirty="0">
                          <a:effectLst/>
                          <a:latin typeface="+mn-lt"/>
                          <a:ea typeface="+mn-ea"/>
                          <a:cs typeface="+mn-cs"/>
                        </a:rPr>
                        <a:t> Cell 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Y</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1</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None acute</a:t>
                      </a:r>
                    </a:p>
                    <a:p>
                      <a:pPr marL="171450" indent="-171450">
                        <a:buFont typeface="Arial" panose="020B0604020202020204" pitchFamily="34" charset="0"/>
                        <a:buChar char="•"/>
                      </a:pPr>
                      <a:r>
                        <a:rPr lang="en-US" sz="1000" dirty="0"/>
                        <a:t>Fractured ROD; revised</a:t>
                      </a:r>
                    </a:p>
                  </a:txBody>
                  <a:tcPr/>
                </a:tc>
                <a:tc>
                  <a:txBody>
                    <a:bodyPr/>
                    <a:lstStyle/>
                    <a:p>
                      <a:pPr algn="ctr"/>
                      <a:r>
                        <a:rPr lang="en-US" sz="1000" dirty="0"/>
                        <a:t>6 years</a:t>
                      </a:r>
                    </a:p>
                  </a:txBody>
                  <a:tcPr/>
                </a:tc>
                <a:extLst>
                  <a:ext uri="{0D108BD9-81ED-4DB2-BD59-A6C34878D82A}">
                    <a16:rowId xmlns:a16="http://schemas.microsoft.com/office/drawing/2014/main" val="10008"/>
                  </a:ext>
                </a:extLst>
              </a:tr>
              <a:tr h="259376">
                <a:tc>
                  <a:txBody>
                    <a:bodyPr/>
                    <a:lstStyle/>
                    <a:p>
                      <a:pPr algn="ctr">
                        <a:spcAft>
                          <a:spcPts val="0"/>
                        </a:spcAft>
                      </a:pPr>
                      <a:r>
                        <a:rPr lang="en-US" sz="1000" dirty="0">
                          <a:effectLst/>
                          <a:latin typeface="+mn-lt"/>
                          <a:ea typeface="+mn-ea"/>
                          <a:cs typeface="+mn-cs"/>
                        </a:rPr>
                        <a:t>(8) Chondrosarcoma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N</a:t>
                      </a:r>
                    </a:p>
                  </a:txBody>
                  <a:tcPr>
                    <a:lnR w="12700" cap="flat" cmpd="sng" algn="ctr">
                      <a:solidFill>
                        <a:schemeClr val="bg1"/>
                      </a:solidFill>
                      <a:prstDash val="solid"/>
                      <a:round/>
                      <a:headEnd type="none" w="med" len="med"/>
                      <a:tailEnd type="none" w="med" len="med"/>
                    </a:lnR>
                  </a:tcPr>
                </a:tc>
                <a:tc>
                  <a:txBody>
                    <a:bodyPr/>
                    <a:lstStyle/>
                    <a:p>
                      <a:pPr algn="ctr"/>
                      <a:r>
                        <a:rPr lang="en-US" sz="1000" dirty="0"/>
                        <a:t>N</a:t>
                      </a:r>
                    </a:p>
                  </a:txBody>
                  <a:tcPr>
                    <a:lnL w="12700" cap="flat" cmpd="sng" algn="ctr">
                      <a:solidFill>
                        <a:schemeClr val="bg1"/>
                      </a:solidFill>
                      <a:prstDash val="solid"/>
                      <a:round/>
                      <a:headEnd type="none" w="med" len="med"/>
                      <a:tailEnd type="none" w="med" len="med"/>
                    </a:lnL>
                  </a:tcPr>
                </a:tc>
                <a:tc>
                  <a:txBody>
                    <a:bodyPr/>
                    <a:lstStyle/>
                    <a:p>
                      <a:pPr algn="ctr"/>
                      <a:r>
                        <a:rPr lang="en-US" sz="1000" dirty="0"/>
                        <a:t>1</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None</a:t>
                      </a:r>
                    </a:p>
                  </a:txBody>
                  <a:tcPr/>
                </a:tc>
                <a:tc>
                  <a:txBody>
                    <a:bodyPr/>
                    <a:lstStyle/>
                    <a:p>
                      <a:pPr algn="ctr"/>
                      <a:r>
                        <a:rPr lang="en-US" sz="1000" dirty="0"/>
                        <a:t>5 years</a:t>
                      </a:r>
                    </a:p>
                  </a:txBody>
                  <a:tcPr/>
                </a:tc>
                <a:extLst>
                  <a:ext uri="{0D108BD9-81ED-4DB2-BD59-A6C34878D82A}">
                    <a16:rowId xmlns:a16="http://schemas.microsoft.com/office/drawing/2014/main" val="10009"/>
                  </a:ext>
                </a:extLst>
              </a:tr>
              <a:tr h="478786">
                <a:tc>
                  <a:txBody>
                    <a:bodyPr/>
                    <a:lstStyle/>
                    <a:p>
                      <a:pPr algn="ctr">
                        <a:spcAft>
                          <a:spcPts val="0"/>
                        </a:spcAft>
                      </a:pPr>
                      <a:r>
                        <a:rPr lang="en-US" sz="1000" dirty="0">
                          <a:effectLst/>
                          <a:latin typeface="+mn-lt"/>
                          <a:ea typeface="+mn-ea"/>
                          <a:cs typeface="+mn-cs"/>
                        </a:rPr>
                        <a:t>(9) Sclerosing</a:t>
                      </a:r>
                      <a:r>
                        <a:rPr lang="en-US" sz="1000" baseline="0" dirty="0">
                          <a:effectLst/>
                          <a:latin typeface="+mn-lt"/>
                          <a:ea typeface="+mn-ea"/>
                          <a:cs typeface="+mn-cs"/>
                        </a:rPr>
                        <a:t> Epithelioid Fibrosarcoma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N</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1</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Wound issues, VAC therapy</a:t>
                      </a:r>
                    </a:p>
                    <a:p>
                      <a:pPr marL="171450" indent="-171450">
                        <a:buFont typeface="Arial" panose="020B0604020202020204" pitchFamily="34" charset="0"/>
                        <a:buChar char="•"/>
                      </a:pPr>
                      <a:r>
                        <a:rPr lang="en-US" sz="1000" dirty="0"/>
                        <a:t>Fracture L2 screw; revised</a:t>
                      </a:r>
                    </a:p>
                  </a:txBody>
                  <a:tcPr/>
                </a:tc>
                <a:tc>
                  <a:txBody>
                    <a:bodyPr/>
                    <a:lstStyle/>
                    <a:p>
                      <a:pPr algn="ctr"/>
                      <a:r>
                        <a:rPr lang="en-US" sz="1000" dirty="0"/>
                        <a:t>3 years</a:t>
                      </a:r>
                    </a:p>
                  </a:txBody>
                  <a:tcPr/>
                </a:tc>
                <a:extLst>
                  <a:ext uri="{0D108BD9-81ED-4DB2-BD59-A6C34878D82A}">
                    <a16:rowId xmlns:a16="http://schemas.microsoft.com/office/drawing/2014/main" val="10010"/>
                  </a:ext>
                </a:extLst>
              </a:tr>
              <a:tr h="427208">
                <a:tc>
                  <a:txBody>
                    <a:bodyPr/>
                    <a:lstStyle/>
                    <a:p>
                      <a:pPr algn="ctr">
                        <a:spcAft>
                          <a:spcPts val="0"/>
                        </a:spcAft>
                      </a:pPr>
                      <a:r>
                        <a:rPr lang="en-US" sz="1000" dirty="0">
                          <a:effectLst/>
                        </a:rPr>
                        <a:t>(10) Leiomyosarcoma</a:t>
                      </a:r>
                      <a:endParaRPr lang="en-US" sz="1000" dirty="0">
                        <a:effectLst/>
                        <a:latin typeface="Calibri" charset="0"/>
                        <a:ea typeface="Calibri" charset="0"/>
                        <a:cs typeface="Times New Roman" charset="0"/>
                      </a:endParaRPr>
                    </a:p>
                  </a:txBody>
                  <a:tcPr marL="68580" marR="68580" marT="0" marB="0" anchor="b"/>
                </a:tc>
                <a:tc>
                  <a:txBody>
                    <a:bodyPr/>
                    <a:lstStyle/>
                    <a:p>
                      <a:pPr algn="ctr"/>
                      <a:r>
                        <a:rPr lang="en-US" sz="1000" dirty="0"/>
                        <a:t>N</a:t>
                      </a:r>
                    </a:p>
                  </a:txBody>
                  <a:tcPr>
                    <a:lnR w="12700" cap="flat" cmpd="sng" algn="ctr">
                      <a:solidFill>
                        <a:schemeClr val="bg1"/>
                      </a:solidFill>
                      <a:prstDash val="solid"/>
                      <a:round/>
                      <a:headEnd type="none" w="med" len="med"/>
                      <a:tailEnd type="none" w="med" len="med"/>
                    </a:lnR>
                  </a:tcPr>
                </a:tc>
                <a:tc>
                  <a:txBody>
                    <a:bodyPr/>
                    <a:lstStyle/>
                    <a:p>
                      <a:pPr algn="ctr"/>
                      <a:r>
                        <a:rPr lang="en-US" sz="1000" dirty="0"/>
                        <a:t>Y</a:t>
                      </a:r>
                    </a:p>
                  </a:txBody>
                  <a:tcPr>
                    <a:lnL w="12700" cap="flat" cmpd="sng" algn="ctr">
                      <a:solidFill>
                        <a:schemeClr val="bg1"/>
                      </a:solidFill>
                      <a:prstDash val="solid"/>
                      <a:round/>
                      <a:headEnd type="none" w="med" len="med"/>
                      <a:tailEnd type="none" w="med" len="med"/>
                    </a:lnL>
                  </a:tcPr>
                </a:tc>
                <a:tc>
                  <a:txBody>
                    <a:bodyPr/>
                    <a:lstStyle/>
                    <a:p>
                      <a:pPr algn="ctr"/>
                      <a:r>
                        <a:rPr lang="en-US" sz="1000" dirty="0"/>
                        <a:t>1</a:t>
                      </a:r>
                    </a:p>
                  </a:txBody>
                  <a:tcPr/>
                </a:tc>
                <a:tc>
                  <a:txBody>
                    <a:bodyPr/>
                    <a:lstStyle/>
                    <a:p>
                      <a:r>
                        <a:rPr lang="en-US" sz="1000" dirty="0"/>
                        <a:t>Negative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 recurrence</a:t>
                      </a:r>
                    </a:p>
                  </a:txBody>
                  <a:tcPr/>
                </a:tc>
                <a:tc>
                  <a:txBody>
                    <a:bodyPr/>
                    <a:lstStyle/>
                    <a:p>
                      <a:pPr marL="171450" indent="-171450">
                        <a:buFont typeface="Arial" panose="020B0604020202020204" pitchFamily="34" charset="0"/>
                        <a:buChar char="•"/>
                      </a:pPr>
                      <a:r>
                        <a:rPr lang="en-US" sz="1000" dirty="0"/>
                        <a:t>TRALI</a:t>
                      </a:r>
                    </a:p>
                    <a:p>
                      <a:pPr marL="171450" indent="-171450">
                        <a:buFont typeface="Arial" panose="020B0604020202020204" pitchFamily="34" charset="0"/>
                        <a:buChar char="•"/>
                      </a:pPr>
                      <a:r>
                        <a:rPr lang="en-US" sz="1000" dirty="0"/>
                        <a:t>Foot drop</a:t>
                      </a:r>
                    </a:p>
                  </a:txBody>
                  <a:tcPr/>
                </a:tc>
                <a:tc>
                  <a:txBody>
                    <a:bodyPr/>
                    <a:lstStyle/>
                    <a:p>
                      <a:pPr algn="ctr"/>
                      <a:r>
                        <a:rPr lang="en-US" sz="1000" dirty="0"/>
                        <a:t>11 years</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87573680"/>
      </p:ext>
    </p:extLst>
  </p:cSld>
  <p:clrMapOvr>
    <a:masterClrMapping/>
  </p:clrMapOvr>
</p:sld>
</file>

<file path=ppt/theme/theme1.xml><?xml version="1.0" encoding="utf-8"?>
<a:theme xmlns:a="http://schemas.openxmlformats.org/drawingml/2006/main" name="Office Theme">
  <a:themeElements>
    <a:clrScheme name="UofT Orthopaedics">
      <a:dk1>
        <a:sysClr val="windowText" lastClr="000000"/>
      </a:dk1>
      <a:lt1>
        <a:sysClr val="window" lastClr="FFFFFF"/>
      </a:lt1>
      <a:dk2>
        <a:srgbClr val="3B557A"/>
      </a:dk2>
      <a:lt2>
        <a:srgbClr val="DBE5F1"/>
      </a:lt2>
      <a:accent1>
        <a:srgbClr val="416BA5"/>
      </a:accent1>
      <a:accent2>
        <a:srgbClr val="C0504D"/>
      </a:accent2>
      <a:accent3>
        <a:srgbClr val="9BBB59"/>
      </a:accent3>
      <a:accent4>
        <a:srgbClr val="8064A2"/>
      </a:accent4>
      <a:accent5>
        <a:srgbClr val="4BACC6"/>
      </a:accent5>
      <a:accent6>
        <a:srgbClr val="F79646"/>
      </a:accent6>
      <a:hlink>
        <a:srgbClr val="0387E6"/>
      </a:hlink>
      <a:folHlink>
        <a:srgbClr val="E662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ofTOrthopaedics-Template-Fullscreen-2019-01 (4)" id="{144D554A-D799-A94D-B377-BB610062059C}" vid="{D0714DB2-B27E-B144-93CD-49A285937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TotalTime>
  <Words>755</Words>
  <Application>Microsoft Macintosh PowerPoint</Application>
  <PresentationFormat>On-screen Show (4:3)</PresentationFormat>
  <Paragraphs>204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Verdana</vt:lpstr>
      <vt:lpstr>Office Theme</vt:lpstr>
      <vt:lpstr>Survival Following Revision En-bloc Resection after Index Intralesional Procedure for Primary Malignant Spinal Tumors   Cherry, A., Rampersaud, R.  University of Toronto, Toronto, Canada  </vt:lpstr>
      <vt:lpstr>PowerPoint Presentation</vt:lpstr>
      <vt:lpstr>Introduction</vt:lpstr>
      <vt:lpstr>Methodology</vt:lpstr>
      <vt:lpstr>PowerPoint Presentation</vt:lpstr>
      <vt:lpstr>Patient 3 – Ewing’s Sarcoma</vt:lpstr>
      <vt:lpstr>Intra-lesional Procedure</vt:lpstr>
      <vt:lpstr>Chemotherapy and Revision Surgery</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Survival Following Revision En-bloc Resection after Index Intralesional Procedure for Primary Malignant Spinal Tumors   Cherry, A., Rampersaud, R.  University of Toronto, Toronto, Canada  </dc:title>
  <dc:creator>Microsoft Office User</dc:creator>
  <cp:lastModifiedBy>Microsoft Office User</cp:lastModifiedBy>
  <cp:revision>4</cp:revision>
  <dcterms:created xsi:type="dcterms:W3CDTF">2021-01-21T00:04:20Z</dcterms:created>
  <dcterms:modified xsi:type="dcterms:W3CDTF">2021-01-21T00:21:08Z</dcterms:modified>
</cp:coreProperties>
</file>