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emf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58629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3894" y="1122363"/>
            <a:ext cx="6721236" cy="2387600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3893" y="3602038"/>
            <a:ext cx="672123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862918"/>
            <a:ext cx="12192000" cy="995082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rgbClr val="6C0015"/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6626" y="6070119"/>
            <a:ext cx="2800575" cy="56698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5817199"/>
            <a:ext cx="12192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"/>
            <a:ext cx="12192000" cy="150607"/>
          </a:xfrm>
          <a:prstGeom prst="rect">
            <a:avLst/>
          </a:prstGeom>
          <a:gradFill>
            <a:gsLst>
              <a:gs pos="100000">
                <a:schemeClr val="accent1"/>
              </a:gs>
              <a:gs pos="0">
                <a:srgbClr val="6C0015"/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Rectangle 14"/>
          <p:cNvSpPr/>
          <p:nvPr/>
        </p:nvSpPr>
        <p:spPr>
          <a:xfrm>
            <a:off x="0" y="128067"/>
            <a:ext cx="1219200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897021" y="1122364"/>
            <a:ext cx="0" cy="4135437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8436" y="6067002"/>
            <a:ext cx="2057275" cy="57322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557" y="2587014"/>
            <a:ext cx="3970043" cy="209438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3158" y="1866990"/>
            <a:ext cx="2665345" cy="289551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770" y="1737490"/>
            <a:ext cx="3034119" cy="139053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9542819" y="6020678"/>
            <a:ext cx="0" cy="665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23703" y="6020678"/>
            <a:ext cx="0" cy="66587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4" descr="CHEO-Logo-Purple-Outline-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061" y="5999830"/>
            <a:ext cx="2461940" cy="730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12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4066" y="784830"/>
            <a:ext cx="11691164" cy="57641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65" y="1493915"/>
            <a:ext cx="11748784" cy="4683049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73711" y="676132"/>
            <a:ext cx="11707283" cy="552450"/>
          </a:xfrm>
        </p:spPr>
        <p:txBody>
          <a:bodyPr>
            <a:noAutofit/>
          </a:bodyPr>
          <a:lstStyle>
            <a:lvl1pPr marL="0" indent="0">
              <a:buNone/>
              <a:defRPr sz="3200" b="1" i="1" cap="small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de </a:t>
            </a:r>
            <a:r>
              <a:rPr lang="en-US" dirty="0" err="1" smtClean="0"/>
              <a:t>tekststijl</a:t>
            </a:r>
            <a:r>
              <a:rPr lang="en-US" dirty="0" smtClean="0"/>
              <a:t> van het model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199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onder o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025" y="317536"/>
            <a:ext cx="11691164" cy="57641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65" y="1493915"/>
            <a:ext cx="11748784" cy="4683049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9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onder hoofd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65" y="1493915"/>
            <a:ext cx="11748784" cy="4683049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400">
                <a:latin typeface="Arial"/>
                <a:cs typeface="Arial"/>
              </a:defRPr>
            </a:lvl4pPr>
            <a:lvl5pPr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73711" y="676132"/>
            <a:ext cx="11707283" cy="552450"/>
          </a:xfrm>
        </p:spPr>
        <p:txBody>
          <a:bodyPr>
            <a:noAutofit/>
          </a:bodyPr>
          <a:lstStyle>
            <a:lvl1pPr marL="0" indent="0">
              <a:buNone/>
              <a:defRPr sz="3200" b="1" i="1" cap="small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de </a:t>
            </a:r>
            <a:r>
              <a:rPr lang="en-US" dirty="0" err="1" smtClean="0"/>
              <a:t>tekststijl</a:t>
            </a:r>
            <a:r>
              <a:rPr lang="en-US" dirty="0" smtClean="0"/>
              <a:t> van het model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8790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ussen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065" y="1493915"/>
            <a:ext cx="11853780" cy="4683049"/>
          </a:xfrm>
        </p:spPr>
        <p:txBody>
          <a:bodyPr/>
          <a:lstStyle>
            <a:lvl1pPr algn="ctr">
              <a:defRPr sz="3600">
                <a:latin typeface="Arial"/>
                <a:cs typeface="Arial"/>
              </a:defRPr>
            </a:lvl1pPr>
            <a:lvl2pPr algn="ctr">
              <a:defRPr sz="2800">
                <a:latin typeface="Arial"/>
                <a:cs typeface="Arial"/>
              </a:defRPr>
            </a:lvl2pPr>
            <a:lvl3pPr algn="ctr">
              <a:defRPr sz="2400">
                <a:latin typeface="Arial"/>
                <a:cs typeface="Arial"/>
              </a:defRPr>
            </a:lvl3pPr>
            <a:lvl4pPr algn="ctr">
              <a:defRPr sz="2400">
                <a:latin typeface="Arial"/>
                <a:cs typeface="Arial"/>
              </a:defRPr>
            </a:lvl4pPr>
            <a:lvl5pPr algn="ctr">
              <a:defRPr sz="24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0" hasCustomPrompt="1"/>
          </p:nvPr>
        </p:nvSpPr>
        <p:spPr>
          <a:xfrm>
            <a:off x="165658" y="676132"/>
            <a:ext cx="11890593" cy="552450"/>
          </a:xfrm>
        </p:spPr>
        <p:txBody>
          <a:bodyPr>
            <a:noAutofit/>
          </a:bodyPr>
          <a:lstStyle>
            <a:lvl1pPr marL="0" indent="0" algn="ctr">
              <a:buNone/>
              <a:defRPr sz="3600" b="1" i="1" cap="small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de </a:t>
            </a:r>
            <a:r>
              <a:rPr lang="en-US" dirty="0" err="1" smtClean="0"/>
              <a:t>tekststijl</a:t>
            </a:r>
            <a:r>
              <a:rPr lang="en-US" dirty="0" smtClean="0"/>
              <a:t> van het model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397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7689-FB53-4FC4-9C85-C25313D93F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0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466" y="140679"/>
            <a:ext cx="11691164" cy="5788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6EADA5E-06E6-428F-BF60-4C3AF8BD0E3B}" type="datetimeFigureOut">
              <a:rPr lang="en-CA" smtClean="0"/>
              <a:t>2021-01-21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97689-FB53-4FC4-9C85-C25313D93F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360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6EADA5E-06E6-428F-BF60-4C3AF8BD0E3B}" type="datetimeFigureOut">
              <a:rPr lang="en-CA" smtClean="0"/>
              <a:t>2021-01-21</a:t>
            </a:fld>
            <a:endParaRPr lang="en-CA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97689-FB53-4FC4-9C85-C25313D93F3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479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746074"/>
            <a:ext cx="12192000" cy="61119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7460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93915"/>
            <a:ext cx="11039429" cy="4683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-12092"/>
            <a:ext cx="12192000" cy="1583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227756" y="-12092"/>
            <a:ext cx="2708077" cy="5393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Rectangle 13"/>
          <p:cNvSpPr/>
          <p:nvPr/>
        </p:nvSpPr>
        <p:spPr>
          <a:xfrm>
            <a:off x="0" y="6595330"/>
            <a:ext cx="12192000" cy="2636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53465"/>
            <a:ext cx="634181" cy="2018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accent4"/>
                </a:solidFill>
              </a:defRPr>
            </a:lvl1pPr>
          </a:lstStyle>
          <a:p>
            <a:fld id="{A8C97689-FB53-4FC4-9C85-C25313D93F37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6817391" y="6611727"/>
            <a:ext cx="5118443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900" dirty="0" smtClean="0">
                <a:solidFill>
                  <a:schemeClr val="accent4"/>
                </a:solidFill>
              </a:rPr>
              <a:t>Universit</a:t>
            </a:r>
            <a:r>
              <a:rPr lang="en-CA" sz="900" dirty="0" smtClean="0">
                <a:solidFill>
                  <a:schemeClr val="accent4"/>
                </a:solidFill>
              </a:rPr>
              <a:t>é d’Ottawa | University of Ottawa</a:t>
            </a:r>
            <a:endParaRPr lang="en-US" sz="900" dirty="0">
              <a:solidFill>
                <a:schemeClr val="accent4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504825" y="178448"/>
            <a:ext cx="2223271" cy="282033"/>
            <a:chOff x="4674207" y="4091793"/>
            <a:chExt cx="3936814" cy="66587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674207" y="4141235"/>
              <a:ext cx="2100431" cy="566988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68065" y="4138118"/>
              <a:ext cx="1542956" cy="57322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>
              <a:off x="6921352" y="4091793"/>
              <a:ext cx="0" cy="66587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473422" y="6611727"/>
            <a:ext cx="119616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smtClean="0">
                <a:solidFill>
                  <a:schemeClr val="accent4"/>
                </a:solidFill>
              </a:rPr>
              <a:t>| www.uOttawa.com</a:t>
            </a:r>
            <a:endParaRPr lang="en-US" sz="900" dirty="0">
              <a:solidFill>
                <a:schemeClr val="accent4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6465" y="149391"/>
            <a:ext cx="11691164" cy="5788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20" name="Rectangle 12"/>
          <p:cNvSpPr/>
          <p:nvPr/>
        </p:nvSpPr>
        <p:spPr>
          <a:xfrm>
            <a:off x="0" y="746074"/>
            <a:ext cx="12192000" cy="61119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1" name="Rectangle 11"/>
          <p:cNvSpPr/>
          <p:nvPr/>
        </p:nvSpPr>
        <p:spPr>
          <a:xfrm>
            <a:off x="0" y="0"/>
            <a:ext cx="12192000" cy="7460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2" name="Rectangle 6"/>
          <p:cNvSpPr/>
          <p:nvPr/>
        </p:nvSpPr>
        <p:spPr>
          <a:xfrm>
            <a:off x="0" y="-12092"/>
            <a:ext cx="12192000" cy="1583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3" name="Rectangle 7"/>
          <p:cNvSpPr/>
          <p:nvPr/>
        </p:nvSpPr>
        <p:spPr>
          <a:xfrm>
            <a:off x="9227756" y="-12092"/>
            <a:ext cx="2708077" cy="5393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4" name="Rectangle 13"/>
          <p:cNvSpPr/>
          <p:nvPr/>
        </p:nvSpPr>
        <p:spPr>
          <a:xfrm>
            <a:off x="0" y="6595330"/>
            <a:ext cx="12192000" cy="2636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5" name="TextBox 15"/>
          <p:cNvSpPr txBox="1"/>
          <p:nvPr/>
        </p:nvSpPr>
        <p:spPr>
          <a:xfrm>
            <a:off x="6817391" y="6611727"/>
            <a:ext cx="5118443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900" dirty="0" smtClean="0">
                <a:solidFill>
                  <a:schemeClr val="accent4"/>
                </a:solidFill>
              </a:rPr>
              <a:t>Universit</a:t>
            </a:r>
            <a:r>
              <a:rPr lang="en-CA" sz="900" dirty="0" smtClean="0">
                <a:solidFill>
                  <a:schemeClr val="accent4"/>
                </a:solidFill>
              </a:rPr>
              <a:t>é d’Ottawa | University of Ottawa</a:t>
            </a:r>
            <a:endParaRPr lang="en-US" sz="900" dirty="0">
              <a:solidFill>
                <a:schemeClr val="accent4"/>
              </a:solidFill>
            </a:endParaRPr>
          </a:p>
        </p:txBody>
      </p:sp>
      <p:grpSp>
        <p:nvGrpSpPr>
          <p:cNvPr id="26" name="Group 3"/>
          <p:cNvGrpSpPr/>
          <p:nvPr/>
        </p:nvGrpSpPr>
        <p:grpSpPr>
          <a:xfrm>
            <a:off x="9504825" y="178448"/>
            <a:ext cx="2223271" cy="282033"/>
            <a:chOff x="4674207" y="4091793"/>
            <a:chExt cx="3936814" cy="665873"/>
          </a:xfrm>
        </p:grpSpPr>
        <p:pic>
          <p:nvPicPr>
            <p:cNvPr id="27" name="Picture 14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674207" y="4141235"/>
              <a:ext cx="2100431" cy="566988"/>
            </a:xfrm>
            <a:prstGeom prst="rect">
              <a:avLst/>
            </a:prstGeom>
          </p:spPr>
        </p:pic>
        <p:pic>
          <p:nvPicPr>
            <p:cNvPr id="28" name="Picture 17"/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68065" y="4138118"/>
              <a:ext cx="1542956" cy="573222"/>
            </a:xfrm>
            <a:prstGeom prst="rect">
              <a:avLst/>
            </a:prstGeom>
          </p:spPr>
        </p:pic>
        <p:cxnSp>
          <p:nvCxnSpPr>
            <p:cNvPr id="29" name="Straight Connector 18"/>
            <p:cNvCxnSpPr/>
            <p:nvPr/>
          </p:nvCxnSpPr>
          <p:spPr>
            <a:xfrm>
              <a:off x="6921352" y="4091793"/>
              <a:ext cx="0" cy="66587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16"/>
          <p:cNvSpPr/>
          <p:nvPr/>
        </p:nvSpPr>
        <p:spPr>
          <a:xfrm>
            <a:off x="473422" y="6611727"/>
            <a:ext cx="119616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smtClean="0">
                <a:solidFill>
                  <a:schemeClr val="accent4"/>
                </a:solidFill>
              </a:rPr>
              <a:t>| www.uOttawa.com</a:t>
            </a:r>
            <a:endParaRPr lang="en-US" sz="900" dirty="0">
              <a:solidFill>
                <a:schemeClr val="accent4"/>
              </a:solidFill>
            </a:endParaRPr>
          </a:p>
        </p:txBody>
      </p:sp>
      <p:sp>
        <p:nvSpPr>
          <p:cNvPr id="31" name="Rectangle 12"/>
          <p:cNvSpPr/>
          <p:nvPr/>
        </p:nvSpPr>
        <p:spPr>
          <a:xfrm>
            <a:off x="0" y="746074"/>
            <a:ext cx="12192000" cy="611192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2" name="Rectangle 11"/>
          <p:cNvSpPr/>
          <p:nvPr/>
        </p:nvSpPr>
        <p:spPr>
          <a:xfrm>
            <a:off x="0" y="0"/>
            <a:ext cx="12192000" cy="7460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3" name="Rectangle 6"/>
          <p:cNvSpPr/>
          <p:nvPr/>
        </p:nvSpPr>
        <p:spPr>
          <a:xfrm>
            <a:off x="0" y="-12092"/>
            <a:ext cx="12192000" cy="1583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4" name="Rectangle 7"/>
          <p:cNvSpPr/>
          <p:nvPr/>
        </p:nvSpPr>
        <p:spPr>
          <a:xfrm>
            <a:off x="7871327" y="-12092"/>
            <a:ext cx="4064507" cy="5393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5" name="Rectangle 13"/>
          <p:cNvSpPr/>
          <p:nvPr/>
        </p:nvSpPr>
        <p:spPr>
          <a:xfrm>
            <a:off x="0" y="6595330"/>
            <a:ext cx="12192000" cy="2636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6" name="TextBox 15"/>
          <p:cNvSpPr txBox="1"/>
          <p:nvPr/>
        </p:nvSpPr>
        <p:spPr>
          <a:xfrm>
            <a:off x="6817391" y="6611727"/>
            <a:ext cx="5118443" cy="2308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900" dirty="0" smtClean="0">
                <a:solidFill>
                  <a:schemeClr val="accent4"/>
                </a:solidFill>
              </a:rPr>
              <a:t>Universit</a:t>
            </a:r>
            <a:r>
              <a:rPr lang="en-CA" sz="900" dirty="0" smtClean="0">
                <a:solidFill>
                  <a:schemeClr val="accent4"/>
                </a:solidFill>
              </a:rPr>
              <a:t>é d’Ottawa | University of Ottawa</a:t>
            </a:r>
            <a:endParaRPr lang="en-US" sz="900" dirty="0">
              <a:solidFill>
                <a:schemeClr val="accent4"/>
              </a:solidFill>
            </a:endParaRPr>
          </a:p>
        </p:txBody>
      </p:sp>
      <p:grpSp>
        <p:nvGrpSpPr>
          <p:cNvPr id="37" name="Group 3"/>
          <p:cNvGrpSpPr/>
          <p:nvPr/>
        </p:nvGrpSpPr>
        <p:grpSpPr>
          <a:xfrm>
            <a:off x="9504825" y="178448"/>
            <a:ext cx="2223271" cy="282033"/>
            <a:chOff x="4674207" y="4091793"/>
            <a:chExt cx="3936814" cy="665873"/>
          </a:xfrm>
        </p:grpSpPr>
        <p:pic>
          <p:nvPicPr>
            <p:cNvPr id="38" name="Picture 14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674207" y="4141235"/>
              <a:ext cx="2100431" cy="566988"/>
            </a:xfrm>
            <a:prstGeom prst="rect">
              <a:avLst/>
            </a:prstGeom>
          </p:spPr>
        </p:pic>
        <p:pic>
          <p:nvPicPr>
            <p:cNvPr id="39" name="Picture 17"/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68065" y="4138118"/>
              <a:ext cx="1542956" cy="573222"/>
            </a:xfrm>
            <a:prstGeom prst="rect">
              <a:avLst/>
            </a:prstGeom>
          </p:spPr>
        </p:pic>
        <p:cxnSp>
          <p:nvCxnSpPr>
            <p:cNvPr id="40" name="Straight Connector 18"/>
            <p:cNvCxnSpPr/>
            <p:nvPr/>
          </p:nvCxnSpPr>
          <p:spPr>
            <a:xfrm>
              <a:off x="6921352" y="4091793"/>
              <a:ext cx="0" cy="66587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16"/>
          <p:cNvSpPr/>
          <p:nvPr/>
        </p:nvSpPr>
        <p:spPr>
          <a:xfrm>
            <a:off x="473422" y="6611727"/>
            <a:ext cx="119616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smtClean="0">
                <a:solidFill>
                  <a:schemeClr val="accent4"/>
                </a:solidFill>
              </a:rPr>
              <a:t>| www.uOttawa.com</a:t>
            </a:r>
            <a:endParaRPr lang="en-US" sz="900" dirty="0">
              <a:solidFill>
                <a:schemeClr val="accent4"/>
              </a:solidFill>
            </a:endParaRPr>
          </a:p>
        </p:txBody>
      </p:sp>
      <p:cxnSp>
        <p:nvCxnSpPr>
          <p:cNvPr id="42" name="Straight Connector 18"/>
          <p:cNvCxnSpPr/>
          <p:nvPr/>
        </p:nvCxnSpPr>
        <p:spPr>
          <a:xfrm>
            <a:off x="9411048" y="182027"/>
            <a:ext cx="0" cy="2820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24" descr="CHEO-Logo-Purple-Outline-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415" y="143408"/>
            <a:ext cx="1242859" cy="3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9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cap="small">
          <a:solidFill>
            <a:schemeClr val="accent4"/>
          </a:solidFill>
          <a:latin typeface="Arial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3894" y="845820"/>
            <a:ext cx="6721236" cy="3693478"/>
          </a:xfrm>
        </p:spPr>
        <p:txBody>
          <a:bodyPr>
            <a:normAutofit/>
          </a:bodyPr>
          <a:lstStyle/>
          <a:p>
            <a:r>
              <a:rPr lang="en-CA" dirty="0" smtClean="0"/>
              <a:t>Patient Factors Affecting Hospital Length-of-Stay for Adolescent Idiopathic Scoliosis Patients Undergoing Posterior Spinal Instrumentation and Fusion in a Rapid Recovery Protocol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3894" y="4539298"/>
            <a:ext cx="6721235" cy="741362"/>
          </a:xfrm>
        </p:spPr>
        <p:txBody>
          <a:bodyPr/>
          <a:lstStyle/>
          <a:p>
            <a:r>
              <a:rPr lang="en-CA" b="1" dirty="0" smtClean="0"/>
              <a:t>Zachary DeVries, Nick Barrowman, Kevin Smit, Andrew Tice, James Jarvis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06764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175" y="22750"/>
            <a:ext cx="5229055" cy="683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38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Background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7758" y="1493915"/>
            <a:ext cx="7279871" cy="4683049"/>
          </a:xfrm>
        </p:spPr>
        <p:txBody>
          <a:bodyPr>
            <a:normAutofit lnSpcReduction="10000"/>
          </a:bodyPr>
          <a:lstStyle/>
          <a:p>
            <a:r>
              <a:rPr lang="en-CA" b="1" dirty="0" smtClean="0"/>
              <a:t>Rapid recovery protocols (RRP) have shown to be successful in reducing hospital length-of-stay (LOS)</a:t>
            </a:r>
          </a:p>
          <a:p>
            <a:endParaRPr lang="en-CA" b="1" dirty="0" smtClean="0"/>
          </a:p>
          <a:p>
            <a:r>
              <a:rPr lang="en-CA" b="1" dirty="0" smtClean="0"/>
              <a:t>Previous studies have examined factors associated with prolonged LOS for scoliosis patients</a:t>
            </a:r>
          </a:p>
          <a:p>
            <a:endParaRPr lang="en-CA" b="1" dirty="0" smtClean="0"/>
          </a:p>
          <a:p>
            <a:r>
              <a:rPr lang="en-CA" b="1" dirty="0" smtClean="0"/>
              <a:t>It has yet to be determined what factors influence prolonged LOS for scoliosis patients in a RRP</a:t>
            </a:r>
          </a:p>
          <a:p>
            <a:endParaRPr lang="en-CA" dirty="0"/>
          </a:p>
        </p:txBody>
      </p:sp>
      <p:pic>
        <p:nvPicPr>
          <p:cNvPr id="4" name="Picture 3" descr="A picture containing X-ray film, different, photo&#10;&#10;Description automatically generated">
            <a:extLst>
              <a:ext uri="{FF2B5EF4-FFF2-40B4-BE49-F238E27FC236}">
                <a16:creationId xmlns:a16="http://schemas.microsoft.com/office/drawing/2014/main" xmlns="" id="{03694DB2-3922-754F-A54E-8A48D57892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931" r="2281" b="4375"/>
          <a:stretch/>
        </p:blipFill>
        <p:spPr>
          <a:xfrm>
            <a:off x="305061" y="1023769"/>
            <a:ext cx="4124258" cy="515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73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Objectives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333" y="2596640"/>
            <a:ext cx="11039429" cy="1747777"/>
          </a:xfrm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endParaRPr lang="en-CA" b="1" dirty="0" smtClean="0"/>
          </a:p>
          <a:p>
            <a:r>
              <a:rPr lang="en-CA" b="1" dirty="0" smtClean="0"/>
              <a:t>To examine the pre- and </a:t>
            </a:r>
            <a:r>
              <a:rPr lang="en-CA" b="1" dirty="0" err="1" smtClean="0"/>
              <a:t>peri</a:t>
            </a:r>
            <a:r>
              <a:rPr lang="en-CA" b="1" dirty="0" smtClean="0"/>
              <a:t>-operative patient and demographic factors that affect hospital LOS for adolescent idiopathic scoliosis patients undergoing posterior spinal instrumentation and fusion in a RRP</a:t>
            </a:r>
          </a:p>
        </p:txBody>
      </p:sp>
    </p:spTree>
    <p:extLst>
      <p:ext uri="{BB962C8B-B14F-4D97-AF65-F5344CB8AC3E}">
        <p14:creationId xmlns:p14="http://schemas.microsoft.com/office/powerpoint/2010/main" val="15115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3916"/>
            <a:ext cx="11039429" cy="4085082"/>
          </a:xfrm>
        </p:spPr>
        <p:txBody>
          <a:bodyPr>
            <a:normAutofit fontScale="85000" lnSpcReduction="10000"/>
          </a:bodyPr>
          <a:lstStyle/>
          <a:p>
            <a:r>
              <a:rPr lang="en-CA" b="1" dirty="0" smtClean="0"/>
              <a:t>Retrospective review of 161 patients that underwent surgery between March 2015 and August 2020</a:t>
            </a:r>
          </a:p>
          <a:p>
            <a:pPr lvl="1"/>
            <a:r>
              <a:rPr lang="en-CA" b="1" dirty="0" smtClean="0"/>
              <a:t>Average hospital LOS was 3.6±0.70 days for the RRP cohort</a:t>
            </a:r>
          </a:p>
          <a:p>
            <a:pPr lvl="1"/>
            <a:endParaRPr lang="en-CA" b="1" dirty="0" smtClean="0"/>
          </a:p>
          <a:p>
            <a:r>
              <a:rPr lang="en-CA" b="1" dirty="0" smtClean="0"/>
              <a:t>Spearmen rank order correlations were used to determine the pre- and </a:t>
            </a:r>
            <a:r>
              <a:rPr lang="en-CA" b="1" dirty="0" err="1" smtClean="0"/>
              <a:t>peri</a:t>
            </a:r>
            <a:r>
              <a:rPr lang="en-CA" b="1" dirty="0" smtClean="0"/>
              <a:t>-operative features most associated with LOS</a:t>
            </a:r>
          </a:p>
          <a:p>
            <a:endParaRPr lang="en-CA" b="1" dirty="0" smtClean="0"/>
          </a:p>
          <a:p>
            <a:r>
              <a:rPr lang="en-CA" b="1" dirty="0" smtClean="0"/>
              <a:t>Multi-variable regression analysis performed for all significant factors</a:t>
            </a:r>
          </a:p>
          <a:p>
            <a:endParaRPr lang="en-CA" b="1" dirty="0" smtClean="0"/>
          </a:p>
          <a:p>
            <a:r>
              <a:rPr lang="en-CA" b="1" dirty="0" smtClean="0"/>
              <a:t>Exclusion criteria: intra-operative or immediate post-operative complication, or diagnosis other than AIS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76354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Correlations</a:t>
            </a:r>
            <a:endParaRPr lang="en-C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864528"/>
              </p:ext>
            </p:extLst>
          </p:nvPr>
        </p:nvGraphicFramePr>
        <p:xfrm>
          <a:off x="676846" y="994947"/>
          <a:ext cx="5241703" cy="231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34"/>
                <a:gridCol w="1455313"/>
                <a:gridCol w="1171978"/>
                <a:gridCol w="927278"/>
              </a:tblGrid>
              <a:tr h="476182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PRE-OPERATIVE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Mean (SD)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Spearman</a:t>
                      </a:r>
                      <a:r>
                        <a:rPr lang="en-CA" sz="1400" baseline="0" dirty="0" smtClean="0"/>
                        <a:t> rho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i="1" dirty="0" smtClean="0"/>
                        <a:t>P</a:t>
                      </a:r>
                      <a:r>
                        <a:rPr lang="en-CA" sz="1400" i="0" dirty="0" smtClean="0"/>
                        <a:t>-value</a:t>
                      </a:r>
                      <a:endParaRPr lang="en-CA" sz="1400" i="1" dirty="0"/>
                    </a:p>
                  </a:txBody>
                  <a:tcPr/>
                </a:tc>
              </a:tr>
              <a:tr h="300457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Age (</a:t>
                      </a:r>
                      <a:r>
                        <a:rPr lang="en-CA" sz="1400" dirty="0" err="1" smtClean="0"/>
                        <a:t>yrs</a:t>
                      </a:r>
                      <a:r>
                        <a:rPr lang="en-CA" sz="1400" dirty="0" smtClean="0"/>
                        <a:t>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15.3 (±2.0)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0.33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0.68</a:t>
                      </a:r>
                      <a:endParaRPr lang="en-CA" sz="1400" dirty="0"/>
                    </a:p>
                  </a:txBody>
                  <a:tcPr/>
                </a:tc>
              </a:tr>
              <a:tr h="280107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Sex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77% female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-0.14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0.087</a:t>
                      </a:r>
                      <a:endParaRPr lang="en-CA" sz="1400" dirty="0"/>
                    </a:p>
                  </a:txBody>
                  <a:tcPr/>
                </a:tc>
              </a:tr>
              <a:tr h="304023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BMI (kg/m</a:t>
                      </a:r>
                      <a:r>
                        <a:rPr lang="en-CA" sz="1400" baseline="30000" dirty="0" smtClean="0"/>
                        <a:t>2</a:t>
                      </a:r>
                      <a:r>
                        <a:rPr lang="en-CA" sz="1400" baseline="0" dirty="0" smtClean="0"/>
                        <a:t>)</a:t>
                      </a:r>
                      <a:endParaRPr lang="en-C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21.0 (±4.2)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-0.052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0.52</a:t>
                      </a:r>
                      <a:endParaRPr lang="en-CA" sz="1400" dirty="0"/>
                    </a:p>
                  </a:txBody>
                  <a:tcPr/>
                </a:tc>
              </a:tr>
              <a:tr h="476182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Cobb</a:t>
                      </a:r>
                      <a:r>
                        <a:rPr lang="en-CA" sz="1400" baseline="0" dirty="0" smtClean="0"/>
                        <a:t> Angle (degree)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63.8 (±14.8)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0.061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0.44</a:t>
                      </a:r>
                      <a:endParaRPr lang="en-CA" sz="14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ASA Status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1.66 (±0.73)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0.16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0.046*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2054"/>
              </p:ext>
            </p:extLst>
          </p:nvPr>
        </p:nvGraphicFramePr>
        <p:xfrm>
          <a:off x="636250" y="3496105"/>
          <a:ext cx="5282299" cy="2901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9091"/>
                <a:gridCol w="1468192"/>
                <a:gridCol w="1159098"/>
                <a:gridCol w="965918"/>
              </a:tblGrid>
              <a:tr h="519372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INTRA-OPERATIVE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Mean (SD)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Spearman</a:t>
                      </a:r>
                      <a:r>
                        <a:rPr lang="en-CA" sz="1400" baseline="0" dirty="0" smtClean="0"/>
                        <a:t> rho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i="1" dirty="0" smtClean="0"/>
                        <a:t>P</a:t>
                      </a:r>
                      <a:r>
                        <a:rPr lang="en-CA" sz="1400" i="0" dirty="0" smtClean="0"/>
                        <a:t>-value</a:t>
                      </a:r>
                      <a:endParaRPr lang="en-CA" sz="1400" i="1" dirty="0"/>
                    </a:p>
                  </a:txBody>
                  <a:tcPr/>
                </a:tc>
              </a:tr>
              <a:tr h="519372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Procedure </a:t>
                      </a:r>
                      <a:r>
                        <a:rPr lang="en-CA" sz="1400" smtClean="0"/>
                        <a:t>time (hrs)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5.84 (±1.2)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-0.074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0.35</a:t>
                      </a:r>
                      <a:endParaRPr lang="en-CA" sz="1400" dirty="0"/>
                    </a:p>
                  </a:txBody>
                  <a:tcPr/>
                </a:tc>
              </a:tr>
              <a:tr h="305513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Levels</a:t>
                      </a:r>
                      <a:r>
                        <a:rPr lang="en-CA" sz="1400" baseline="0" dirty="0" smtClean="0"/>
                        <a:t> Fused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10.8 (±1.9)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0.11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0.15</a:t>
                      </a:r>
                      <a:endParaRPr lang="en-CA" sz="1400" dirty="0"/>
                    </a:p>
                  </a:txBody>
                  <a:tcPr/>
                </a:tc>
              </a:tr>
              <a:tr h="519372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Location of Fusion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19.3% thoracic only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0.18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0.025*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19372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Intra-operative</a:t>
                      </a:r>
                      <a:r>
                        <a:rPr lang="en-CA" sz="1400" baseline="0" dirty="0" smtClean="0"/>
                        <a:t> blood loss (mL)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811</a:t>
                      </a:r>
                      <a:r>
                        <a:rPr lang="en-CA" sz="1400" baseline="0" dirty="0" smtClean="0"/>
                        <a:t> </a:t>
                      </a:r>
                      <a:r>
                        <a:rPr lang="en-CA" sz="1400" dirty="0" smtClean="0"/>
                        <a:t>(±413)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0.034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0.69</a:t>
                      </a:r>
                      <a:endParaRPr lang="en-CA" sz="1400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Transfusion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8.1% received transfusion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0.24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0.002*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795505"/>
              </p:ext>
            </p:extLst>
          </p:nvPr>
        </p:nvGraphicFramePr>
        <p:xfrm>
          <a:off x="6382589" y="1442143"/>
          <a:ext cx="5228823" cy="4518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32"/>
                <a:gridCol w="1468192"/>
                <a:gridCol w="1146220"/>
                <a:gridCol w="927279"/>
              </a:tblGrid>
              <a:tr h="568519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POST-OPERATIVE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Mean (SD)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Spearman</a:t>
                      </a:r>
                      <a:r>
                        <a:rPr lang="en-CA" sz="1400" baseline="0" dirty="0" smtClean="0"/>
                        <a:t> rho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i="1" dirty="0" smtClean="0"/>
                        <a:t>P</a:t>
                      </a:r>
                      <a:r>
                        <a:rPr lang="en-CA" sz="1400" i="0" dirty="0" smtClean="0"/>
                        <a:t>-value</a:t>
                      </a:r>
                      <a:endParaRPr lang="en-CA" sz="1400" i="1" dirty="0"/>
                    </a:p>
                  </a:txBody>
                  <a:tcPr/>
                </a:tc>
              </a:tr>
              <a:tr h="568519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Pain Score post-operative day 1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3.0 (±1.8)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-0.14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0.86</a:t>
                      </a:r>
                      <a:endParaRPr lang="en-CA" sz="1400" dirty="0"/>
                    </a:p>
                  </a:txBody>
                  <a:tcPr/>
                </a:tc>
              </a:tr>
              <a:tr h="81217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Morphine equivalents post-operative </a:t>
                      </a:r>
                      <a:r>
                        <a:rPr lang="en-CA" sz="1400" smtClean="0"/>
                        <a:t>day 1 (mg/kg)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1.47</a:t>
                      </a:r>
                      <a:r>
                        <a:rPr lang="en-CA" sz="1400" baseline="0" dirty="0" smtClean="0"/>
                        <a:t> </a:t>
                      </a:r>
                      <a:r>
                        <a:rPr lang="en-CA" sz="1400" dirty="0" smtClean="0"/>
                        <a:t>(±0.81)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0.08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0.32</a:t>
                      </a:r>
                      <a:endParaRPr lang="en-CA" sz="1400" dirty="0"/>
                    </a:p>
                  </a:txBody>
                  <a:tcPr/>
                </a:tc>
              </a:tr>
              <a:tr h="81217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Ketorolac use post-operative</a:t>
                      </a:r>
                      <a:r>
                        <a:rPr lang="en-CA" sz="1400" baseline="0" dirty="0" smtClean="0"/>
                        <a:t> day 1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71.4%</a:t>
                      </a:r>
                      <a:r>
                        <a:rPr lang="en-CA" sz="1400" baseline="0" dirty="0" smtClean="0"/>
                        <a:t> received on POD1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0.098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0.21</a:t>
                      </a:r>
                      <a:endParaRPr lang="en-CA" sz="1400" dirty="0"/>
                    </a:p>
                  </a:txBody>
                  <a:tcPr/>
                </a:tc>
              </a:tr>
              <a:tr h="81217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Celecoxib</a:t>
                      </a:r>
                      <a:r>
                        <a:rPr lang="en-CA" sz="1400" baseline="0" dirty="0" smtClean="0"/>
                        <a:t> use post-operative day 1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45.3% received POD1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-0.16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0.038*</a:t>
                      </a:r>
                      <a:endParaRPr lang="en-C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81217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Gabapentin use post-operative</a:t>
                      </a:r>
                      <a:r>
                        <a:rPr lang="en-CA" sz="1400" baseline="0" dirty="0" smtClean="0"/>
                        <a:t> day 1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47.8% received POD1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0.049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0.54</a:t>
                      </a:r>
                      <a:endParaRPr lang="en-CA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89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Regression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7653" y="1598086"/>
            <a:ext cx="8768787" cy="1532619"/>
          </a:xfrm>
        </p:spPr>
        <p:txBody>
          <a:bodyPr>
            <a:normAutofit lnSpcReduction="10000"/>
          </a:bodyPr>
          <a:lstStyle/>
          <a:p>
            <a:r>
              <a:rPr lang="en-CA" b="1" dirty="0" smtClean="0"/>
              <a:t>Using multivariable regression analysis all variables were significant predictors of hospital LOS</a:t>
            </a:r>
          </a:p>
          <a:p>
            <a:pPr lvl="1"/>
            <a:r>
              <a:rPr lang="en-CA" b="1" dirty="0" smtClean="0"/>
              <a:t>R</a:t>
            </a:r>
            <a:r>
              <a:rPr lang="en-CA" b="1" baseline="30000" dirty="0" smtClean="0"/>
              <a:t>2</a:t>
            </a:r>
            <a:r>
              <a:rPr lang="en-CA" b="1" dirty="0" smtClean="0"/>
              <a:t>=0.086; p=0.007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74389"/>
              </p:ext>
            </p:extLst>
          </p:nvPr>
        </p:nvGraphicFramePr>
        <p:xfrm>
          <a:off x="2587485" y="3443223"/>
          <a:ext cx="6889124" cy="2349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5936"/>
                <a:gridCol w="2463516"/>
                <a:gridCol w="1569672"/>
              </a:tblGrid>
              <a:tr h="517446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Feature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Beta Coefficient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i="1" dirty="0" smtClean="0"/>
                        <a:t>P</a:t>
                      </a:r>
                      <a:r>
                        <a:rPr lang="en-CA" sz="1800" i="0" dirty="0" smtClean="0"/>
                        <a:t>-value</a:t>
                      </a:r>
                      <a:endParaRPr lang="en-CA" sz="1800" i="1" dirty="0"/>
                    </a:p>
                  </a:txBody>
                  <a:tcPr/>
                </a:tc>
              </a:tr>
              <a:tr h="397456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ASA Status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0.049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0.513</a:t>
                      </a:r>
                      <a:endParaRPr lang="en-CA" dirty="0"/>
                    </a:p>
                  </a:txBody>
                  <a:tcPr/>
                </a:tc>
              </a:tr>
              <a:tr h="397456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Location</a:t>
                      </a:r>
                      <a:r>
                        <a:rPr lang="en-CA" sz="1800" baseline="0" dirty="0" smtClean="0"/>
                        <a:t> of Fusion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0.182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0.188</a:t>
                      </a:r>
                      <a:endParaRPr lang="en-CA" sz="1800" dirty="0"/>
                    </a:p>
                  </a:txBody>
                  <a:tcPr/>
                </a:tc>
              </a:tr>
              <a:tr h="397456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Transfusion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0.482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0.017</a:t>
                      </a:r>
                      <a:endParaRPr lang="en-CA" sz="1800" dirty="0"/>
                    </a:p>
                  </a:txBody>
                  <a:tcPr/>
                </a:tc>
              </a:tr>
              <a:tr h="517446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Celecoxib</a:t>
                      </a:r>
                      <a:r>
                        <a:rPr lang="en-CA" sz="1800" baseline="0" dirty="0" smtClean="0"/>
                        <a:t> use post-operative day 1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-0.222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0.043</a:t>
                      </a:r>
                      <a:endParaRPr lang="en-CA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9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b="1" dirty="0" smtClean="0"/>
              <a:t>Several pre- and </a:t>
            </a:r>
            <a:r>
              <a:rPr lang="en-CA" b="1" dirty="0" err="1" smtClean="0"/>
              <a:t>peri</a:t>
            </a:r>
            <a:r>
              <a:rPr lang="en-CA" b="1" dirty="0" smtClean="0"/>
              <a:t>-operative patient features are associated with prolonged hospital LOS for scoliosis patients in a RRP</a:t>
            </a:r>
          </a:p>
          <a:p>
            <a:pPr lvl="1"/>
            <a:r>
              <a:rPr lang="en-CA" b="1" dirty="0" smtClean="0"/>
              <a:t>Higher ASA status</a:t>
            </a:r>
          </a:p>
          <a:p>
            <a:pPr lvl="1"/>
            <a:r>
              <a:rPr lang="en-CA" b="1" dirty="0" smtClean="0"/>
              <a:t>Fusion of both the thoracic and lumbar spine</a:t>
            </a:r>
          </a:p>
          <a:p>
            <a:pPr lvl="1"/>
            <a:r>
              <a:rPr lang="en-CA" b="1" dirty="0" smtClean="0"/>
              <a:t>Receiving a transfusion intra- or post-operatively</a:t>
            </a:r>
          </a:p>
          <a:p>
            <a:pPr lvl="1"/>
            <a:r>
              <a:rPr lang="en-CA" b="1" dirty="0" smtClean="0"/>
              <a:t>Receiving celecoxib on post-operative day 1 decreased LOS</a:t>
            </a:r>
          </a:p>
          <a:p>
            <a:r>
              <a:rPr lang="en-CA" b="1" dirty="0" smtClean="0"/>
              <a:t>Receiving a blood transfusion </a:t>
            </a:r>
            <a:r>
              <a:rPr lang="en-CA" b="1" dirty="0" err="1" smtClean="0"/>
              <a:t>peri</a:t>
            </a:r>
            <a:r>
              <a:rPr lang="en-CA" b="1" dirty="0" smtClean="0"/>
              <a:t>-operatively was most highly associated with prolonged hospital LOS</a:t>
            </a:r>
          </a:p>
          <a:p>
            <a:endParaRPr lang="en-CA" b="1" dirty="0" smtClean="0"/>
          </a:p>
          <a:p>
            <a:r>
              <a:rPr lang="en-CA" b="1" dirty="0" smtClean="0"/>
              <a:t>These results can better prepare clinicians for who might require additional support post-operatively to ensure timely discharge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20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ttawa">
  <a:themeElements>
    <a:clrScheme name="Custom 27">
      <a:dk1>
        <a:srgbClr val="3F3F3F"/>
      </a:dk1>
      <a:lt1>
        <a:sysClr val="window" lastClr="FFFFFF"/>
      </a:lt1>
      <a:dk2>
        <a:srgbClr val="262626"/>
      </a:dk2>
      <a:lt2>
        <a:srgbClr val="BFBFBF"/>
      </a:lt2>
      <a:accent1>
        <a:srgbClr val="8F001A"/>
      </a:accent1>
      <a:accent2>
        <a:srgbClr val="303130"/>
      </a:accent2>
      <a:accent3>
        <a:srgbClr val="F2F2F2"/>
      </a:accent3>
      <a:accent4>
        <a:srgbClr val="D3D3D3"/>
      </a:accent4>
      <a:accent5>
        <a:srgbClr val="48000E"/>
      </a:accent5>
      <a:accent6>
        <a:srgbClr val="EA002D"/>
      </a:accent6>
      <a:hlink>
        <a:srgbClr val="0563C1"/>
      </a:hlink>
      <a:folHlink>
        <a:srgbClr val="954F72"/>
      </a:folHlink>
    </a:clrScheme>
    <a:fontScheme name="Custom 13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ttawa" id="{989463EB-369F-434C-90C6-69C12DEF860E}" vid="{A1E3CC19-A9E4-466C-A917-07D332C350E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uOttawa</Template>
  <TotalTime>141</TotalTime>
  <Words>475</Words>
  <Application>Microsoft Office PowerPoint</Application>
  <PresentationFormat>Widescreen</PresentationFormat>
  <Paragraphs>120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Segoe UI</vt:lpstr>
      <vt:lpstr>uOttawa</vt:lpstr>
      <vt:lpstr>Patient Factors Affecting Hospital Length-of-Stay for Adolescent Idiopathic Scoliosis Patients Undergoing Posterior Spinal Instrumentation and Fusion in a Rapid Recovery Protocol</vt:lpstr>
      <vt:lpstr>PowerPoint Presentation</vt:lpstr>
      <vt:lpstr>Background</vt:lpstr>
      <vt:lpstr>Objectives</vt:lpstr>
      <vt:lpstr>Methods</vt:lpstr>
      <vt:lpstr>Correlations</vt:lpstr>
      <vt:lpstr>Regression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Factors Affecting Hospital Length-of-Stay for Adolescent Idiopathic Scoliosis Patients Undergoing Posterior Spinal Instrumentation and Fusion in a Rapid Recovery Protocol</dc:title>
  <dc:creator>Zachary DeVries</dc:creator>
  <cp:lastModifiedBy>Zachary DeVries</cp:lastModifiedBy>
  <cp:revision>15</cp:revision>
  <dcterms:created xsi:type="dcterms:W3CDTF">2021-01-17T18:03:03Z</dcterms:created>
  <dcterms:modified xsi:type="dcterms:W3CDTF">2021-01-21T22:30:13Z</dcterms:modified>
</cp:coreProperties>
</file>