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4"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14" autoAdjust="0"/>
    <p:restoredTop sz="94660"/>
  </p:normalViewPr>
  <p:slideViewPr>
    <p:cSldViewPr snapToGrid="0">
      <p:cViewPr varScale="1">
        <p:scale>
          <a:sx n="70" d="100"/>
          <a:sy n="70" d="100"/>
        </p:scale>
        <p:origin x="9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emf"/><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2" name="Picture 1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1"/>
            <a:ext cx="12192000" cy="5862917"/>
          </a:xfrm>
          <a:prstGeom prst="rect">
            <a:avLst/>
          </a:prstGeom>
        </p:spPr>
      </p:pic>
      <p:sp>
        <p:nvSpPr>
          <p:cNvPr id="2" name="Title 1"/>
          <p:cNvSpPr>
            <a:spLocks noGrp="1"/>
          </p:cNvSpPr>
          <p:nvPr>
            <p:ph type="ctrTitle"/>
          </p:nvPr>
        </p:nvSpPr>
        <p:spPr>
          <a:xfrm>
            <a:off x="5183894" y="1122363"/>
            <a:ext cx="6721236" cy="2387600"/>
          </a:xfrm>
        </p:spPr>
        <p:txBody>
          <a:bodyPr anchor="b">
            <a:normAutofit/>
          </a:bodyPr>
          <a:lstStyle>
            <a:lvl1pPr algn="l">
              <a:defRPr sz="36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83893" y="3602038"/>
            <a:ext cx="6721235" cy="1655762"/>
          </a:xfrm>
        </p:spPr>
        <p:txBody>
          <a:bodyPr>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9" name="Rectangle 8"/>
          <p:cNvSpPr/>
          <p:nvPr/>
        </p:nvSpPr>
        <p:spPr>
          <a:xfrm>
            <a:off x="0" y="5862918"/>
            <a:ext cx="12192000" cy="995082"/>
          </a:xfrm>
          <a:prstGeom prst="rect">
            <a:avLst/>
          </a:prstGeom>
          <a:gradFill>
            <a:gsLst>
              <a:gs pos="0">
                <a:schemeClr val="accent1"/>
              </a:gs>
              <a:gs pos="100000">
                <a:srgbClr val="6C0015"/>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p:cNvPicPr>
            <a:picLocks noChangeAspect="1"/>
          </p:cNvPicPr>
          <p:nvPr/>
        </p:nvPicPr>
        <p:blipFill>
          <a:blip r:embed="rId3" cstate="print"/>
          <a:stretch>
            <a:fillRect/>
          </a:stretch>
        </p:blipFill>
        <p:spPr>
          <a:xfrm>
            <a:off x="6546626" y="6070119"/>
            <a:ext cx="2800575" cy="566988"/>
          </a:xfrm>
          <a:prstGeom prst="rect">
            <a:avLst/>
          </a:prstGeom>
        </p:spPr>
      </p:pic>
      <p:sp>
        <p:nvSpPr>
          <p:cNvPr id="13" name="Rectangle 12"/>
          <p:cNvSpPr/>
          <p:nvPr/>
        </p:nvSpPr>
        <p:spPr>
          <a:xfrm>
            <a:off x="0" y="5817199"/>
            <a:ext cx="12192000"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2"/>
              </a:solidFill>
            </a:endParaRPr>
          </a:p>
        </p:txBody>
      </p:sp>
      <p:sp>
        <p:nvSpPr>
          <p:cNvPr id="14" name="Rectangle 13"/>
          <p:cNvSpPr/>
          <p:nvPr/>
        </p:nvSpPr>
        <p:spPr>
          <a:xfrm>
            <a:off x="0" y="1"/>
            <a:ext cx="12192000" cy="150607"/>
          </a:xfrm>
          <a:prstGeom prst="rect">
            <a:avLst/>
          </a:prstGeom>
          <a:gradFill>
            <a:gsLst>
              <a:gs pos="100000">
                <a:schemeClr val="accent1"/>
              </a:gs>
              <a:gs pos="0">
                <a:srgbClr val="6C0015"/>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Rectangle 14"/>
          <p:cNvSpPr/>
          <p:nvPr/>
        </p:nvSpPr>
        <p:spPr>
          <a:xfrm>
            <a:off x="0" y="128067"/>
            <a:ext cx="12192000"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2"/>
              </a:solidFill>
            </a:endParaRPr>
          </a:p>
        </p:txBody>
      </p:sp>
      <p:cxnSp>
        <p:nvCxnSpPr>
          <p:cNvPr id="5" name="Straight Connector 4"/>
          <p:cNvCxnSpPr/>
          <p:nvPr/>
        </p:nvCxnSpPr>
        <p:spPr>
          <a:xfrm>
            <a:off x="4897021" y="1122364"/>
            <a:ext cx="0" cy="413543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738436" y="6067002"/>
            <a:ext cx="2057275" cy="573222"/>
          </a:xfrm>
          <a:prstGeom prst="rect">
            <a:avLst/>
          </a:prstGeom>
        </p:spPr>
      </p:pic>
      <p:pic>
        <p:nvPicPr>
          <p:cNvPr id="17" name="Picture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49557" y="2587014"/>
            <a:ext cx="3970043" cy="2094381"/>
          </a:xfrm>
          <a:prstGeom prst="rect">
            <a:avLst/>
          </a:prstGeom>
        </p:spPr>
      </p:pic>
      <p:pic>
        <p:nvPicPr>
          <p:cNvPr id="18" name="Picture 1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313158" y="1866990"/>
            <a:ext cx="2665345" cy="2895510"/>
          </a:xfrm>
          <a:prstGeom prst="rect">
            <a:avLst/>
          </a:prstGeom>
        </p:spPr>
      </p:pic>
      <p:pic>
        <p:nvPicPr>
          <p:cNvPr id="19" name="Picture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128770" y="1737490"/>
            <a:ext cx="3034119" cy="1390532"/>
          </a:xfrm>
          <a:prstGeom prst="rect">
            <a:avLst/>
          </a:prstGeom>
        </p:spPr>
      </p:pic>
      <p:cxnSp>
        <p:nvCxnSpPr>
          <p:cNvPr id="8" name="Straight Connector 7"/>
          <p:cNvCxnSpPr/>
          <p:nvPr/>
        </p:nvCxnSpPr>
        <p:spPr>
          <a:xfrm>
            <a:off x="9542819" y="6020678"/>
            <a:ext cx="0" cy="6658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23703" y="6020678"/>
            <a:ext cx="0" cy="6658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Picture 24" descr="CHEO-Logo-Purple-Outline-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34061" y="5999830"/>
            <a:ext cx="2461940" cy="73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51236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1500"/>
                                        <p:tgtEl>
                                          <p:spTgt spid="17"/>
                                        </p:tgtEl>
                                      </p:cBhvr>
                                    </p:animEffect>
                                  </p:childTnLst>
                                </p:cTn>
                              </p:par>
                            </p:childTnLst>
                          </p:cTn>
                        </p:par>
                        <p:par>
                          <p:cTn id="8" fill="hold">
                            <p:stCondLst>
                              <p:cond delay="1500"/>
                            </p:stCondLst>
                            <p:childTnLst>
                              <p:par>
                                <p:cTn id="9" presetID="22" presetClass="entr" presetSubtype="4"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down)">
                                      <p:cBhvr>
                                        <p:cTn id="11" dur="1500"/>
                                        <p:tgtEl>
                                          <p:spTgt spid="18"/>
                                        </p:tgtEl>
                                      </p:cBhvr>
                                    </p:animEffect>
                                  </p:childTnLst>
                                </p:cTn>
                              </p:par>
                            </p:childTnLst>
                          </p:cTn>
                        </p:par>
                        <p:par>
                          <p:cTn id="12" fill="hold">
                            <p:stCondLst>
                              <p:cond delay="3000"/>
                            </p:stCondLst>
                            <p:childTnLst>
                              <p:par>
                                <p:cTn id="13" presetID="13" presetClass="entr" presetSubtype="32" fill="hold"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plus(out)">
                                      <p:cBhvr>
                                        <p:cTn id="15" dur="2000"/>
                                        <p:tgtEl>
                                          <p:spTgt spid="19"/>
                                        </p:tgtEl>
                                      </p:cBhvr>
                                    </p:animEffect>
                                  </p:childTnLst>
                                </p:cTn>
                              </p:par>
                            </p:childTnLst>
                          </p:cTn>
                        </p:par>
                        <p:par>
                          <p:cTn id="16" fill="hold">
                            <p:stCondLst>
                              <p:cond delay="5000"/>
                            </p:stCondLst>
                            <p:childTnLst>
                              <p:par>
                                <p:cTn id="17" presetID="16" presetClass="entr" presetSubtype="42"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outHorizont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nda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4066" y="784830"/>
            <a:ext cx="11691164" cy="576419"/>
          </a:xfrm>
        </p:spPr>
        <p:txBody>
          <a:bodyPr/>
          <a:lstStyle>
            <a:lvl1pPr>
              <a:defRPr sz="4000"/>
            </a:lvl1pPr>
          </a:lstStyle>
          <a:p>
            <a:r>
              <a:rPr lang="en-US" dirty="0" smtClean="0"/>
              <a:t>TITELSTIJL VAN MODEL BEWERKEN</a:t>
            </a:r>
            <a:endParaRPr lang="en-US" dirty="0"/>
          </a:p>
        </p:txBody>
      </p:sp>
      <p:sp>
        <p:nvSpPr>
          <p:cNvPr id="3" name="Content Placeholder 2"/>
          <p:cNvSpPr>
            <a:spLocks noGrp="1"/>
          </p:cNvSpPr>
          <p:nvPr>
            <p:ph idx="1"/>
          </p:nvPr>
        </p:nvSpPr>
        <p:spPr>
          <a:xfrm>
            <a:off x="184065" y="1493915"/>
            <a:ext cx="11748784" cy="4683049"/>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400">
                <a:latin typeface="Arial"/>
                <a:cs typeface="Arial"/>
              </a:defRPr>
            </a:lvl4pPr>
            <a:lvl5pPr>
              <a:defRPr sz="24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jdelijke aanduiding voor tekst 9"/>
          <p:cNvSpPr>
            <a:spLocks noGrp="1"/>
          </p:cNvSpPr>
          <p:nvPr>
            <p:ph type="body" sz="quarter" idx="10" hasCustomPrompt="1"/>
          </p:nvPr>
        </p:nvSpPr>
        <p:spPr>
          <a:xfrm>
            <a:off x="73711" y="676132"/>
            <a:ext cx="11707283" cy="552450"/>
          </a:xfrm>
        </p:spPr>
        <p:txBody>
          <a:bodyPr>
            <a:noAutofit/>
          </a:bodyPr>
          <a:lstStyle>
            <a:lvl1pPr marL="0" indent="0">
              <a:buNone/>
              <a:defRPr sz="3200" b="1" i="1" cap="small">
                <a:solidFill>
                  <a:srgbClr val="006600"/>
                </a:solidFill>
                <a:latin typeface="Arial"/>
                <a:cs typeface="Arial"/>
              </a:defRPr>
            </a:lvl1pPr>
          </a:lstStyle>
          <a:p>
            <a:pPr lvl="0"/>
            <a:r>
              <a:rPr lang="en-US" dirty="0" err="1" smtClean="0"/>
              <a:t>klik</a:t>
            </a:r>
            <a:r>
              <a:rPr lang="en-US" dirty="0" smtClean="0"/>
              <a:t> </a:t>
            </a:r>
            <a:r>
              <a:rPr lang="en-US" dirty="0" err="1" smtClean="0"/>
              <a:t>om</a:t>
            </a:r>
            <a:r>
              <a:rPr lang="en-US" dirty="0" smtClean="0"/>
              <a:t> de </a:t>
            </a:r>
            <a:r>
              <a:rPr lang="en-US" dirty="0" err="1" smtClean="0"/>
              <a:t>tekststijl</a:t>
            </a:r>
            <a:r>
              <a:rPr lang="en-US" dirty="0" smtClean="0"/>
              <a:t> van het model </a:t>
            </a:r>
            <a:r>
              <a:rPr lang="en-US" dirty="0" err="1" smtClean="0"/>
              <a:t>te</a:t>
            </a:r>
            <a:r>
              <a:rPr lang="en-US" dirty="0" smtClean="0"/>
              <a:t> </a:t>
            </a:r>
            <a:r>
              <a:rPr lang="en-US" dirty="0" err="1" smtClean="0"/>
              <a:t>bewerken</a:t>
            </a:r>
            <a:endParaRPr lang="nl-NL" dirty="0"/>
          </a:p>
        </p:txBody>
      </p:sp>
    </p:spTree>
    <p:extLst>
      <p:ext uri="{BB962C8B-B14F-4D97-AF65-F5344CB8AC3E}">
        <p14:creationId xmlns:p14="http://schemas.microsoft.com/office/powerpoint/2010/main" val="36519912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onder ondertit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025" y="317536"/>
            <a:ext cx="11691164" cy="576419"/>
          </a:xfrm>
        </p:spPr>
        <p:txBody>
          <a:bodyPr/>
          <a:lstStyle>
            <a:lvl1pPr>
              <a:defRPr sz="4000"/>
            </a:lvl1pPr>
          </a:lstStyle>
          <a:p>
            <a:r>
              <a:rPr lang="en-US" dirty="0" smtClean="0"/>
              <a:t>TITELSTIJL VAN MODEL BEWERKEN</a:t>
            </a:r>
            <a:endParaRPr lang="en-US" dirty="0"/>
          </a:p>
        </p:txBody>
      </p:sp>
      <p:sp>
        <p:nvSpPr>
          <p:cNvPr id="3" name="Content Placeholder 2"/>
          <p:cNvSpPr>
            <a:spLocks noGrp="1"/>
          </p:cNvSpPr>
          <p:nvPr>
            <p:ph idx="1"/>
          </p:nvPr>
        </p:nvSpPr>
        <p:spPr>
          <a:xfrm>
            <a:off x="184065" y="1493915"/>
            <a:ext cx="11748784" cy="4683049"/>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400">
                <a:latin typeface="Arial"/>
                <a:cs typeface="Arial"/>
              </a:defRPr>
            </a:lvl4pPr>
            <a:lvl5pPr>
              <a:defRPr sz="24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879350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Zonder hoofdtitel">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065" y="1493915"/>
            <a:ext cx="11748784" cy="4683049"/>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400">
                <a:latin typeface="Arial"/>
                <a:cs typeface="Arial"/>
              </a:defRPr>
            </a:lvl4pPr>
            <a:lvl5pPr>
              <a:defRPr sz="24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jdelijke aanduiding voor tekst 9"/>
          <p:cNvSpPr>
            <a:spLocks noGrp="1"/>
          </p:cNvSpPr>
          <p:nvPr>
            <p:ph type="body" sz="quarter" idx="10" hasCustomPrompt="1"/>
          </p:nvPr>
        </p:nvSpPr>
        <p:spPr>
          <a:xfrm>
            <a:off x="73711" y="676132"/>
            <a:ext cx="11707283" cy="552450"/>
          </a:xfrm>
        </p:spPr>
        <p:txBody>
          <a:bodyPr>
            <a:noAutofit/>
          </a:bodyPr>
          <a:lstStyle>
            <a:lvl1pPr marL="0" indent="0">
              <a:buNone/>
              <a:defRPr sz="3200" b="1" i="1" cap="small">
                <a:solidFill>
                  <a:srgbClr val="006600"/>
                </a:solidFill>
                <a:latin typeface="Arial"/>
                <a:cs typeface="Arial"/>
              </a:defRPr>
            </a:lvl1pPr>
          </a:lstStyle>
          <a:p>
            <a:pPr lvl="0"/>
            <a:r>
              <a:rPr lang="en-US" dirty="0" err="1" smtClean="0"/>
              <a:t>klik</a:t>
            </a:r>
            <a:r>
              <a:rPr lang="en-US" dirty="0" smtClean="0"/>
              <a:t> </a:t>
            </a:r>
            <a:r>
              <a:rPr lang="en-US" dirty="0" err="1" smtClean="0"/>
              <a:t>om</a:t>
            </a:r>
            <a:r>
              <a:rPr lang="en-US" dirty="0" smtClean="0"/>
              <a:t> de </a:t>
            </a:r>
            <a:r>
              <a:rPr lang="en-US" dirty="0" err="1" smtClean="0"/>
              <a:t>tekststijl</a:t>
            </a:r>
            <a:r>
              <a:rPr lang="en-US" dirty="0" smtClean="0"/>
              <a:t> van het model </a:t>
            </a:r>
            <a:r>
              <a:rPr lang="en-US" dirty="0" err="1" smtClean="0"/>
              <a:t>te</a:t>
            </a:r>
            <a:r>
              <a:rPr lang="en-US" dirty="0" smtClean="0"/>
              <a:t> </a:t>
            </a:r>
            <a:r>
              <a:rPr lang="en-US" dirty="0" err="1" smtClean="0"/>
              <a:t>bewerken</a:t>
            </a:r>
            <a:endParaRPr lang="nl-NL" dirty="0"/>
          </a:p>
        </p:txBody>
      </p:sp>
    </p:spTree>
    <p:extLst>
      <p:ext uri="{BB962C8B-B14F-4D97-AF65-F5344CB8AC3E}">
        <p14:creationId xmlns:p14="http://schemas.microsoft.com/office/powerpoint/2010/main" val="5879094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ussendia">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065" y="1493915"/>
            <a:ext cx="11853780" cy="4683049"/>
          </a:xfrm>
        </p:spPr>
        <p:txBody>
          <a:bodyPr/>
          <a:lstStyle>
            <a:lvl1pPr algn="ctr">
              <a:defRPr sz="3600">
                <a:latin typeface="Arial"/>
                <a:cs typeface="Arial"/>
              </a:defRPr>
            </a:lvl1pPr>
            <a:lvl2pPr algn="ctr">
              <a:defRPr sz="2800">
                <a:latin typeface="Arial"/>
                <a:cs typeface="Arial"/>
              </a:defRPr>
            </a:lvl2pPr>
            <a:lvl3pPr algn="ctr">
              <a:defRPr sz="2400">
                <a:latin typeface="Arial"/>
                <a:cs typeface="Arial"/>
              </a:defRPr>
            </a:lvl3pPr>
            <a:lvl4pPr algn="ctr">
              <a:defRPr sz="2400">
                <a:latin typeface="Arial"/>
                <a:cs typeface="Arial"/>
              </a:defRPr>
            </a:lvl4pPr>
            <a:lvl5pPr algn="ctr">
              <a:defRPr sz="2400">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jdelijke aanduiding voor tekst 9"/>
          <p:cNvSpPr>
            <a:spLocks noGrp="1"/>
          </p:cNvSpPr>
          <p:nvPr>
            <p:ph type="body" sz="quarter" idx="10" hasCustomPrompt="1"/>
          </p:nvPr>
        </p:nvSpPr>
        <p:spPr>
          <a:xfrm>
            <a:off x="165658" y="676132"/>
            <a:ext cx="11890593" cy="552450"/>
          </a:xfrm>
        </p:spPr>
        <p:txBody>
          <a:bodyPr>
            <a:noAutofit/>
          </a:bodyPr>
          <a:lstStyle>
            <a:lvl1pPr marL="0" indent="0" algn="ctr">
              <a:buNone/>
              <a:defRPr sz="3600" b="1" i="1" cap="small">
                <a:solidFill>
                  <a:srgbClr val="006600"/>
                </a:solidFill>
                <a:latin typeface="Arial"/>
                <a:cs typeface="Arial"/>
              </a:defRPr>
            </a:lvl1pPr>
          </a:lstStyle>
          <a:p>
            <a:pPr lvl="0"/>
            <a:r>
              <a:rPr lang="en-US" dirty="0" err="1" smtClean="0"/>
              <a:t>klik</a:t>
            </a:r>
            <a:r>
              <a:rPr lang="en-US" dirty="0" smtClean="0"/>
              <a:t> </a:t>
            </a:r>
            <a:r>
              <a:rPr lang="en-US" dirty="0" err="1" smtClean="0"/>
              <a:t>om</a:t>
            </a:r>
            <a:r>
              <a:rPr lang="en-US" dirty="0" smtClean="0"/>
              <a:t> de </a:t>
            </a:r>
            <a:r>
              <a:rPr lang="en-US" dirty="0" err="1" smtClean="0"/>
              <a:t>tekststijl</a:t>
            </a:r>
            <a:r>
              <a:rPr lang="en-US" dirty="0" smtClean="0"/>
              <a:t> van het model </a:t>
            </a:r>
            <a:r>
              <a:rPr lang="en-US" dirty="0" err="1" smtClean="0"/>
              <a:t>te</a:t>
            </a:r>
            <a:r>
              <a:rPr lang="en-US" dirty="0" smtClean="0"/>
              <a:t> </a:t>
            </a:r>
            <a:r>
              <a:rPr lang="en-US" dirty="0" err="1" smtClean="0"/>
              <a:t>bewerken</a:t>
            </a:r>
            <a:endParaRPr lang="nl-NL" dirty="0"/>
          </a:p>
        </p:txBody>
      </p:sp>
    </p:spTree>
    <p:extLst>
      <p:ext uri="{BB962C8B-B14F-4D97-AF65-F5344CB8AC3E}">
        <p14:creationId xmlns:p14="http://schemas.microsoft.com/office/powerpoint/2010/main" val="22939794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C97689-FB53-4FC4-9C85-C25313D93F37}" type="slidenum">
              <a:rPr lang="en-CA" smtClean="0"/>
              <a:t>‹#›</a:t>
            </a:fld>
            <a:endParaRPr lang="en-CA"/>
          </a:p>
        </p:txBody>
      </p:sp>
    </p:spTree>
    <p:extLst>
      <p:ext uri="{BB962C8B-B14F-4D97-AF65-F5344CB8AC3E}">
        <p14:creationId xmlns:p14="http://schemas.microsoft.com/office/powerpoint/2010/main" val="246905273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6466" y="140679"/>
            <a:ext cx="11691164" cy="578892"/>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6248400"/>
            <a:ext cx="2540000" cy="457200"/>
          </a:xfrm>
          <a:prstGeom prst="rect">
            <a:avLst/>
          </a:prstGeom>
        </p:spPr>
        <p:txBody>
          <a:bodyPr/>
          <a:lstStyle>
            <a:lvl1pPr>
              <a:defRPr/>
            </a:lvl1pPr>
          </a:lstStyle>
          <a:p>
            <a:fld id="{56EADA5E-06E6-428F-BF60-4C3AF8BD0E3B}" type="datetimeFigureOut">
              <a:rPr lang="en-CA" smtClean="0"/>
              <a:t>2021-01-21</a:t>
            </a:fld>
            <a:endParaRPr lang="en-CA"/>
          </a:p>
        </p:txBody>
      </p:sp>
      <p:sp>
        <p:nvSpPr>
          <p:cNvPr id="5" name="Footer Placeholder 4"/>
          <p:cNvSpPr>
            <a:spLocks noGrp="1"/>
          </p:cNvSpPr>
          <p:nvPr>
            <p:ph type="ftr" sz="quarter" idx="11"/>
          </p:nvPr>
        </p:nvSpPr>
        <p:spPr>
          <a:xfrm>
            <a:off x="4165600" y="6248400"/>
            <a:ext cx="3860800" cy="457200"/>
          </a:xfrm>
          <a:prstGeom prst="rect">
            <a:avLst/>
          </a:prstGeom>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A8C97689-FB53-4FC4-9C85-C25313D93F37}" type="slidenum">
              <a:rPr lang="en-CA" smtClean="0"/>
              <a:t>‹#›</a:t>
            </a:fld>
            <a:endParaRPr lang="en-CA"/>
          </a:p>
        </p:txBody>
      </p:sp>
    </p:spTree>
    <p:extLst>
      <p:ext uri="{BB962C8B-B14F-4D97-AF65-F5344CB8AC3E}">
        <p14:creationId xmlns:p14="http://schemas.microsoft.com/office/powerpoint/2010/main" val="2683606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a:extLst>
              <a:ext uri="{FF2B5EF4-FFF2-40B4-BE49-F238E27FC236}"/>
            </a:extLst>
          </p:cNvPr>
          <p:cNvSpPr>
            <a:spLocks noGrp="1"/>
          </p:cNvSpPr>
          <p:nvPr>
            <p:ph type="dt" sz="half" idx="10"/>
          </p:nvPr>
        </p:nvSpPr>
        <p:spPr>
          <a:xfrm>
            <a:off x="609600" y="6356351"/>
            <a:ext cx="2844800" cy="365125"/>
          </a:xfrm>
          <a:prstGeom prst="rect">
            <a:avLst/>
          </a:prstGeom>
        </p:spPr>
        <p:txBody>
          <a:bodyPr/>
          <a:lstStyle>
            <a:lvl1pPr>
              <a:defRPr/>
            </a:lvl1pPr>
          </a:lstStyle>
          <a:p>
            <a:fld id="{56EADA5E-06E6-428F-BF60-4C3AF8BD0E3B}" type="datetimeFigureOut">
              <a:rPr lang="en-CA" smtClean="0"/>
              <a:t>2021-01-21</a:t>
            </a:fld>
            <a:endParaRPr lang="en-CA"/>
          </a:p>
        </p:txBody>
      </p:sp>
      <p:sp>
        <p:nvSpPr>
          <p:cNvPr id="4" name="Footer Placeholder 4">
            <a:extLst>
              <a:ext uri="{FF2B5EF4-FFF2-40B4-BE49-F238E27FC236}"/>
            </a:extLst>
          </p:cNvPr>
          <p:cNvSpPr>
            <a:spLocks noGrp="1"/>
          </p:cNvSpPr>
          <p:nvPr>
            <p:ph type="ftr" sz="quarter" idx="11"/>
          </p:nvPr>
        </p:nvSpPr>
        <p:spPr>
          <a:xfrm>
            <a:off x="4165600" y="6356351"/>
            <a:ext cx="3860800" cy="365125"/>
          </a:xfrm>
          <a:prstGeom prst="rect">
            <a:avLst/>
          </a:prstGeom>
        </p:spPr>
        <p:txBody>
          <a:bodyPr/>
          <a:lstStyle>
            <a:lvl1pPr>
              <a:defRPr/>
            </a:lvl1pPr>
          </a:lstStyle>
          <a:p>
            <a:endParaRPr lang="en-CA"/>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fld id="{A8C97689-FB53-4FC4-9C85-C25313D93F37}" type="slidenum">
              <a:rPr lang="en-CA" smtClean="0"/>
              <a:t>‹#›</a:t>
            </a:fld>
            <a:endParaRPr lang="en-CA"/>
          </a:p>
        </p:txBody>
      </p:sp>
    </p:spTree>
    <p:extLst>
      <p:ext uri="{BB962C8B-B14F-4D97-AF65-F5344CB8AC3E}">
        <p14:creationId xmlns:p14="http://schemas.microsoft.com/office/powerpoint/2010/main" val="1504795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p:nvSpPr>
        <p:spPr>
          <a:xfrm>
            <a:off x="0" y="746074"/>
            <a:ext cx="12192000" cy="61119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0" y="0"/>
            <a:ext cx="12192000" cy="7460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838200" y="1493915"/>
            <a:ext cx="11039429" cy="4683049"/>
          </a:xfrm>
          <a:prstGeom prst="rect">
            <a:avLst/>
          </a:prstGeom>
        </p:spPr>
        <p:txBody>
          <a:bodyPr vert="horz" lIns="91440" tIns="45720" rIns="91440" bIns="45720" rtlCol="0">
            <a:normAutofit/>
          </a:bodyPr>
          <a:lstStyle/>
          <a:p>
            <a:pPr lvl="0"/>
            <a:r>
              <a:rPr lang="en-US" smtClean="0"/>
              <a:t>Klik om de tekststijl van het model te bewerken</a:t>
            </a:r>
          </a:p>
          <a:p>
            <a:pPr lvl="1"/>
            <a:r>
              <a:rPr lang="en-US" smtClean="0"/>
              <a:t>Tweede niveau</a:t>
            </a:r>
          </a:p>
          <a:p>
            <a:pPr lvl="2"/>
            <a:r>
              <a:rPr lang="en-US" smtClean="0"/>
              <a:t>Derde niveau</a:t>
            </a:r>
          </a:p>
          <a:p>
            <a:pPr lvl="3"/>
            <a:r>
              <a:rPr lang="en-US" smtClean="0"/>
              <a:t>Vierde niveau</a:t>
            </a:r>
          </a:p>
          <a:p>
            <a:pPr lvl="4"/>
            <a:r>
              <a:rPr lang="en-US" smtClean="0"/>
              <a:t>Vijfde niveau</a:t>
            </a:r>
            <a:endParaRPr lang="en-US" dirty="0"/>
          </a:p>
        </p:txBody>
      </p:sp>
      <p:sp>
        <p:nvSpPr>
          <p:cNvPr id="7" name="Rectangle 6"/>
          <p:cNvSpPr/>
          <p:nvPr/>
        </p:nvSpPr>
        <p:spPr>
          <a:xfrm>
            <a:off x="0" y="-12092"/>
            <a:ext cx="12192000" cy="1583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9227756" y="-12092"/>
            <a:ext cx="2708077" cy="5393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p:nvSpPr>
        <p:spPr>
          <a:xfrm>
            <a:off x="0" y="6595330"/>
            <a:ext cx="12192000" cy="2636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5"/>
          <p:cNvSpPr>
            <a:spLocks noGrp="1"/>
          </p:cNvSpPr>
          <p:nvPr>
            <p:ph type="sldNum" sz="quarter" idx="4"/>
          </p:nvPr>
        </p:nvSpPr>
        <p:spPr>
          <a:xfrm>
            <a:off x="0" y="6653465"/>
            <a:ext cx="634181" cy="201827"/>
          </a:xfrm>
          <a:prstGeom prst="rect">
            <a:avLst/>
          </a:prstGeom>
        </p:spPr>
        <p:txBody>
          <a:bodyPr vert="horz" lIns="91440" tIns="45720" rIns="91440" bIns="45720" rtlCol="0" anchor="b"/>
          <a:lstStyle>
            <a:lvl1pPr algn="r">
              <a:defRPr sz="900">
                <a:solidFill>
                  <a:schemeClr val="accent4"/>
                </a:solidFill>
              </a:defRPr>
            </a:lvl1pPr>
          </a:lstStyle>
          <a:p>
            <a:fld id="{A8C97689-FB53-4FC4-9C85-C25313D93F37}" type="slidenum">
              <a:rPr lang="en-CA" smtClean="0"/>
              <a:t>‹#›</a:t>
            </a:fld>
            <a:endParaRPr lang="en-CA"/>
          </a:p>
        </p:txBody>
      </p:sp>
      <p:sp>
        <p:nvSpPr>
          <p:cNvPr id="16" name="TextBox 15"/>
          <p:cNvSpPr txBox="1"/>
          <p:nvPr/>
        </p:nvSpPr>
        <p:spPr>
          <a:xfrm>
            <a:off x="6817391" y="6611727"/>
            <a:ext cx="5118443" cy="230832"/>
          </a:xfrm>
          <a:prstGeom prst="rect">
            <a:avLst/>
          </a:prstGeom>
          <a:noFill/>
        </p:spPr>
        <p:txBody>
          <a:bodyPr wrap="square" rtlCol="0" anchor="b">
            <a:spAutoFit/>
          </a:bodyPr>
          <a:lstStyle/>
          <a:p>
            <a:pPr algn="r"/>
            <a:r>
              <a:rPr lang="en-US" sz="900" dirty="0" smtClean="0">
                <a:solidFill>
                  <a:schemeClr val="accent4"/>
                </a:solidFill>
              </a:rPr>
              <a:t>Universit</a:t>
            </a:r>
            <a:r>
              <a:rPr lang="en-CA" sz="900" dirty="0" smtClean="0">
                <a:solidFill>
                  <a:schemeClr val="accent4"/>
                </a:solidFill>
              </a:rPr>
              <a:t>é d’Ottawa | University of Ottawa</a:t>
            </a:r>
            <a:endParaRPr lang="en-US" sz="900" dirty="0">
              <a:solidFill>
                <a:schemeClr val="accent4"/>
              </a:solidFill>
            </a:endParaRPr>
          </a:p>
        </p:txBody>
      </p:sp>
      <p:grpSp>
        <p:nvGrpSpPr>
          <p:cNvPr id="4" name="Group 3"/>
          <p:cNvGrpSpPr/>
          <p:nvPr/>
        </p:nvGrpSpPr>
        <p:grpSpPr>
          <a:xfrm>
            <a:off x="9504825" y="178448"/>
            <a:ext cx="2223271" cy="282033"/>
            <a:chOff x="4674207" y="4091793"/>
            <a:chExt cx="3936814" cy="665873"/>
          </a:xfrm>
        </p:grpSpPr>
        <p:pic>
          <p:nvPicPr>
            <p:cNvPr id="15" name="Picture 14"/>
            <p:cNvPicPr>
              <a:picLocks noChangeAspect="1"/>
            </p:cNvPicPr>
            <p:nvPr/>
          </p:nvPicPr>
          <p:blipFill>
            <a:blip r:embed="rId10" cstate="print"/>
            <a:stretch>
              <a:fillRect/>
            </a:stretch>
          </p:blipFill>
          <p:spPr>
            <a:xfrm>
              <a:off x="4674207" y="4141235"/>
              <a:ext cx="2100431" cy="566988"/>
            </a:xfrm>
            <a:prstGeom prst="rect">
              <a:avLst/>
            </a:prstGeom>
          </p:spPr>
        </p:pic>
        <p:pic>
          <p:nvPicPr>
            <p:cNvPr id="18" name="Picture 17"/>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068065" y="4138118"/>
              <a:ext cx="1542956" cy="573222"/>
            </a:xfrm>
            <a:prstGeom prst="rect">
              <a:avLst/>
            </a:prstGeom>
          </p:spPr>
        </p:pic>
        <p:cxnSp>
          <p:nvCxnSpPr>
            <p:cNvPr id="19" name="Straight Connector 18"/>
            <p:cNvCxnSpPr/>
            <p:nvPr/>
          </p:nvCxnSpPr>
          <p:spPr>
            <a:xfrm>
              <a:off x="6921352" y="4091793"/>
              <a:ext cx="0" cy="6658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7" name="Rectangle 16"/>
          <p:cNvSpPr/>
          <p:nvPr/>
        </p:nvSpPr>
        <p:spPr>
          <a:xfrm>
            <a:off x="473422" y="6611727"/>
            <a:ext cx="1196161" cy="230832"/>
          </a:xfrm>
          <a:prstGeom prst="rect">
            <a:avLst/>
          </a:prstGeom>
        </p:spPr>
        <p:txBody>
          <a:bodyPr wrap="none">
            <a:spAutoFit/>
          </a:bodyPr>
          <a:lstStyle/>
          <a:p>
            <a:r>
              <a:rPr lang="en-US" sz="900" dirty="0" smtClean="0">
                <a:solidFill>
                  <a:schemeClr val="accent4"/>
                </a:solidFill>
              </a:rPr>
              <a:t>| www.uOttawa.com</a:t>
            </a:r>
            <a:endParaRPr lang="en-US" sz="900" dirty="0">
              <a:solidFill>
                <a:schemeClr val="accent4"/>
              </a:solidFill>
            </a:endParaRPr>
          </a:p>
        </p:txBody>
      </p:sp>
      <p:sp>
        <p:nvSpPr>
          <p:cNvPr id="2" name="Title Placeholder 1"/>
          <p:cNvSpPr>
            <a:spLocks noGrp="1"/>
          </p:cNvSpPr>
          <p:nvPr>
            <p:ph type="title"/>
          </p:nvPr>
        </p:nvSpPr>
        <p:spPr>
          <a:xfrm>
            <a:off x="186465" y="149391"/>
            <a:ext cx="11691164" cy="578892"/>
          </a:xfrm>
          <a:prstGeom prst="rect">
            <a:avLst/>
          </a:prstGeom>
        </p:spPr>
        <p:txBody>
          <a:bodyPr vert="horz" lIns="91440" tIns="45720" rIns="91440" bIns="45720" rtlCol="0" anchor="b">
            <a:noAutofit/>
          </a:bodyPr>
          <a:lstStyle/>
          <a:p>
            <a:r>
              <a:rPr lang="en-US" smtClean="0"/>
              <a:t>Titelstijl van model bewerken</a:t>
            </a:r>
            <a:endParaRPr lang="en-US" dirty="0"/>
          </a:p>
        </p:txBody>
      </p:sp>
      <p:sp>
        <p:nvSpPr>
          <p:cNvPr id="20" name="Rectangle 12"/>
          <p:cNvSpPr/>
          <p:nvPr/>
        </p:nvSpPr>
        <p:spPr>
          <a:xfrm>
            <a:off x="0" y="746074"/>
            <a:ext cx="12192000" cy="61119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Rectangle 11"/>
          <p:cNvSpPr/>
          <p:nvPr/>
        </p:nvSpPr>
        <p:spPr>
          <a:xfrm>
            <a:off x="0" y="0"/>
            <a:ext cx="12192000" cy="7460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Rectangle 6"/>
          <p:cNvSpPr/>
          <p:nvPr/>
        </p:nvSpPr>
        <p:spPr>
          <a:xfrm>
            <a:off x="0" y="-12092"/>
            <a:ext cx="12192000" cy="1583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3" name="Rectangle 7"/>
          <p:cNvSpPr/>
          <p:nvPr/>
        </p:nvSpPr>
        <p:spPr>
          <a:xfrm>
            <a:off x="9227756" y="-12092"/>
            <a:ext cx="2708077" cy="5393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4" name="Rectangle 13"/>
          <p:cNvSpPr/>
          <p:nvPr/>
        </p:nvSpPr>
        <p:spPr>
          <a:xfrm>
            <a:off x="0" y="6595330"/>
            <a:ext cx="12192000" cy="2636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15"/>
          <p:cNvSpPr txBox="1"/>
          <p:nvPr/>
        </p:nvSpPr>
        <p:spPr>
          <a:xfrm>
            <a:off x="6817391" y="6611727"/>
            <a:ext cx="5118443" cy="230832"/>
          </a:xfrm>
          <a:prstGeom prst="rect">
            <a:avLst/>
          </a:prstGeom>
          <a:noFill/>
        </p:spPr>
        <p:txBody>
          <a:bodyPr wrap="square" rtlCol="0" anchor="b">
            <a:spAutoFit/>
          </a:bodyPr>
          <a:lstStyle/>
          <a:p>
            <a:pPr algn="r"/>
            <a:r>
              <a:rPr lang="en-US" sz="900" dirty="0" smtClean="0">
                <a:solidFill>
                  <a:schemeClr val="accent4"/>
                </a:solidFill>
              </a:rPr>
              <a:t>Universit</a:t>
            </a:r>
            <a:r>
              <a:rPr lang="en-CA" sz="900" dirty="0" smtClean="0">
                <a:solidFill>
                  <a:schemeClr val="accent4"/>
                </a:solidFill>
              </a:rPr>
              <a:t>é d’Ottawa | University of Ottawa</a:t>
            </a:r>
            <a:endParaRPr lang="en-US" sz="900" dirty="0">
              <a:solidFill>
                <a:schemeClr val="accent4"/>
              </a:solidFill>
            </a:endParaRPr>
          </a:p>
        </p:txBody>
      </p:sp>
      <p:grpSp>
        <p:nvGrpSpPr>
          <p:cNvPr id="26" name="Group 3"/>
          <p:cNvGrpSpPr/>
          <p:nvPr/>
        </p:nvGrpSpPr>
        <p:grpSpPr>
          <a:xfrm>
            <a:off x="9504825" y="178448"/>
            <a:ext cx="2223271" cy="282033"/>
            <a:chOff x="4674207" y="4091793"/>
            <a:chExt cx="3936814" cy="665873"/>
          </a:xfrm>
        </p:grpSpPr>
        <p:pic>
          <p:nvPicPr>
            <p:cNvPr id="27" name="Picture 14"/>
            <p:cNvPicPr>
              <a:picLocks noChangeAspect="1"/>
            </p:cNvPicPr>
            <p:nvPr/>
          </p:nvPicPr>
          <p:blipFill>
            <a:blip r:embed="rId10" cstate="print"/>
            <a:stretch>
              <a:fillRect/>
            </a:stretch>
          </p:blipFill>
          <p:spPr>
            <a:xfrm>
              <a:off x="4674207" y="4141235"/>
              <a:ext cx="2100431" cy="566988"/>
            </a:xfrm>
            <a:prstGeom prst="rect">
              <a:avLst/>
            </a:prstGeom>
          </p:spPr>
        </p:pic>
        <p:pic>
          <p:nvPicPr>
            <p:cNvPr id="28" name="Picture 17"/>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068065" y="4138118"/>
              <a:ext cx="1542956" cy="573222"/>
            </a:xfrm>
            <a:prstGeom prst="rect">
              <a:avLst/>
            </a:prstGeom>
          </p:spPr>
        </p:pic>
        <p:cxnSp>
          <p:nvCxnSpPr>
            <p:cNvPr id="29" name="Straight Connector 18"/>
            <p:cNvCxnSpPr/>
            <p:nvPr/>
          </p:nvCxnSpPr>
          <p:spPr>
            <a:xfrm>
              <a:off x="6921352" y="4091793"/>
              <a:ext cx="0" cy="6658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0" name="Rectangle 16"/>
          <p:cNvSpPr/>
          <p:nvPr/>
        </p:nvSpPr>
        <p:spPr>
          <a:xfrm>
            <a:off x="473422" y="6611727"/>
            <a:ext cx="1196161" cy="230832"/>
          </a:xfrm>
          <a:prstGeom prst="rect">
            <a:avLst/>
          </a:prstGeom>
        </p:spPr>
        <p:txBody>
          <a:bodyPr wrap="none">
            <a:spAutoFit/>
          </a:bodyPr>
          <a:lstStyle/>
          <a:p>
            <a:r>
              <a:rPr lang="en-US" sz="900" dirty="0" smtClean="0">
                <a:solidFill>
                  <a:schemeClr val="accent4"/>
                </a:solidFill>
              </a:rPr>
              <a:t>| www.uOttawa.com</a:t>
            </a:r>
            <a:endParaRPr lang="en-US" sz="900" dirty="0">
              <a:solidFill>
                <a:schemeClr val="accent4"/>
              </a:solidFill>
            </a:endParaRPr>
          </a:p>
        </p:txBody>
      </p:sp>
      <p:sp>
        <p:nvSpPr>
          <p:cNvPr id="31" name="Rectangle 12"/>
          <p:cNvSpPr/>
          <p:nvPr/>
        </p:nvSpPr>
        <p:spPr>
          <a:xfrm>
            <a:off x="0" y="746074"/>
            <a:ext cx="12192000" cy="61119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Rectangle 11"/>
          <p:cNvSpPr/>
          <p:nvPr/>
        </p:nvSpPr>
        <p:spPr>
          <a:xfrm>
            <a:off x="0" y="0"/>
            <a:ext cx="12192000" cy="74607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3" name="Rectangle 6"/>
          <p:cNvSpPr/>
          <p:nvPr/>
        </p:nvSpPr>
        <p:spPr>
          <a:xfrm>
            <a:off x="0" y="-12092"/>
            <a:ext cx="12192000" cy="1583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4" name="Rectangle 7"/>
          <p:cNvSpPr/>
          <p:nvPr/>
        </p:nvSpPr>
        <p:spPr>
          <a:xfrm>
            <a:off x="7871327" y="-12092"/>
            <a:ext cx="4064507" cy="5393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5" name="Rectangle 13"/>
          <p:cNvSpPr/>
          <p:nvPr/>
        </p:nvSpPr>
        <p:spPr>
          <a:xfrm>
            <a:off x="0" y="6595330"/>
            <a:ext cx="12192000" cy="2636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6" name="TextBox 15"/>
          <p:cNvSpPr txBox="1"/>
          <p:nvPr/>
        </p:nvSpPr>
        <p:spPr>
          <a:xfrm>
            <a:off x="6817391" y="6611727"/>
            <a:ext cx="5118443" cy="230832"/>
          </a:xfrm>
          <a:prstGeom prst="rect">
            <a:avLst/>
          </a:prstGeom>
          <a:noFill/>
        </p:spPr>
        <p:txBody>
          <a:bodyPr wrap="square" rtlCol="0" anchor="b">
            <a:spAutoFit/>
          </a:bodyPr>
          <a:lstStyle/>
          <a:p>
            <a:pPr algn="r"/>
            <a:r>
              <a:rPr lang="en-US" sz="900" dirty="0" smtClean="0">
                <a:solidFill>
                  <a:schemeClr val="accent4"/>
                </a:solidFill>
              </a:rPr>
              <a:t>Universit</a:t>
            </a:r>
            <a:r>
              <a:rPr lang="en-CA" sz="900" dirty="0" smtClean="0">
                <a:solidFill>
                  <a:schemeClr val="accent4"/>
                </a:solidFill>
              </a:rPr>
              <a:t>é d’Ottawa | University of Ottawa</a:t>
            </a:r>
            <a:endParaRPr lang="en-US" sz="900" dirty="0">
              <a:solidFill>
                <a:schemeClr val="accent4"/>
              </a:solidFill>
            </a:endParaRPr>
          </a:p>
        </p:txBody>
      </p:sp>
      <p:grpSp>
        <p:nvGrpSpPr>
          <p:cNvPr id="37" name="Group 3"/>
          <p:cNvGrpSpPr/>
          <p:nvPr/>
        </p:nvGrpSpPr>
        <p:grpSpPr>
          <a:xfrm>
            <a:off x="9504825" y="178448"/>
            <a:ext cx="2223271" cy="282033"/>
            <a:chOff x="4674207" y="4091793"/>
            <a:chExt cx="3936814" cy="665873"/>
          </a:xfrm>
        </p:grpSpPr>
        <p:pic>
          <p:nvPicPr>
            <p:cNvPr id="38" name="Picture 14"/>
            <p:cNvPicPr>
              <a:picLocks noChangeAspect="1"/>
            </p:cNvPicPr>
            <p:nvPr/>
          </p:nvPicPr>
          <p:blipFill>
            <a:blip r:embed="rId10" cstate="print"/>
            <a:stretch>
              <a:fillRect/>
            </a:stretch>
          </p:blipFill>
          <p:spPr>
            <a:xfrm>
              <a:off x="4674207" y="4141235"/>
              <a:ext cx="2100431" cy="566988"/>
            </a:xfrm>
            <a:prstGeom prst="rect">
              <a:avLst/>
            </a:prstGeom>
          </p:spPr>
        </p:pic>
        <p:pic>
          <p:nvPicPr>
            <p:cNvPr id="39" name="Picture 17"/>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068065" y="4138118"/>
              <a:ext cx="1542956" cy="573222"/>
            </a:xfrm>
            <a:prstGeom prst="rect">
              <a:avLst/>
            </a:prstGeom>
          </p:spPr>
        </p:pic>
        <p:cxnSp>
          <p:nvCxnSpPr>
            <p:cNvPr id="40" name="Straight Connector 18"/>
            <p:cNvCxnSpPr/>
            <p:nvPr/>
          </p:nvCxnSpPr>
          <p:spPr>
            <a:xfrm>
              <a:off x="6921352" y="4091793"/>
              <a:ext cx="0" cy="6658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Rectangle 16"/>
          <p:cNvSpPr/>
          <p:nvPr/>
        </p:nvSpPr>
        <p:spPr>
          <a:xfrm>
            <a:off x="473422" y="6611727"/>
            <a:ext cx="1196161" cy="230832"/>
          </a:xfrm>
          <a:prstGeom prst="rect">
            <a:avLst/>
          </a:prstGeom>
        </p:spPr>
        <p:txBody>
          <a:bodyPr wrap="none">
            <a:spAutoFit/>
          </a:bodyPr>
          <a:lstStyle/>
          <a:p>
            <a:r>
              <a:rPr lang="en-US" sz="900" dirty="0" smtClean="0">
                <a:solidFill>
                  <a:schemeClr val="accent4"/>
                </a:solidFill>
              </a:rPr>
              <a:t>| www.uOttawa.com</a:t>
            </a:r>
            <a:endParaRPr lang="en-US" sz="900" dirty="0">
              <a:solidFill>
                <a:schemeClr val="accent4"/>
              </a:solidFill>
            </a:endParaRPr>
          </a:p>
        </p:txBody>
      </p:sp>
      <p:cxnSp>
        <p:nvCxnSpPr>
          <p:cNvPr id="42" name="Straight Connector 18"/>
          <p:cNvCxnSpPr/>
          <p:nvPr/>
        </p:nvCxnSpPr>
        <p:spPr>
          <a:xfrm>
            <a:off x="9411048" y="182027"/>
            <a:ext cx="0" cy="28203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3" name="Picture 24" descr="CHEO-Logo-Purple-Outline-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074415" y="143408"/>
            <a:ext cx="1242859" cy="3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791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000" b="1" i="0" kern="1200" cap="small">
          <a:solidFill>
            <a:schemeClr val="accent4"/>
          </a:solidFill>
          <a:latin typeface="Arial"/>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42193" y="707685"/>
            <a:ext cx="6882369" cy="3534746"/>
          </a:xfrm>
        </p:spPr>
        <p:txBody>
          <a:bodyPr>
            <a:normAutofit fontScale="90000"/>
          </a:bodyPr>
          <a:lstStyle/>
          <a:p>
            <a:r>
              <a:rPr lang="en-CA" dirty="0" smtClean="0"/>
              <a:t>Comparison of Factors Associated with Prolonged Hospital Length-of-Stay for Adolescent Idiopathic Scoliosis Patients Undergoing Posterior Spinal Instrumentation and Fusion in Canada and the United States</a:t>
            </a:r>
            <a:endParaRPr lang="en-CA" dirty="0"/>
          </a:p>
        </p:txBody>
      </p:sp>
      <p:sp>
        <p:nvSpPr>
          <p:cNvPr id="3" name="Subtitle 2"/>
          <p:cNvSpPr>
            <a:spLocks noGrp="1"/>
          </p:cNvSpPr>
          <p:nvPr>
            <p:ph type="subTitle" idx="1"/>
          </p:nvPr>
        </p:nvSpPr>
        <p:spPr>
          <a:xfrm>
            <a:off x="5022761" y="4693844"/>
            <a:ext cx="6721235" cy="741362"/>
          </a:xfrm>
        </p:spPr>
        <p:txBody>
          <a:bodyPr/>
          <a:lstStyle/>
          <a:p>
            <a:r>
              <a:rPr lang="en-CA" b="1" dirty="0" smtClean="0"/>
              <a:t>Zachary DeVries, Nick Barrowman, Kevin Smit, Andrew Tice, James Jarvis</a:t>
            </a:r>
            <a:endParaRPr lang="en-CA" b="1" dirty="0"/>
          </a:p>
        </p:txBody>
      </p:sp>
    </p:spTree>
    <p:extLst>
      <p:ext uri="{BB962C8B-B14F-4D97-AF65-F5344CB8AC3E}">
        <p14:creationId xmlns:p14="http://schemas.microsoft.com/office/powerpoint/2010/main" val="20676476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3" name="Picture 2"/>
          <p:cNvPicPr>
            <a:picLocks noChangeAspect="1"/>
          </p:cNvPicPr>
          <p:nvPr/>
        </p:nvPicPr>
        <p:blipFill>
          <a:blip r:embed="rId2"/>
          <a:stretch>
            <a:fillRect/>
          </a:stretch>
        </p:blipFill>
        <p:spPr>
          <a:xfrm>
            <a:off x="3490175" y="22750"/>
            <a:ext cx="5229055" cy="6835249"/>
          </a:xfrm>
          <a:prstGeom prst="rect">
            <a:avLst/>
          </a:prstGeom>
        </p:spPr>
      </p:pic>
    </p:spTree>
    <p:extLst>
      <p:ext uri="{BB962C8B-B14F-4D97-AF65-F5344CB8AC3E}">
        <p14:creationId xmlns:p14="http://schemas.microsoft.com/office/powerpoint/2010/main" val="346138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a:t>
            </a:r>
            <a:endParaRPr lang="en-CA" dirty="0"/>
          </a:p>
        </p:txBody>
      </p:sp>
      <p:sp>
        <p:nvSpPr>
          <p:cNvPr id="3" name="Content Placeholder 2"/>
          <p:cNvSpPr>
            <a:spLocks noGrp="1"/>
          </p:cNvSpPr>
          <p:nvPr>
            <p:ph idx="1"/>
          </p:nvPr>
        </p:nvSpPr>
        <p:spPr>
          <a:xfrm>
            <a:off x="186466" y="1110443"/>
            <a:ext cx="7279871" cy="4683049"/>
          </a:xfrm>
        </p:spPr>
        <p:txBody>
          <a:bodyPr/>
          <a:lstStyle/>
          <a:p>
            <a:r>
              <a:rPr lang="en-CA" b="1" dirty="0" smtClean="0"/>
              <a:t>Many recent studies have evaluated patient factors influencing hospital length-of-stay (LOS) following posterior spinal instrumentation and fusion (PSIF)</a:t>
            </a:r>
          </a:p>
          <a:p>
            <a:r>
              <a:rPr lang="en-CA" b="1" dirty="0" smtClean="0"/>
              <a:t>Studies have been a mix of single-centre and national databases analyses</a:t>
            </a:r>
          </a:p>
          <a:p>
            <a:r>
              <a:rPr lang="en-CA" b="1" dirty="0" smtClean="0"/>
              <a:t>All studies have been conducted in the United States and it is unknown if these factors are similar to those in Canada</a:t>
            </a:r>
          </a:p>
          <a:p>
            <a:endParaRPr lang="en-CA" dirty="0"/>
          </a:p>
        </p:txBody>
      </p:sp>
      <p:pic>
        <p:nvPicPr>
          <p:cNvPr id="5" name="Picture 4"/>
          <p:cNvPicPr>
            <a:picLocks noChangeAspect="1"/>
          </p:cNvPicPr>
          <p:nvPr/>
        </p:nvPicPr>
        <p:blipFill>
          <a:blip r:embed="rId2"/>
          <a:stretch>
            <a:fillRect/>
          </a:stretch>
        </p:blipFill>
        <p:spPr>
          <a:xfrm>
            <a:off x="7466337" y="1391159"/>
            <a:ext cx="4546377" cy="788657"/>
          </a:xfrm>
          <a:prstGeom prst="rect">
            <a:avLst/>
          </a:prstGeom>
        </p:spPr>
      </p:pic>
      <p:pic>
        <p:nvPicPr>
          <p:cNvPr id="6" name="Picture 5"/>
          <p:cNvPicPr>
            <a:picLocks noChangeAspect="1"/>
          </p:cNvPicPr>
          <p:nvPr/>
        </p:nvPicPr>
        <p:blipFill>
          <a:blip r:embed="rId3"/>
          <a:stretch>
            <a:fillRect/>
          </a:stretch>
        </p:blipFill>
        <p:spPr>
          <a:xfrm>
            <a:off x="7466337" y="2519522"/>
            <a:ext cx="4546377" cy="1092265"/>
          </a:xfrm>
          <a:prstGeom prst="rect">
            <a:avLst/>
          </a:prstGeom>
        </p:spPr>
      </p:pic>
      <p:pic>
        <p:nvPicPr>
          <p:cNvPr id="7" name="Picture 6"/>
          <p:cNvPicPr>
            <a:picLocks noChangeAspect="1"/>
          </p:cNvPicPr>
          <p:nvPr/>
        </p:nvPicPr>
        <p:blipFill>
          <a:blip r:embed="rId4"/>
          <a:stretch>
            <a:fillRect/>
          </a:stretch>
        </p:blipFill>
        <p:spPr>
          <a:xfrm>
            <a:off x="7466337" y="3934512"/>
            <a:ext cx="4496517" cy="818195"/>
          </a:xfrm>
          <a:prstGeom prst="rect">
            <a:avLst/>
          </a:prstGeom>
        </p:spPr>
      </p:pic>
      <p:pic>
        <p:nvPicPr>
          <p:cNvPr id="8" name="Picture 7"/>
          <p:cNvPicPr>
            <a:picLocks noChangeAspect="1"/>
          </p:cNvPicPr>
          <p:nvPr/>
        </p:nvPicPr>
        <p:blipFill>
          <a:blip r:embed="rId5"/>
          <a:stretch>
            <a:fillRect/>
          </a:stretch>
        </p:blipFill>
        <p:spPr>
          <a:xfrm>
            <a:off x="7466337" y="4905579"/>
            <a:ext cx="4524177" cy="1157903"/>
          </a:xfrm>
          <a:prstGeom prst="rect">
            <a:avLst/>
          </a:prstGeom>
        </p:spPr>
      </p:pic>
      <p:pic>
        <p:nvPicPr>
          <p:cNvPr id="9" name="Picture 8"/>
          <p:cNvPicPr>
            <a:picLocks noChangeAspect="1"/>
          </p:cNvPicPr>
          <p:nvPr/>
        </p:nvPicPr>
        <p:blipFill>
          <a:blip r:embed="rId6"/>
          <a:stretch>
            <a:fillRect/>
          </a:stretch>
        </p:blipFill>
        <p:spPr>
          <a:xfrm>
            <a:off x="1702620" y="4999976"/>
            <a:ext cx="3992451" cy="1378688"/>
          </a:xfrm>
          <a:prstGeom prst="rect">
            <a:avLst/>
          </a:prstGeom>
        </p:spPr>
      </p:pic>
    </p:spTree>
    <p:extLst>
      <p:ext uri="{BB962C8B-B14F-4D97-AF65-F5344CB8AC3E}">
        <p14:creationId xmlns:p14="http://schemas.microsoft.com/office/powerpoint/2010/main" val="1055737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Objectives</a:t>
            </a:r>
            <a:endParaRPr lang="en-CA" dirty="0"/>
          </a:p>
        </p:txBody>
      </p:sp>
      <p:sp>
        <p:nvSpPr>
          <p:cNvPr id="3" name="Content Placeholder 2"/>
          <p:cNvSpPr>
            <a:spLocks noGrp="1"/>
          </p:cNvSpPr>
          <p:nvPr>
            <p:ph idx="1"/>
          </p:nvPr>
        </p:nvSpPr>
        <p:spPr>
          <a:xfrm>
            <a:off x="1335138" y="2350442"/>
            <a:ext cx="9393819" cy="2684546"/>
          </a:xfrm>
          <a:ln w="28575">
            <a:solidFill>
              <a:schemeClr val="tx1"/>
            </a:solidFill>
          </a:ln>
        </p:spPr>
        <p:txBody>
          <a:bodyPr/>
          <a:lstStyle/>
          <a:p>
            <a:endParaRPr lang="en-CA" b="1" smtClean="0"/>
          </a:p>
          <a:p>
            <a:r>
              <a:rPr lang="en-CA" b="1" dirty="0" smtClean="0"/>
              <a:t>To determine if the pre- and </a:t>
            </a:r>
            <a:r>
              <a:rPr lang="en-CA" b="1" dirty="0" err="1" smtClean="0"/>
              <a:t>peri</a:t>
            </a:r>
            <a:r>
              <a:rPr lang="en-CA" b="1" dirty="0" smtClean="0"/>
              <a:t>-operative patient and demographic factors that have shown to prolong hospital LOS in the United States are similar to the factors that prolong hospital LOS in Canada for scoliosis patients undergoing PSIF</a:t>
            </a:r>
          </a:p>
        </p:txBody>
      </p:sp>
    </p:spTree>
    <p:extLst>
      <p:ext uri="{BB962C8B-B14F-4D97-AF65-F5344CB8AC3E}">
        <p14:creationId xmlns:p14="http://schemas.microsoft.com/office/powerpoint/2010/main" val="151152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Previous Studies</a:t>
            </a:r>
            <a:endParaRPr lang="en-CA" dirty="0"/>
          </a:p>
        </p:txBody>
      </p:sp>
      <p:graphicFrame>
        <p:nvGraphicFramePr>
          <p:cNvPr id="3" name="Table 2"/>
          <p:cNvGraphicFramePr>
            <a:graphicFrameLocks noGrp="1"/>
          </p:cNvGraphicFramePr>
          <p:nvPr>
            <p:extLst>
              <p:ext uri="{D42A27DB-BD31-4B8C-83A1-F6EECF244321}">
                <p14:modId xmlns:p14="http://schemas.microsoft.com/office/powerpoint/2010/main" val="1746815630"/>
              </p:ext>
            </p:extLst>
          </p:nvPr>
        </p:nvGraphicFramePr>
        <p:xfrm>
          <a:off x="186465" y="761105"/>
          <a:ext cx="11816645" cy="5471607"/>
        </p:xfrm>
        <a:graphic>
          <a:graphicData uri="http://schemas.openxmlformats.org/drawingml/2006/table">
            <a:tbl>
              <a:tblPr firstRow="1" bandRow="1">
                <a:tableStyleId>{5C22544A-7EE6-4342-B048-85BDC9FD1C3A}</a:tableStyleId>
              </a:tblPr>
              <a:tblGrid>
                <a:gridCol w="2363329"/>
                <a:gridCol w="2363329"/>
                <a:gridCol w="2363329"/>
                <a:gridCol w="2363329"/>
                <a:gridCol w="2363329"/>
              </a:tblGrid>
              <a:tr h="436630">
                <a:tc>
                  <a:txBody>
                    <a:bodyPr/>
                    <a:lstStyle/>
                    <a:p>
                      <a:r>
                        <a:rPr lang="en-CA" dirty="0" smtClean="0"/>
                        <a:t>Previous Study</a:t>
                      </a:r>
                      <a:endParaRPr lang="en-CA" dirty="0"/>
                    </a:p>
                  </a:txBody>
                  <a:tcPr/>
                </a:tc>
                <a:tc>
                  <a:txBody>
                    <a:bodyPr/>
                    <a:lstStyle/>
                    <a:p>
                      <a:r>
                        <a:rPr lang="en-CA" dirty="0" smtClean="0"/>
                        <a:t>Description of Cohort</a:t>
                      </a:r>
                      <a:endParaRPr lang="en-CA" dirty="0"/>
                    </a:p>
                  </a:txBody>
                  <a:tcPr/>
                </a:tc>
                <a:tc>
                  <a:txBody>
                    <a:bodyPr/>
                    <a:lstStyle/>
                    <a:p>
                      <a:r>
                        <a:rPr lang="en-CA" dirty="0" smtClean="0"/>
                        <a:t>Pre-Operative Factors</a:t>
                      </a:r>
                      <a:endParaRPr lang="en-CA" dirty="0"/>
                    </a:p>
                  </a:txBody>
                  <a:tcPr/>
                </a:tc>
                <a:tc>
                  <a:txBody>
                    <a:bodyPr/>
                    <a:lstStyle/>
                    <a:p>
                      <a:r>
                        <a:rPr lang="en-CA" dirty="0" smtClean="0"/>
                        <a:t>Intra-Operative Factors</a:t>
                      </a:r>
                      <a:endParaRPr lang="en-CA" dirty="0"/>
                    </a:p>
                  </a:txBody>
                  <a:tcPr/>
                </a:tc>
                <a:tc>
                  <a:txBody>
                    <a:bodyPr/>
                    <a:lstStyle/>
                    <a:p>
                      <a:r>
                        <a:rPr lang="en-CA" dirty="0" smtClean="0"/>
                        <a:t>Post-Operative Factors</a:t>
                      </a:r>
                      <a:endParaRPr lang="en-CA" dirty="0"/>
                    </a:p>
                  </a:txBody>
                  <a:tcPr/>
                </a:tc>
              </a:tr>
              <a:tr h="939949">
                <a:tc>
                  <a:txBody>
                    <a:bodyPr/>
                    <a:lstStyle/>
                    <a:p>
                      <a:r>
                        <a:rPr lang="en-CA" sz="1200" dirty="0" smtClean="0"/>
                        <a:t>Yoshihara et al., 2018</a:t>
                      </a:r>
                    </a:p>
                  </a:txBody>
                  <a:tcPr/>
                </a:tc>
                <a:tc>
                  <a:txBody>
                    <a:bodyPr/>
                    <a:lstStyle/>
                    <a:p>
                      <a:r>
                        <a:rPr lang="en-CA" sz="1200" dirty="0" smtClean="0"/>
                        <a:t>Nationwide database</a:t>
                      </a:r>
                      <a:r>
                        <a:rPr lang="en-CA" sz="1200" baseline="0" dirty="0" smtClean="0"/>
                        <a:t> of 23,279 patients</a:t>
                      </a:r>
                      <a:endParaRPr lang="en-CA" sz="1200" dirty="0"/>
                    </a:p>
                  </a:txBody>
                  <a:tcPr/>
                </a:tc>
                <a:tc>
                  <a:txBody>
                    <a:bodyPr/>
                    <a:lstStyle/>
                    <a:p>
                      <a:pPr marL="285750" indent="-285750">
                        <a:buFontTx/>
                        <a:buChar char="-"/>
                      </a:pPr>
                      <a:r>
                        <a:rPr lang="en-CA" sz="1200" dirty="0" err="1" smtClean="0"/>
                        <a:t>Elixhauser</a:t>
                      </a:r>
                      <a:r>
                        <a:rPr lang="en-CA" sz="1200" dirty="0" smtClean="0"/>
                        <a:t> Comorbidity</a:t>
                      </a:r>
                      <a:r>
                        <a:rPr lang="en-CA" sz="1200" baseline="0" dirty="0" smtClean="0"/>
                        <a:t> Index</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CA" sz="1200" baseline="0" dirty="0" smtClean="0"/>
                        <a:t>Teaching Hospital</a:t>
                      </a:r>
                      <a:endParaRPr lang="en-CA" sz="1200" dirty="0"/>
                    </a:p>
                  </a:txBody>
                  <a:tcPr/>
                </a:tc>
                <a:tc>
                  <a:txBody>
                    <a:bodyPr/>
                    <a:lstStyle/>
                    <a:p>
                      <a:pPr marL="285750" indent="-285750">
                        <a:buFontTx/>
                        <a:buChar char="-"/>
                      </a:pPr>
                      <a:r>
                        <a:rPr lang="en-CA" sz="1200" dirty="0" smtClean="0"/>
                        <a:t>Number of levels fused ≥9</a:t>
                      </a:r>
                    </a:p>
                    <a:p>
                      <a:pPr marL="285750" indent="-285750">
                        <a:buFontTx/>
                        <a:buChar char="-"/>
                      </a:pPr>
                      <a:endParaRPr lang="en-CA" sz="1200" dirty="0"/>
                    </a:p>
                  </a:txBody>
                  <a:tcPr/>
                </a:tc>
                <a:tc>
                  <a:txBody>
                    <a:bodyPr/>
                    <a:lstStyle/>
                    <a:p>
                      <a:pPr marL="285750" indent="-285750">
                        <a:buFontTx/>
                        <a:buChar char="-"/>
                      </a:pPr>
                      <a:r>
                        <a:rPr lang="en-CA" sz="1200" dirty="0" smtClean="0"/>
                        <a:t>In-hospital</a:t>
                      </a:r>
                      <a:r>
                        <a:rPr lang="en-CA" sz="1200" baseline="0" dirty="0" smtClean="0"/>
                        <a:t> complication</a:t>
                      </a:r>
                    </a:p>
                    <a:p>
                      <a:pPr marL="285750" indent="-285750">
                        <a:buFontTx/>
                        <a:buChar char="-"/>
                      </a:pPr>
                      <a:r>
                        <a:rPr lang="en-CA" sz="1200" baseline="0" dirty="0" err="1" smtClean="0"/>
                        <a:t>Nonroutine</a:t>
                      </a:r>
                      <a:r>
                        <a:rPr lang="en-CA" sz="1200" baseline="0" dirty="0" smtClean="0"/>
                        <a:t> disposition</a:t>
                      </a:r>
                      <a:endParaRPr lang="en-CA" sz="1200" dirty="0"/>
                    </a:p>
                  </a:txBody>
                  <a:tcPr/>
                </a:tc>
              </a:tr>
              <a:tr h="939949">
                <a:tc>
                  <a:txBody>
                    <a:bodyPr/>
                    <a:lstStyle/>
                    <a:p>
                      <a:r>
                        <a:rPr lang="en-CA" sz="1200" dirty="0" smtClean="0"/>
                        <a:t>Martin et al., 2020</a:t>
                      </a:r>
                      <a:endParaRPr lang="en-CA" sz="1200" dirty="0"/>
                    </a:p>
                  </a:txBody>
                  <a:tcPr/>
                </a:tc>
                <a:tc>
                  <a:txBody>
                    <a:bodyPr/>
                    <a:lstStyle/>
                    <a:p>
                      <a:r>
                        <a:rPr lang="en-CA" sz="1200" dirty="0" smtClean="0"/>
                        <a:t>Single centre analysis of 169 patients</a:t>
                      </a:r>
                      <a:endParaRPr lang="en-CA" sz="1200" dirty="0"/>
                    </a:p>
                  </a:txBody>
                  <a:tcPr/>
                </a:tc>
                <a:tc>
                  <a:txBody>
                    <a:bodyPr/>
                    <a:lstStyle/>
                    <a:p>
                      <a:pPr marL="285750" indent="-285750">
                        <a:buFontTx/>
                        <a:buChar char="-"/>
                      </a:pPr>
                      <a:r>
                        <a:rPr lang="en-CA" sz="1200" dirty="0" smtClean="0"/>
                        <a:t>Patient ethnicity</a:t>
                      </a:r>
                    </a:p>
                    <a:p>
                      <a:pPr marL="285750" indent="-285750">
                        <a:buFontTx/>
                        <a:buChar char="-"/>
                      </a:pPr>
                      <a:r>
                        <a:rPr lang="en-CA" sz="1200" dirty="0" smtClean="0"/>
                        <a:t>Female sex</a:t>
                      </a:r>
                      <a:endParaRPr lang="en-CA" sz="1200" dirty="0"/>
                    </a:p>
                  </a:txBody>
                  <a:tcPr/>
                </a:tc>
                <a:tc>
                  <a:txBody>
                    <a:bodyPr/>
                    <a:lstStyle/>
                    <a:p>
                      <a:pPr marL="285750" indent="-285750">
                        <a:buFontTx/>
                        <a:buChar char="-"/>
                      </a:pPr>
                      <a:r>
                        <a:rPr lang="en-CA" sz="1200" dirty="0" smtClean="0"/>
                        <a:t>Longer procedure</a:t>
                      </a:r>
                      <a:r>
                        <a:rPr lang="en-CA" sz="1200" baseline="0" dirty="0" smtClean="0"/>
                        <a:t> time</a:t>
                      </a:r>
                    </a:p>
                    <a:p>
                      <a:pPr marL="285750" indent="-285750">
                        <a:buFontTx/>
                        <a:buChar char="-"/>
                      </a:pPr>
                      <a:r>
                        <a:rPr lang="en-CA" sz="1200" baseline="0" dirty="0" smtClean="0"/>
                        <a:t>Increased number of levels fused</a:t>
                      </a:r>
                    </a:p>
                    <a:p>
                      <a:pPr marL="285750" indent="-285750">
                        <a:buFontTx/>
                        <a:buChar char="-"/>
                      </a:pPr>
                      <a:r>
                        <a:rPr lang="en-CA" sz="1200" baseline="0" dirty="0" smtClean="0"/>
                        <a:t>Higher volume of crystalloid administered</a:t>
                      </a:r>
                      <a:endParaRPr lang="en-CA" sz="1200" dirty="0"/>
                    </a:p>
                  </a:txBody>
                  <a:tcPr/>
                </a:tc>
                <a:tc>
                  <a:txBody>
                    <a:bodyPr/>
                    <a:lstStyle/>
                    <a:p>
                      <a:pPr marL="285750" indent="-285750">
                        <a:buFontTx/>
                        <a:buChar char="-"/>
                      </a:pPr>
                      <a:r>
                        <a:rPr lang="en-CA" sz="1200" dirty="0" smtClean="0"/>
                        <a:t>Higher post-operative day</a:t>
                      </a:r>
                      <a:r>
                        <a:rPr lang="en-CA" sz="1200" baseline="0" dirty="0" smtClean="0"/>
                        <a:t> 1 pain scores</a:t>
                      </a:r>
                    </a:p>
                    <a:p>
                      <a:pPr marL="285750" indent="-285750">
                        <a:buFontTx/>
                        <a:buChar char="-"/>
                      </a:pPr>
                      <a:r>
                        <a:rPr lang="en-CA" sz="1200" baseline="0" dirty="0" smtClean="0"/>
                        <a:t>Higher cumulative morphine use</a:t>
                      </a:r>
                      <a:endParaRPr lang="en-CA" sz="1200" dirty="0"/>
                    </a:p>
                  </a:txBody>
                  <a:tcPr/>
                </a:tc>
              </a:tr>
              <a:tr h="939949">
                <a:tc>
                  <a:txBody>
                    <a:bodyPr/>
                    <a:lstStyle/>
                    <a:p>
                      <a:r>
                        <a:rPr lang="en-CA" sz="1200" dirty="0" smtClean="0"/>
                        <a:t>Harris et al., 2020</a:t>
                      </a:r>
                      <a:endParaRPr lang="en-CA" sz="1200" dirty="0"/>
                    </a:p>
                  </a:txBody>
                  <a:tcPr/>
                </a:tc>
                <a:tc>
                  <a:txBody>
                    <a:bodyPr/>
                    <a:lstStyle/>
                    <a:p>
                      <a:r>
                        <a:rPr lang="en-CA" sz="1200" dirty="0" smtClean="0"/>
                        <a:t>Nationwide database of 5864 patients</a:t>
                      </a:r>
                      <a:endParaRPr lang="en-CA" sz="1200" dirty="0"/>
                    </a:p>
                  </a:txBody>
                  <a:tcPr/>
                </a:tc>
                <a:tc>
                  <a:txBody>
                    <a:bodyPr/>
                    <a:lstStyle/>
                    <a:p>
                      <a:pPr marL="285750" indent="-285750">
                        <a:buFontTx/>
                        <a:buChar char="-"/>
                      </a:pPr>
                      <a:r>
                        <a:rPr lang="en-CA" sz="1200" dirty="0" smtClean="0"/>
                        <a:t>Female gender</a:t>
                      </a:r>
                    </a:p>
                    <a:p>
                      <a:pPr marL="285750" indent="-285750">
                        <a:buFontTx/>
                        <a:buChar char="-"/>
                      </a:pPr>
                      <a:r>
                        <a:rPr lang="en-CA" sz="1200" dirty="0" smtClean="0"/>
                        <a:t>Surgery</a:t>
                      </a:r>
                      <a:r>
                        <a:rPr lang="en-CA" sz="1200" baseline="0" dirty="0" smtClean="0"/>
                        <a:t> performed on Wednesday</a:t>
                      </a:r>
                      <a:endParaRPr lang="en-CA" sz="1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CA" sz="1200" dirty="0" smtClean="0"/>
                        <a:t>Number</a:t>
                      </a:r>
                      <a:r>
                        <a:rPr lang="en-CA" sz="1200" baseline="0" dirty="0" smtClean="0"/>
                        <a:t> of levels fused </a:t>
                      </a:r>
                      <a:r>
                        <a:rPr lang="en-CA" sz="1200" dirty="0" smtClean="0"/>
                        <a:t>≥13</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CA" sz="1200" dirty="0" err="1" smtClean="0"/>
                        <a:t>Thoracoplasty</a:t>
                      </a:r>
                      <a:endParaRPr lang="en-CA" sz="1200" dirty="0" smtClean="0"/>
                    </a:p>
                  </a:txBody>
                  <a:tcPr/>
                </a:tc>
                <a:tc>
                  <a:txBody>
                    <a:bodyPr/>
                    <a:lstStyle/>
                    <a:p>
                      <a:pPr marL="285750" indent="-285750">
                        <a:buFontTx/>
                        <a:buChar char="-"/>
                      </a:pPr>
                      <a:r>
                        <a:rPr lang="en-CA" sz="1200" dirty="0" smtClean="0"/>
                        <a:t>Post-operative complication </a:t>
                      </a:r>
                    </a:p>
                    <a:p>
                      <a:pPr marL="285750" indent="-285750">
                        <a:buFontTx/>
                        <a:buChar char="-"/>
                      </a:pPr>
                      <a:r>
                        <a:rPr lang="en-CA" sz="1200" dirty="0" smtClean="0"/>
                        <a:t>ICU admission</a:t>
                      </a:r>
                      <a:endParaRPr lang="en-CA" sz="1200" dirty="0"/>
                    </a:p>
                  </a:txBody>
                  <a:tcPr/>
                </a:tc>
              </a:tr>
              <a:tr h="939949">
                <a:tc>
                  <a:txBody>
                    <a:bodyPr/>
                    <a:lstStyle/>
                    <a:p>
                      <a:r>
                        <a:rPr lang="en-CA" sz="1200" dirty="0" err="1" smtClean="0"/>
                        <a:t>Elsamadicy</a:t>
                      </a:r>
                      <a:r>
                        <a:rPr lang="en-CA" sz="1200" baseline="0" dirty="0" smtClean="0"/>
                        <a:t> et al., 2019</a:t>
                      </a:r>
                      <a:endParaRPr lang="en-CA" sz="1200" dirty="0"/>
                    </a:p>
                  </a:txBody>
                  <a:tcPr/>
                </a:tc>
                <a:tc>
                  <a:txBody>
                    <a:bodyPr/>
                    <a:lstStyle/>
                    <a:p>
                      <a:r>
                        <a:rPr lang="en-CA" sz="1200" dirty="0" smtClean="0"/>
                        <a:t>Nationwide database of 3759 patients</a:t>
                      </a:r>
                      <a:endParaRPr lang="en-CA" sz="1200" dirty="0"/>
                    </a:p>
                  </a:txBody>
                  <a:tcPr/>
                </a:tc>
                <a:tc>
                  <a:txBody>
                    <a:bodyPr/>
                    <a:lstStyle/>
                    <a:p>
                      <a:pPr marL="285750" indent="-285750">
                        <a:buFontTx/>
                        <a:buChar char="-"/>
                      </a:pPr>
                      <a:r>
                        <a:rPr lang="en-CA" sz="1200" dirty="0" smtClean="0"/>
                        <a:t>Increased</a:t>
                      </a:r>
                      <a:r>
                        <a:rPr lang="en-CA" sz="1200" baseline="0" dirty="0" smtClean="0"/>
                        <a:t> comorbidities</a:t>
                      </a:r>
                    </a:p>
                    <a:p>
                      <a:pPr marL="285750" indent="-285750">
                        <a:buFontTx/>
                        <a:buChar char="-"/>
                      </a:pPr>
                      <a:r>
                        <a:rPr lang="en-CA" sz="1200" baseline="0" dirty="0" smtClean="0"/>
                        <a:t>Female sex</a:t>
                      </a:r>
                    </a:p>
                    <a:p>
                      <a:pPr marL="285750" indent="-285750">
                        <a:buFontTx/>
                        <a:buChar char="-"/>
                      </a:pPr>
                      <a:r>
                        <a:rPr lang="en-CA" sz="1200" baseline="0" dirty="0" smtClean="0"/>
                        <a:t>Obesity</a:t>
                      </a:r>
                    </a:p>
                    <a:p>
                      <a:pPr marL="285750" indent="-285750">
                        <a:buFontTx/>
                        <a:buChar char="-"/>
                      </a:pPr>
                      <a:endParaRPr lang="en-CA" sz="1200" dirty="0"/>
                    </a:p>
                  </a:txBody>
                  <a:tcPr/>
                </a:tc>
                <a:tc>
                  <a:txBody>
                    <a:bodyPr/>
                    <a:lstStyle/>
                    <a:p>
                      <a:pPr marL="285750" indent="-285750">
                        <a:buFontTx/>
                        <a:buChar char="-"/>
                      </a:pPr>
                      <a:r>
                        <a:rPr lang="en-CA" sz="1200" dirty="0" smtClean="0"/>
                        <a:t>Receiving a blood transfusion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CA" sz="1200" dirty="0" smtClean="0"/>
                        <a:t>Number of levels fused ≥9</a:t>
                      </a:r>
                    </a:p>
                    <a:p>
                      <a:pPr marL="285750" indent="-285750">
                        <a:buFontTx/>
                        <a:buChar char="-"/>
                      </a:pPr>
                      <a:r>
                        <a:rPr lang="en-CA" sz="1200" dirty="0" smtClean="0"/>
                        <a:t>Intra-operative</a:t>
                      </a:r>
                      <a:r>
                        <a:rPr lang="en-CA" sz="1200" baseline="0" dirty="0" smtClean="0"/>
                        <a:t> complication</a:t>
                      </a:r>
                      <a:endParaRPr lang="en-CA" sz="1200" dirty="0"/>
                    </a:p>
                  </a:txBody>
                  <a:tcPr/>
                </a:tc>
                <a:tc>
                  <a:txBody>
                    <a:bodyPr/>
                    <a:lstStyle/>
                    <a:p>
                      <a:endParaRPr lang="en-CA" sz="1200" dirty="0"/>
                    </a:p>
                  </a:txBody>
                  <a:tcPr/>
                </a:tc>
              </a:tr>
              <a:tr h="939949">
                <a:tc>
                  <a:txBody>
                    <a:bodyPr/>
                    <a:lstStyle/>
                    <a:p>
                      <a:r>
                        <a:rPr lang="en-CA" sz="1200" dirty="0" smtClean="0"/>
                        <a:t>Sultan et al., 2018</a:t>
                      </a:r>
                      <a:endParaRPr lang="en-CA" sz="1200" dirty="0"/>
                    </a:p>
                  </a:txBody>
                  <a:tcPr/>
                </a:tc>
                <a:tc>
                  <a:txBody>
                    <a:bodyPr/>
                    <a:lstStyle/>
                    <a:p>
                      <a:r>
                        <a:rPr lang="en-CA" sz="1200" dirty="0" smtClean="0"/>
                        <a:t>Single centre analysis of 407 patients</a:t>
                      </a:r>
                      <a:endParaRPr lang="en-CA" sz="1200" dirty="0"/>
                    </a:p>
                  </a:txBody>
                  <a:tcPr/>
                </a:tc>
                <a:tc>
                  <a:txBody>
                    <a:bodyPr/>
                    <a:lstStyle/>
                    <a:p>
                      <a:pPr marL="285750" indent="-285750">
                        <a:buFontTx/>
                        <a:buChar char="-"/>
                      </a:pPr>
                      <a:r>
                        <a:rPr lang="en-CA" sz="1200" dirty="0" smtClean="0"/>
                        <a:t>Female sex</a:t>
                      </a:r>
                    </a:p>
                    <a:p>
                      <a:pPr marL="285750" indent="-285750">
                        <a:buFontTx/>
                        <a:buChar char="-"/>
                      </a:pPr>
                      <a:r>
                        <a:rPr lang="en-CA" sz="1200" dirty="0" smtClean="0"/>
                        <a:t>Greater thoracic</a:t>
                      </a:r>
                      <a:r>
                        <a:rPr lang="en-CA" sz="1200" baseline="0" dirty="0" smtClean="0"/>
                        <a:t> kyphosis</a:t>
                      </a:r>
                      <a:endParaRPr lang="en-CA" sz="1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CA" sz="1200" dirty="0" smtClean="0"/>
                        <a:t>Number of levels fused ≥9</a:t>
                      </a:r>
                    </a:p>
                    <a:p>
                      <a:pPr marL="285750" indent="-285750">
                        <a:buFontTx/>
                        <a:buChar char="-"/>
                      </a:pPr>
                      <a:r>
                        <a:rPr lang="en-CA" sz="1200" dirty="0" smtClean="0"/>
                        <a:t>Greater blood loss</a:t>
                      </a:r>
                    </a:p>
                    <a:p>
                      <a:pPr marL="285750" indent="-285750">
                        <a:buFontTx/>
                        <a:buChar char="-"/>
                      </a:pPr>
                      <a:r>
                        <a:rPr lang="en-CA" sz="1200" dirty="0" smtClean="0"/>
                        <a:t>Lack</a:t>
                      </a:r>
                      <a:r>
                        <a:rPr lang="en-CA" sz="1200" baseline="0" dirty="0" smtClean="0"/>
                        <a:t> of epidural analgesia</a:t>
                      </a:r>
                      <a:endParaRPr lang="en-CA" sz="1200" dirty="0"/>
                    </a:p>
                  </a:txBody>
                  <a:tcPr/>
                </a:tc>
                <a:tc>
                  <a:txBody>
                    <a:bodyPr/>
                    <a:lstStyle/>
                    <a:p>
                      <a:r>
                        <a:rPr lang="en-CA" sz="1200" dirty="0" smtClean="0"/>
                        <a:t>- Post-operative complication</a:t>
                      </a:r>
                      <a:endParaRPr lang="en-CA" sz="1200" dirty="0"/>
                    </a:p>
                  </a:txBody>
                  <a:tcPr/>
                </a:tc>
              </a:tr>
            </a:tbl>
          </a:graphicData>
        </a:graphic>
      </p:graphicFrame>
    </p:spTree>
    <p:extLst>
      <p:ext uri="{BB962C8B-B14F-4D97-AF65-F5344CB8AC3E}">
        <p14:creationId xmlns:p14="http://schemas.microsoft.com/office/powerpoint/2010/main" val="1027267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Methods</a:t>
            </a:r>
            <a:endParaRPr lang="en-CA" dirty="0"/>
          </a:p>
        </p:txBody>
      </p:sp>
      <p:sp>
        <p:nvSpPr>
          <p:cNvPr id="3" name="Content Placeholder 2"/>
          <p:cNvSpPr>
            <a:spLocks noGrp="1"/>
          </p:cNvSpPr>
          <p:nvPr>
            <p:ph idx="1"/>
          </p:nvPr>
        </p:nvSpPr>
        <p:spPr>
          <a:xfrm>
            <a:off x="1118595" y="892031"/>
            <a:ext cx="9826906" cy="5751837"/>
          </a:xfrm>
        </p:spPr>
        <p:txBody>
          <a:bodyPr>
            <a:noAutofit/>
          </a:bodyPr>
          <a:lstStyle/>
          <a:p>
            <a:r>
              <a:rPr lang="en-CA" sz="2400" b="1" dirty="0" smtClean="0"/>
              <a:t>Retrospective review of 161 patients that underwent surgery between March 2015 and August 2020</a:t>
            </a:r>
          </a:p>
          <a:p>
            <a:pPr lvl="1"/>
            <a:r>
              <a:rPr lang="en-CA" sz="1800" b="1" dirty="0" smtClean="0"/>
              <a:t>Average hospital LOS was 3.6±0.70 days for the RRP cohort</a:t>
            </a:r>
          </a:p>
          <a:p>
            <a:r>
              <a:rPr lang="en-CA" sz="2400" b="1" dirty="0" smtClean="0"/>
              <a:t>Features Selected</a:t>
            </a:r>
          </a:p>
          <a:p>
            <a:pPr lvl="1"/>
            <a:r>
              <a:rPr lang="en-CA" sz="1800" b="1" dirty="0" smtClean="0"/>
              <a:t>Sex</a:t>
            </a:r>
          </a:p>
          <a:p>
            <a:pPr lvl="1"/>
            <a:r>
              <a:rPr lang="en-CA" sz="1800" b="1" dirty="0" smtClean="0"/>
              <a:t>BMI</a:t>
            </a:r>
          </a:p>
          <a:p>
            <a:pPr lvl="1"/>
            <a:r>
              <a:rPr lang="en-CA" sz="1800" b="1" dirty="0" smtClean="0"/>
              <a:t>Procedure time</a:t>
            </a:r>
          </a:p>
          <a:p>
            <a:pPr lvl="1"/>
            <a:r>
              <a:rPr lang="en-CA" sz="1800" b="1" dirty="0" smtClean="0"/>
              <a:t>Levels fused</a:t>
            </a:r>
          </a:p>
          <a:p>
            <a:pPr lvl="1"/>
            <a:r>
              <a:rPr lang="en-CA" sz="1800" b="1" dirty="0" smtClean="0"/>
              <a:t>Intra-operative blood loss</a:t>
            </a:r>
          </a:p>
          <a:p>
            <a:pPr lvl="1"/>
            <a:r>
              <a:rPr lang="en-CA" sz="1800" b="1" dirty="0" smtClean="0"/>
              <a:t>Receiving a blood transfusion</a:t>
            </a:r>
          </a:p>
          <a:p>
            <a:pPr lvl="1"/>
            <a:r>
              <a:rPr lang="en-CA" sz="1800" b="1" dirty="0" smtClean="0"/>
              <a:t>Epidural analgesia</a:t>
            </a:r>
          </a:p>
          <a:p>
            <a:pPr lvl="1"/>
            <a:r>
              <a:rPr lang="en-CA" sz="1800" b="1" dirty="0" smtClean="0"/>
              <a:t>Average pain score on post-operative day (POD) 1</a:t>
            </a:r>
          </a:p>
          <a:p>
            <a:pPr lvl="1"/>
            <a:r>
              <a:rPr lang="en-CA" sz="1800" b="1" dirty="0" smtClean="0"/>
              <a:t>Morphine equivalent use POD1</a:t>
            </a:r>
          </a:p>
          <a:p>
            <a:r>
              <a:rPr lang="en-CA" sz="2400" b="1" dirty="0" smtClean="0"/>
              <a:t>Spearmen rank order correlations were used to determine the pre- and </a:t>
            </a:r>
            <a:r>
              <a:rPr lang="en-CA" sz="2400" b="1" dirty="0" err="1" smtClean="0"/>
              <a:t>peri</a:t>
            </a:r>
            <a:r>
              <a:rPr lang="en-CA" sz="2400" b="1" dirty="0" smtClean="0"/>
              <a:t>-operative features most associated with LOS</a:t>
            </a:r>
          </a:p>
        </p:txBody>
      </p:sp>
    </p:spTree>
    <p:extLst>
      <p:ext uri="{BB962C8B-B14F-4D97-AF65-F5344CB8AC3E}">
        <p14:creationId xmlns:p14="http://schemas.microsoft.com/office/powerpoint/2010/main" val="1763544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Correlations</a:t>
            </a:r>
            <a:endParaRPr lang="en-CA" dirty="0"/>
          </a:p>
        </p:txBody>
      </p:sp>
      <p:graphicFrame>
        <p:nvGraphicFramePr>
          <p:cNvPr id="3" name="Table 2"/>
          <p:cNvGraphicFramePr>
            <a:graphicFrameLocks noGrp="1"/>
          </p:cNvGraphicFramePr>
          <p:nvPr>
            <p:extLst>
              <p:ext uri="{D42A27DB-BD31-4B8C-83A1-F6EECF244321}">
                <p14:modId xmlns:p14="http://schemas.microsoft.com/office/powerpoint/2010/main" val="628890180"/>
              </p:ext>
            </p:extLst>
          </p:nvPr>
        </p:nvGraphicFramePr>
        <p:xfrm>
          <a:off x="2407534" y="806233"/>
          <a:ext cx="6839498" cy="6079088"/>
        </p:xfrm>
        <a:graphic>
          <a:graphicData uri="http://schemas.openxmlformats.org/drawingml/2006/table">
            <a:tbl>
              <a:tblPr firstRow="1" bandRow="1">
                <a:tableStyleId>{5C22544A-7EE6-4342-B048-85BDC9FD1C3A}</a:tableStyleId>
              </a:tblPr>
              <a:tblGrid>
                <a:gridCol w="2201412"/>
                <a:gridCol w="1898927"/>
                <a:gridCol w="1529225"/>
                <a:gridCol w="1209934"/>
              </a:tblGrid>
              <a:tr h="460592">
                <a:tc>
                  <a:txBody>
                    <a:bodyPr/>
                    <a:lstStyle/>
                    <a:p>
                      <a:endParaRPr lang="en-CA" sz="1600" dirty="0"/>
                    </a:p>
                  </a:txBody>
                  <a:tcPr/>
                </a:tc>
                <a:tc>
                  <a:txBody>
                    <a:bodyPr/>
                    <a:lstStyle/>
                    <a:p>
                      <a:r>
                        <a:rPr lang="en-CA" sz="1600" dirty="0" smtClean="0"/>
                        <a:t>Mean (SD)</a:t>
                      </a:r>
                      <a:endParaRPr lang="en-CA" sz="1600" dirty="0"/>
                    </a:p>
                  </a:txBody>
                  <a:tcPr/>
                </a:tc>
                <a:tc>
                  <a:txBody>
                    <a:bodyPr/>
                    <a:lstStyle/>
                    <a:p>
                      <a:r>
                        <a:rPr lang="en-CA" sz="1600" dirty="0" smtClean="0"/>
                        <a:t>Spearman</a:t>
                      </a:r>
                      <a:r>
                        <a:rPr lang="en-CA" sz="1600" baseline="0" dirty="0" smtClean="0"/>
                        <a:t> rho</a:t>
                      </a:r>
                      <a:endParaRPr lang="en-CA" sz="1600" dirty="0"/>
                    </a:p>
                  </a:txBody>
                  <a:tcPr/>
                </a:tc>
                <a:tc>
                  <a:txBody>
                    <a:bodyPr/>
                    <a:lstStyle/>
                    <a:p>
                      <a:r>
                        <a:rPr lang="en-CA" sz="1600" i="1" dirty="0" smtClean="0"/>
                        <a:t>P</a:t>
                      </a:r>
                      <a:r>
                        <a:rPr lang="en-CA" sz="1600" i="0" dirty="0" smtClean="0"/>
                        <a:t>-value</a:t>
                      </a:r>
                      <a:endParaRPr lang="en-CA" sz="1600" i="1" dirty="0"/>
                    </a:p>
                  </a:txBody>
                  <a:tcPr/>
                </a:tc>
              </a:tr>
              <a:tr h="324303">
                <a:tc gridSpan="4">
                  <a:txBody>
                    <a:bodyPr/>
                    <a:lstStyle/>
                    <a:p>
                      <a:pPr algn="ctr"/>
                      <a:r>
                        <a:rPr lang="en-CA" sz="1600" b="1" dirty="0" smtClean="0"/>
                        <a:t>PRE-OPERATIVE</a:t>
                      </a:r>
                      <a:endParaRPr lang="en-CA" sz="1600" b="1" dirty="0"/>
                    </a:p>
                  </a:txBody>
                  <a:tcPr/>
                </a:tc>
                <a:tc hMerge="1">
                  <a:txBody>
                    <a:bodyPr/>
                    <a:lstStyle/>
                    <a:p>
                      <a:endParaRPr lang="en-CA" sz="1400" dirty="0"/>
                    </a:p>
                  </a:txBody>
                  <a:tcPr/>
                </a:tc>
                <a:tc hMerge="1">
                  <a:txBody>
                    <a:bodyPr/>
                    <a:lstStyle/>
                    <a:p>
                      <a:endParaRPr lang="en-CA" sz="1400" dirty="0"/>
                    </a:p>
                  </a:txBody>
                  <a:tcPr/>
                </a:tc>
                <a:tc hMerge="1">
                  <a:txBody>
                    <a:bodyPr/>
                    <a:lstStyle/>
                    <a:p>
                      <a:endParaRPr lang="en-CA" sz="1400" dirty="0"/>
                    </a:p>
                  </a:txBody>
                  <a:tcPr/>
                </a:tc>
              </a:tr>
              <a:tr h="324303">
                <a:tc>
                  <a:txBody>
                    <a:bodyPr/>
                    <a:lstStyle/>
                    <a:p>
                      <a:r>
                        <a:rPr lang="en-CA" sz="1600" dirty="0" smtClean="0"/>
                        <a:t>Sex</a:t>
                      </a:r>
                      <a:endParaRPr lang="en-CA" sz="1600" dirty="0"/>
                    </a:p>
                  </a:txBody>
                  <a:tcPr/>
                </a:tc>
                <a:tc>
                  <a:txBody>
                    <a:bodyPr/>
                    <a:lstStyle/>
                    <a:p>
                      <a:r>
                        <a:rPr lang="en-CA" sz="1600" dirty="0" smtClean="0"/>
                        <a:t>77% female</a:t>
                      </a:r>
                      <a:endParaRPr lang="en-CA" sz="1600" dirty="0"/>
                    </a:p>
                  </a:txBody>
                  <a:tcPr/>
                </a:tc>
                <a:tc>
                  <a:txBody>
                    <a:bodyPr/>
                    <a:lstStyle/>
                    <a:p>
                      <a:r>
                        <a:rPr lang="en-CA" sz="1600" dirty="0" smtClean="0"/>
                        <a:t>-0.14</a:t>
                      </a:r>
                      <a:endParaRPr lang="en-CA" sz="1600" dirty="0"/>
                    </a:p>
                  </a:txBody>
                  <a:tcPr/>
                </a:tc>
                <a:tc>
                  <a:txBody>
                    <a:bodyPr/>
                    <a:lstStyle/>
                    <a:p>
                      <a:r>
                        <a:rPr lang="en-CA" sz="1600" dirty="0" smtClean="0"/>
                        <a:t>0.087</a:t>
                      </a:r>
                      <a:endParaRPr lang="en-CA" sz="1600" dirty="0"/>
                    </a:p>
                  </a:txBody>
                  <a:tcPr/>
                </a:tc>
              </a:tr>
              <a:tr h="324303">
                <a:tc>
                  <a:txBody>
                    <a:bodyPr/>
                    <a:lstStyle/>
                    <a:p>
                      <a:r>
                        <a:rPr lang="en-CA" sz="1600" dirty="0" smtClean="0"/>
                        <a:t>BMI (kg/m</a:t>
                      </a:r>
                      <a:r>
                        <a:rPr lang="en-CA" sz="1600" baseline="30000" dirty="0" smtClean="0"/>
                        <a:t>2</a:t>
                      </a:r>
                      <a:r>
                        <a:rPr lang="en-CA" sz="1600" baseline="0" dirty="0" smtClean="0"/>
                        <a:t>)</a:t>
                      </a:r>
                      <a:endParaRPr lang="en-CA" sz="1600" dirty="0" smtClean="0"/>
                    </a:p>
                  </a:txBody>
                  <a:tcPr/>
                </a:tc>
                <a:tc>
                  <a:txBody>
                    <a:bodyPr/>
                    <a:lstStyle/>
                    <a:p>
                      <a:r>
                        <a:rPr lang="en-CA" sz="1600" dirty="0" smtClean="0"/>
                        <a:t>21.0 (±4.2)</a:t>
                      </a:r>
                      <a:endParaRPr lang="en-CA" sz="1600" dirty="0"/>
                    </a:p>
                  </a:txBody>
                  <a:tcPr/>
                </a:tc>
                <a:tc>
                  <a:txBody>
                    <a:bodyPr/>
                    <a:lstStyle/>
                    <a:p>
                      <a:r>
                        <a:rPr lang="en-CA" sz="1600" dirty="0" smtClean="0"/>
                        <a:t>-0.052</a:t>
                      </a:r>
                      <a:endParaRPr lang="en-CA" sz="1600" dirty="0"/>
                    </a:p>
                  </a:txBody>
                  <a:tcPr/>
                </a:tc>
                <a:tc>
                  <a:txBody>
                    <a:bodyPr/>
                    <a:lstStyle/>
                    <a:p>
                      <a:r>
                        <a:rPr lang="en-CA" sz="1600" dirty="0" smtClean="0"/>
                        <a:t>0.52</a:t>
                      </a:r>
                      <a:endParaRPr lang="en-CA" sz="1600" dirty="0"/>
                    </a:p>
                  </a:txBody>
                  <a:tcPr/>
                </a:tc>
              </a:tr>
              <a:tr h="324303">
                <a:tc gridSpan="4">
                  <a:txBody>
                    <a:bodyPr/>
                    <a:lstStyle/>
                    <a:p>
                      <a:pPr algn="ctr"/>
                      <a:r>
                        <a:rPr lang="en-CA" sz="1600" b="1" dirty="0" smtClean="0"/>
                        <a:t>INTRA-OPERATIVE</a:t>
                      </a:r>
                      <a:endParaRPr lang="en-CA" sz="1600" b="1" dirty="0"/>
                    </a:p>
                  </a:txBody>
                  <a:tcPr/>
                </a:tc>
                <a:tc hMerge="1">
                  <a:txBody>
                    <a:bodyPr/>
                    <a:lstStyle/>
                    <a:p>
                      <a:endParaRPr lang="en-CA" sz="1400" dirty="0"/>
                    </a:p>
                  </a:txBody>
                  <a:tcPr/>
                </a:tc>
                <a:tc hMerge="1">
                  <a:txBody>
                    <a:bodyPr/>
                    <a:lstStyle/>
                    <a:p>
                      <a:endParaRPr lang="en-CA" sz="1400" dirty="0"/>
                    </a:p>
                  </a:txBody>
                  <a:tcPr/>
                </a:tc>
                <a:tc hMerge="1">
                  <a:txBody>
                    <a:bodyPr/>
                    <a:lstStyle/>
                    <a:p>
                      <a:endParaRPr lang="en-CA" sz="1400" dirty="0"/>
                    </a:p>
                  </a:txBody>
                  <a:tcPr/>
                </a:tc>
              </a:tr>
              <a:tr h="460592">
                <a:tc>
                  <a:txBody>
                    <a:bodyPr/>
                    <a:lstStyle/>
                    <a:p>
                      <a:r>
                        <a:rPr lang="en-CA" sz="1600" dirty="0" smtClean="0"/>
                        <a:t>Procedure </a:t>
                      </a:r>
                      <a:r>
                        <a:rPr lang="en-CA" sz="1600" smtClean="0"/>
                        <a:t>time (hrs)</a:t>
                      </a:r>
                      <a:endParaRPr lang="en-CA" sz="1600" dirty="0"/>
                    </a:p>
                  </a:txBody>
                  <a:tcPr/>
                </a:tc>
                <a:tc>
                  <a:txBody>
                    <a:bodyPr/>
                    <a:lstStyle/>
                    <a:p>
                      <a:r>
                        <a:rPr lang="en-CA" sz="1600" dirty="0" smtClean="0"/>
                        <a:t>5.84 (±1.2)</a:t>
                      </a:r>
                      <a:endParaRPr lang="en-CA" sz="1600" dirty="0"/>
                    </a:p>
                  </a:txBody>
                  <a:tcPr/>
                </a:tc>
                <a:tc>
                  <a:txBody>
                    <a:bodyPr/>
                    <a:lstStyle/>
                    <a:p>
                      <a:r>
                        <a:rPr lang="en-CA" sz="1600" dirty="0" smtClean="0"/>
                        <a:t>-0.074</a:t>
                      </a:r>
                      <a:endParaRPr lang="en-CA" sz="1600" dirty="0"/>
                    </a:p>
                  </a:txBody>
                  <a:tcPr/>
                </a:tc>
                <a:tc>
                  <a:txBody>
                    <a:bodyPr/>
                    <a:lstStyle/>
                    <a:p>
                      <a:r>
                        <a:rPr lang="en-CA" sz="1600" dirty="0" smtClean="0"/>
                        <a:t>0.35</a:t>
                      </a:r>
                      <a:endParaRPr lang="en-CA" sz="1600" dirty="0"/>
                    </a:p>
                  </a:txBody>
                  <a:tcPr/>
                </a:tc>
              </a:tr>
              <a:tr h="460592">
                <a:tc>
                  <a:txBody>
                    <a:bodyPr/>
                    <a:lstStyle/>
                    <a:p>
                      <a:r>
                        <a:rPr lang="en-CA" sz="1600" dirty="0" smtClean="0"/>
                        <a:t>Levels</a:t>
                      </a:r>
                      <a:r>
                        <a:rPr lang="en-CA" sz="1600" baseline="0" dirty="0" smtClean="0"/>
                        <a:t> Fused</a:t>
                      </a:r>
                      <a:endParaRPr lang="en-CA" sz="1600" dirty="0"/>
                    </a:p>
                  </a:txBody>
                  <a:tcPr/>
                </a:tc>
                <a:tc>
                  <a:txBody>
                    <a:bodyPr/>
                    <a:lstStyle/>
                    <a:p>
                      <a:r>
                        <a:rPr lang="en-CA" sz="1600" dirty="0" smtClean="0"/>
                        <a:t>10.8 (±1.9)</a:t>
                      </a:r>
                      <a:endParaRPr lang="en-CA" sz="1600" dirty="0"/>
                    </a:p>
                  </a:txBody>
                  <a:tcPr/>
                </a:tc>
                <a:tc>
                  <a:txBody>
                    <a:bodyPr/>
                    <a:lstStyle/>
                    <a:p>
                      <a:r>
                        <a:rPr lang="en-CA" sz="1600" dirty="0" smtClean="0"/>
                        <a:t>0.11</a:t>
                      </a:r>
                      <a:endParaRPr lang="en-CA" sz="1600" dirty="0"/>
                    </a:p>
                  </a:txBody>
                  <a:tcPr/>
                </a:tc>
                <a:tc>
                  <a:txBody>
                    <a:bodyPr/>
                    <a:lstStyle/>
                    <a:p>
                      <a:r>
                        <a:rPr lang="en-CA" sz="1600" dirty="0" smtClean="0"/>
                        <a:t>0.15</a:t>
                      </a:r>
                      <a:endParaRPr lang="en-CA" sz="1600" dirty="0"/>
                    </a:p>
                  </a:txBody>
                  <a:tcPr/>
                </a:tc>
              </a:tr>
              <a:tr h="560160">
                <a:tc>
                  <a:txBody>
                    <a:bodyPr/>
                    <a:lstStyle/>
                    <a:p>
                      <a:r>
                        <a:rPr lang="en-CA" sz="1600" dirty="0" smtClean="0"/>
                        <a:t>Intra-operative</a:t>
                      </a:r>
                      <a:r>
                        <a:rPr lang="en-CA" sz="1600" baseline="0" dirty="0" smtClean="0"/>
                        <a:t> blood loss (mL)</a:t>
                      </a:r>
                      <a:endParaRPr lang="en-CA" sz="1600" dirty="0"/>
                    </a:p>
                  </a:txBody>
                  <a:tcPr/>
                </a:tc>
                <a:tc>
                  <a:txBody>
                    <a:bodyPr/>
                    <a:lstStyle/>
                    <a:p>
                      <a:r>
                        <a:rPr lang="en-CA" sz="1600" dirty="0" smtClean="0"/>
                        <a:t>811</a:t>
                      </a:r>
                      <a:r>
                        <a:rPr lang="en-CA" sz="1600" baseline="0" dirty="0" smtClean="0"/>
                        <a:t> </a:t>
                      </a:r>
                      <a:r>
                        <a:rPr lang="en-CA" sz="1600" dirty="0" smtClean="0"/>
                        <a:t>(±413)</a:t>
                      </a:r>
                      <a:endParaRPr lang="en-CA" sz="1600" dirty="0"/>
                    </a:p>
                  </a:txBody>
                  <a:tcPr/>
                </a:tc>
                <a:tc>
                  <a:txBody>
                    <a:bodyPr/>
                    <a:lstStyle/>
                    <a:p>
                      <a:r>
                        <a:rPr lang="en-CA" sz="1600" dirty="0" smtClean="0"/>
                        <a:t>0.034</a:t>
                      </a:r>
                      <a:endParaRPr lang="en-CA" sz="1600" dirty="0"/>
                    </a:p>
                  </a:txBody>
                  <a:tcPr/>
                </a:tc>
                <a:tc>
                  <a:txBody>
                    <a:bodyPr/>
                    <a:lstStyle/>
                    <a:p>
                      <a:r>
                        <a:rPr lang="en-CA" sz="1600" dirty="0" smtClean="0"/>
                        <a:t>0.69</a:t>
                      </a:r>
                      <a:endParaRPr lang="en-CA" sz="1600" dirty="0"/>
                    </a:p>
                  </a:txBody>
                  <a:tcPr/>
                </a:tc>
              </a:tr>
              <a:tr h="560160">
                <a:tc>
                  <a:txBody>
                    <a:bodyPr/>
                    <a:lstStyle/>
                    <a:p>
                      <a:r>
                        <a:rPr lang="en-CA" sz="1600" dirty="0" smtClean="0"/>
                        <a:t>Transfusion</a:t>
                      </a:r>
                      <a:endParaRPr lang="en-CA" sz="1600" dirty="0"/>
                    </a:p>
                  </a:txBody>
                  <a:tcPr/>
                </a:tc>
                <a:tc>
                  <a:txBody>
                    <a:bodyPr/>
                    <a:lstStyle/>
                    <a:p>
                      <a:r>
                        <a:rPr lang="en-CA" sz="1600" dirty="0" smtClean="0"/>
                        <a:t>8.1% received transfusion</a:t>
                      </a:r>
                      <a:endParaRPr lang="en-CA" sz="1600" dirty="0"/>
                    </a:p>
                  </a:txBody>
                  <a:tcPr/>
                </a:tc>
                <a:tc>
                  <a:txBody>
                    <a:bodyPr/>
                    <a:lstStyle/>
                    <a:p>
                      <a:r>
                        <a:rPr lang="en-CA" sz="1600" dirty="0" smtClean="0"/>
                        <a:t>0.24</a:t>
                      </a:r>
                      <a:endParaRPr lang="en-CA" sz="1600" dirty="0"/>
                    </a:p>
                  </a:txBody>
                  <a:tcPr/>
                </a:tc>
                <a:tc>
                  <a:txBody>
                    <a:bodyPr/>
                    <a:lstStyle/>
                    <a:p>
                      <a:r>
                        <a:rPr lang="en-CA" sz="1600" dirty="0" smtClean="0"/>
                        <a:t>0.002*</a:t>
                      </a:r>
                      <a:endParaRPr lang="en-CA" sz="1600" dirty="0"/>
                    </a:p>
                  </a:txBody>
                  <a:tcPr/>
                </a:tc>
              </a:tr>
              <a:tr h="460592">
                <a:tc>
                  <a:txBody>
                    <a:bodyPr/>
                    <a:lstStyle/>
                    <a:p>
                      <a:r>
                        <a:rPr lang="en-CA" sz="1600" dirty="0" smtClean="0"/>
                        <a:t>Epidural</a:t>
                      </a:r>
                      <a:r>
                        <a:rPr lang="en-CA" sz="1600" baseline="0" dirty="0" smtClean="0"/>
                        <a:t> analgesia (mcg)</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297 (±184)</a:t>
                      </a:r>
                    </a:p>
                  </a:txBody>
                  <a:tcPr/>
                </a:tc>
                <a:tc>
                  <a:txBody>
                    <a:bodyPr/>
                    <a:lstStyle/>
                    <a:p>
                      <a:r>
                        <a:rPr lang="en-CA" sz="1600" dirty="0" smtClean="0"/>
                        <a:t>-0.12</a:t>
                      </a:r>
                      <a:endParaRPr lang="en-CA" sz="1600" dirty="0"/>
                    </a:p>
                  </a:txBody>
                  <a:tcPr/>
                </a:tc>
                <a:tc>
                  <a:txBody>
                    <a:bodyPr/>
                    <a:lstStyle/>
                    <a:p>
                      <a:r>
                        <a:rPr lang="en-CA" sz="1600" dirty="0" smtClean="0"/>
                        <a:t>0.17</a:t>
                      </a:r>
                      <a:endParaRPr lang="en-CA" sz="1600" dirty="0"/>
                    </a:p>
                  </a:txBody>
                  <a:tcPr/>
                </a:tc>
              </a:tr>
              <a:tr h="460592">
                <a:tc gridSpan="4">
                  <a:txBody>
                    <a:bodyPr/>
                    <a:lstStyle/>
                    <a:p>
                      <a:pPr algn="ctr"/>
                      <a:r>
                        <a:rPr lang="en-CA" sz="1600" b="1" dirty="0" smtClean="0"/>
                        <a:t>POST-OPERATIVE</a:t>
                      </a:r>
                      <a:endParaRPr lang="en-CA" sz="1600" b="1" dirty="0"/>
                    </a:p>
                  </a:txBody>
                  <a:tcPr/>
                </a:tc>
                <a:tc hMerge="1">
                  <a:txBody>
                    <a:bodyPr/>
                    <a:lstStyle/>
                    <a:p>
                      <a:endParaRPr lang="en-CA" sz="1400" dirty="0"/>
                    </a:p>
                  </a:txBody>
                  <a:tcPr/>
                </a:tc>
                <a:tc hMerge="1">
                  <a:txBody>
                    <a:bodyPr/>
                    <a:lstStyle/>
                    <a:p>
                      <a:endParaRPr lang="en-CA" sz="1400" dirty="0"/>
                    </a:p>
                  </a:txBody>
                  <a:tcPr/>
                </a:tc>
                <a:tc hMerge="1">
                  <a:txBody>
                    <a:bodyPr/>
                    <a:lstStyle/>
                    <a:p>
                      <a:endParaRPr lang="en-CA" sz="1400" dirty="0"/>
                    </a:p>
                  </a:txBody>
                  <a:tcPr/>
                </a:tc>
              </a:tr>
              <a:tr h="560160">
                <a:tc>
                  <a:txBody>
                    <a:bodyPr/>
                    <a:lstStyle/>
                    <a:p>
                      <a:r>
                        <a:rPr lang="en-CA" sz="1600" dirty="0" smtClean="0"/>
                        <a:t>Pain Score post-operative day 1</a:t>
                      </a:r>
                      <a:endParaRPr lang="en-CA" sz="1600" dirty="0"/>
                    </a:p>
                  </a:txBody>
                  <a:tcPr/>
                </a:tc>
                <a:tc>
                  <a:txBody>
                    <a:bodyPr/>
                    <a:lstStyle/>
                    <a:p>
                      <a:r>
                        <a:rPr lang="en-CA" sz="1600" dirty="0" smtClean="0"/>
                        <a:t>3.0 (±1.8)</a:t>
                      </a:r>
                      <a:endParaRPr lang="en-CA" sz="1600" dirty="0"/>
                    </a:p>
                  </a:txBody>
                  <a:tcPr/>
                </a:tc>
                <a:tc>
                  <a:txBody>
                    <a:bodyPr/>
                    <a:lstStyle/>
                    <a:p>
                      <a:r>
                        <a:rPr lang="en-CA" sz="1600" dirty="0" smtClean="0"/>
                        <a:t>-0.14</a:t>
                      </a:r>
                      <a:endParaRPr lang="en-CA" sz="1600" dirty="0"/>
                    </a:p>
                  </a:txBody>
                  <a:tcPr/>
                </a:tc>
                <a:tc>
                  <a:txBody>
                    <a:bodyPr/>
                    <a:lstStyle/>
                    <a:p>
                      <a:r>
                        <a:rPr lang="en-CA" sz="1600" dirty="0" smtClean="0"/>
                        <a:t>0.86</a:t>
                      </a:r>
                      <a:endParaRPr lang="en-CA" sz="1600" dirty="0"/>
                    </a:p>
                  </a:txBody>
                  <a:tcPr/>
                </a:tc>
              </a:tr>
              <a:tr h="560160">
                <a:tc>
                  <a:txBody>
                    <a:bodyPr/>
                    <a:lstStyle/>
                    <a:p>
                      <a:r>
                        <a:rPr lang="en-CA" sz="1600" dirty="0" smtClean="0"/>
                        <a:t>Morphine equivalents POD 1 (mg/kg)</a:t>
                      </a:r>
                      <a:endParaRPr lang="en-CA" sz="1600" dirty="0"/>
                    </a:p>
                  </a:txBody>
                  <a:tcPr/>
                </a:tc>
                <a:tc>
                  <a:txBody>
                    <a:bodyPr/>
                    <a:lstStyle/>
                    <a:p>
                      <a:r>
                        <a:rPr lang="en-CA" sz="1600" dirty="0" smtClean="0"/>
                        <a:t>1.47</a:t>
                      </a:r>
                      <a:r>
                        <a:rPr lang="en-CA" sz="1600" baseline="0" dirty="0" smtClean="0"/>
                        <a:t> </a:t>
                      </a:r>
                      <a:r>
                        <a:rPr lang="en-CA" sz="1600" dirty="0" smtClean="0"/>
                        <a:t>(±0.81)</a:t>
                      </a:r>
                      <a:endParaRPr lang="en-CA" sz="1600" dirty="0"/>
                    </a:p>
                  </a:txBody>
                  <a:tcPr/>
                </a:tc>
                <a:tc>
                  <a:txBody>
                    <a:bodyPr/>
                    <a:lstStyle/>
                    <a:p>
                      <a:r>
                        <a:rPr lang="en-CA" sz="1600" dirty="0" smtClean="0"/>
                        <a:t>0.08</a:t>
                      </a:r>
                      <a:endParaRPr lang="en-CA" sz="1600" dirty="0"/>
                    </a:p>
                  </a:txBody>
                  <a:tcPr/>
                </a:tc>
                <a:tc>
                  <a:txBody>
                    <a:bodyPr/>
                    <a:lstStyle/>
                    <a:p>
                      <a:r>
                        <a:rPr lang="en-CA" sz="1600" dirty="0" smtClean="0"/>
                        <a:t>0.32</a:t>
                      </a:r>
                      <a:endParaRPr lang="en-CA" sz="1600" dirty="0"/>
                    </a:p>
                  </a:txBody>
                  <a:tcPr/>
                </a:tc>
              </a:tr>
            </a:tbl>
          </a:graphicData>
        </a:graphic>
      </p:graphicFrame>
    </p:spTree>
    <p:extLst>
      <p:ext uri="{BB962C8B-B14F-4D97-AF65-F5344CB8AC3E}">
        <p14:creationId xmlns:p14="http://schemas.microsoft.com/office/powerpoint/2010/main" val="3827895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a:bodyPr>
          <a:lstStyle/>
          <a:p>
            <a:r>
              <a:rPr lang="en-CA" b="1" dirty="0" smtClean="0"/>
              <a:t>Using factors found to be significant in the United States, only receiving a </a:t>
            </a:r>
            <a:r>
              <a:rPr lang="en-CA" b="1" dirty="0" err="1" smtClean="0"/>
              <a:t>peri</a:t>
            </a:r>
            <a:r>
              <a:rPr lang="en-CA" b="1" dirty="0" smtClean="0"/>
              <a:t>-operative transfusion was associated with prolonged hospital LOS in Canada</a:t>
            </a:r>
          </a:p>
          <a:p>
            <a:endParaRPr lang="en-CA" b="1" dirty="0" smtClean="0"/>
          </a:p>
          <a:p>
            <a:r>
              <a:rPr lang="en-CA" b="1" dirty="0" smtClean="0"/>
              <a:t>Clinicians should use their judgement when using results from the United States to predict if a patient will have a prolonged hospital LOS in Canada</a:t>
            </a:r>
          </a:p>
          <a:p>
            <a:endParaRPr lang="en-CA" b="1" dirty="0"/>
          </a:p>
          <a:p>
            <a:r>
              <a:rPr lang="en-CA" b="1" dirty="0" smtClean="0"/>
              <a:t>Future studies should characterize the factors in Canada associated with prolonged hospital LOS for adolescent scoliosis patients</a:t>
            </a:r>
          </a:p>
          <a:p>
            <a:pPr lvl="1"/>
            <a:endParaRPr lang="en-CA" dirty="0"/>
          </a:p>
        </p:txBody>
      </p:sp>
    </p:spTree>
    <p:extLst>
      <p:ext uri="{BB962C8B-B14F-4D97-AF65-F5344CB8AC3E}">
        <p14:creationId xmlns:p14="http://schemas.microsoft.com/office/powerpoint/2010/main" val="330202581"/>
      </p:ext>
    </p:extLst>
  </p:cSld>
  <p:clrMapOvr>
    <a:masterClrMapping/>
  </p:clrMapOvr>
</p:sld>
</file>

<file path=ppt/theme/theme1.xml><?xml version="1.0" encoding="utf-8"?>
<a:theme xmlns:a="http://schemas.openxmlformats.org/drawingml/2006/main" name="uOttawa">
  <a:themeElements>
    <a:clrScheme name="Custom 27">
      <a:dk1>
        <a:srgbClr val="3F3F3F"/>
      </a:dk1>
      <a:lt1>
        <a:sysClr val="window" lastClr="FFFFFF"/>
      </a:lt1>
      <a:dk2>
        <a:srgbClr val="262626"/>
      </a:dk2>
      <a:lt2>
        <a:srgbClr val="BFBFBF"/>
      </a:lt2>
      <a:accent1>
        <a:srgbClr val="8F001A"/>
      </a:accent1>
      <a:accent2>
        <a:srgbClr val="303130"/>
      </a:accent2>
      <a:accent3>
        <a:srgbClr val="F2F2F2"/>
      </a:accent3>
      <a:accent4>
        <a:srgbClr val="D3D3D3"/>
      </a:accent4>
      <a:accent5>
        <a:srgbClr val="48000E"/>
      </a:accent5>
      <a:accent6>
        <a:srgbClr val="EA002D"/>
      </a:accent6>
      <a:hlink>
        <a:srgbClr val="0563C1"/>
      </a:hlink>
      <a:folHlink>
        <a:srgbClr val="954F72"/>
      </a:folHlink>
    </a:clrScheme>
    <a:fontScheme name="Custom 13">
      <a:majorFont>
        <a:latin typeface="Segoe UI Semibold"/>
        <a:ea typeface=""/>
        <a:cs typeface=""/>
      </a:majorFont>
      <a:minorFont>
        <a:latin typeface="Segoe UI"/>
        <a:ea typeface=""/>
        <a:cs typeface=""/>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Ottawa" id="{989463EB-369F-434C-90C6-69C12DEF860E}" vid="{A1E3CC19-A9E4-466C-A917-07D332C350E7}"/>
    </a:ext>
  </a:extLst>
</a:theme>
</file>

<file path=docProps/app.xml><?xml version="1.0" encoding="utf-8"?>
<Properties xmlns="http://schemas.openxmlformats.org/officeDocument/2006/extended-properties" xmlns:vt="http://schemas.openxmlformats.org/officeDocument/2006/docPropsVTypes">
  <Template>uOttawa</Template>
  <TotalTime>153</TotalTime>
  <Words>542</Words>
  <Application>Microsoft Office PowerPoint</Application>
  <PresentationFormat>Widescreen</PresentationFormat>
  <Paragraphs>118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Segoe UI</vt:lpstr>
      <vt:lpstr>uOttawa</vt:lpstr>
      <vt:lpstr>Comparison of Factors Associated with Prolonged Hospital Length-of-Stay for Adolescent Idiopathic Scoliosis Patients Undergoing Posterior Spinal Instrumentation and Fusion in Canada and the United States</vt:lpstr>
      <vt:lpstr>PowerPoint Presentation</vt:lpstr>
      <vt:lpstr>Background</vt:lpstr>
      <vt:lpstr>Objectives</vt:lpstr>
      <vt:lpstr>Previous Studies</vt:lpstr>
      <vt:lpstr>Methods</vt:lpstr>
      <vt:lpstr>Correlations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Factors Affecting Hospital Length-of-Stay for Adolescent Idiopathic Scoliosis Patients Undergoing Posterior Spinal Instrumentation and Fusion in a Rapid Recovery Protocol</dc:title>
  <dc:creator>Zachary DeVries</dc:creator>
  <cp:lastModifiedBy>Zachary DeVries</cp:lastModifiedBy>
  <cp:revision>19</cp:revision>
  <dcterms:created xsi:type="dcterms:W3CDTF">2021-01-17T18:03:03Z</dcterms:created>
  <dcterms:modified xsi:type="dcterms:W3CDTF">2021-01-21T22:34:16Z</dcterms:modified>
</cp:coreProperties>
</file>