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5" r:id="rId1"/>
    <p:sldMasterId id="214748368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8" r:id="rId4"/>
    <p:sldId id="269" r:id="rId5"/>
    <p:sldId id="270" r:id="rId6"/>
    <p:sldId id="271" r:id="rId7"/>
    <p:sldId id="273" r:id="rId8"/>
    <p:sldId id="274" r:id="rId9"/>
    <p:sldId id="272" r:id="rId10"/>
    <p:sldId id="275" r:id="rId11"/>
  </p:sldIdLst>
  <p:sldSz cx="9144000" cy="5143500" type="screen16x9"/>
  <p:notesSz cx="9601200" cy="73152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86421" autoAdjust="0"/>
  </p:normalViewPr>
  <p:slideViewPr>
    <p:cSldViewPr snapToGrid="0" snapToObjects="1">
      <p:cViewPr varScale="1">
        <p:scale>
          <a:sx n="80" d="100"/>
          <a:sy n="80" d="100"/>
        </p:scale>
        <p:origin x="119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4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chary\Dropbox\PSIF%20vs%20VBT%20study\Database\Spinal%20Instrumentation%20-%20Databa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- Age Match Clean'!$BV$65</c:f>
              <c:strCache>
                <c:ptCount val="1"/>
                <c:pt idx="0">
                  <c:v>PSIF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- Age Match Clean'!$BV$64:$BY$64</c:f>
              <c:strCache>
                <c:ptCount val="4"/>
                <c:pt idx="0">
                  <c:v>POD0</c:v>
                </c:pt>
                <c:pt idx="1">
                  <c:v>POD1</c:v>
                </c:pt>
                <c:pt idx="2">
                  <c:v>POD2</c:v>
                </c:pt>
                <c:pt idx="3">
                  <c:v>POD3</c:v>
                </c:pt>
              </c:strCache>
            </c:strRef>
          </c:cat>
          <c:val>
            <c:numRef>
              <c:f>'Data - Age Match Clean'!$BV$46:$BY$46</c:f>
              <c:numCache>
                <c:formatCode>General</c:formatCode>
                <c:ptCount val="4"/>
                <c:pt idx="0">
                  <c:v>24.228571428571431</c:v>
                </c:pt>
                <c:pt idx="1">
                  <c:v>69.80952380952381</c:v>
                </c:pt>
                <c:pt idx="2">
                  <c:v>58.314285714285703</c:v>
                </c:pt>
                <c:pt idx="3">
                  <c:v>42.714285714285722</c:v>
                </c:pt>
              </c:numCache>
            </c:numRef>
          </c:val>
        </c:ser>
        <c:ser>
          <c:idx val="1"/>
          <c:order val="1"/>
          <c:tx>
            <c:strRef>
              <c:f>'Data - Age Match Clean'!$BV$66</c:f>
              <c:strCache>
                <c:ptCount val="1"/>
                <c:pt idx="0">
                  <c:v>VBT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- Age Match Clean'!$BV$64:$BY$64</c:f>
              <c:strCache>
                <c:ptCount val="4"/>
                <c:pt idx="0">
                  <c:v>POD0</c:v>
                </c:pt>
                <c:pt idx="1">
                  <c:v>POD1</c:v>
                </c:pt>
                <c:pt idx="2">
                  <c:v>POD2</c:v>
                </c:pt>
                <c:pt idx="3">
                  <c:v>POD3</c:v>
                </c:pt>
              </c:strCache>
            </c:strRef>
          </c:cat>
          <c:val>
            <c:numRef>
              <c:f>'Data - Age Match Clean'!$BV$47:$BY$47</c:f>
              <c:numCache>
                <c:formatCode>General</c:formatCode>
                <c:ptCount val="4"/>
                <c:pt idx="0">
                  <c:v>18.66</c:v>
                </c:pt>
                <c:pt idx="1">
                  <c:v>46.802272727272729</c:v>
                </c:pt>
                <c:pt idx="2">
                  <c:v>33.702272727272742</c:v>
                </c:pt>
                <c:pt idx="3">
                  <c:v>14.13636363636364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099920"/>
        <c:axId val="338097176"/>
      </c:barChart>
      <c:catAx>
        <c:axId val="3380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097176"/>
        <c:crosses val="autoZero"/>
        <c:auto val="1"/>
        <c:lblAlgn val="ctr"/>
        <c:lblOffset val="100"/>
        <c:noMultiLvlLbl val="0"/>
      </c:catAx>
      <c:valAx>
        <c:axId val="338097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Morphine Equivalents (mg)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09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- Age Match Clean'!$BV$65</c:f>
              <c:strCache>
                <c:ptCount val="1"/>
                <c:pt idx="0">
                  <c:v>PSIF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- Age Match Clean'!$BV$64:$BY$64</c:f>
              <c:strCache>
                <c:ptCount val="4"/>
                <c:pt idx="0">
                  <c:v>POD0</c:v>
                </c:pt>
                <c:pt idx="1">
                  <c:v>POD1</c:v>
                </c:pt>
                <c:pt idx="2">
                  <c:v>POD2</c:v>
                </c:pt>
                <c:pt idx="3">
                  <c:v>POD3</c:v>
                </c:pt>
              </c:strCache>
            </c:strRef>
          </c:cat>
          <c:val>
            <c:numRef>
              <c:f>'Data - Age Match Clean'!$CD$46:$CG$46</c:f>
              <c:numCache>
                <c:formatCode>General</c:formatCode>
                <c:ptCount val="4"/>
                <c:pt idx="0">
                  <c:v>24.228571428571431</c:v>
                </c:pt>
                <c:pt idx="1">
                  <c:v>69.3333333333333</c:v>
                </c:pt>
                <c:pt idx="2">
                  <c:v>19.01428571428572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'Data - Age Match Clean'!$BV$66</c:f>
              <c:strCache>
                <c:ptCount val="1"/>
                <c:pt idx="0">
                  <c:v>VBT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- Age Match Clean'!$BV$64:$BY$64</c:f>
              <c:strCache>
                <c:ptCount val="4"/>
                <c:pt idx="0">
                  <c:v>POD0</c:v>
                </c:pt>
                <c:pt idx="1">
                  <c:v>POD1</c:v>
                </c:pt>
                <c:pt idx="2">
                  <c:v>POD2</c:v>
                </c:pt>
                <c:pt idx="3">
                  <c:v>POD3</c:v>
                </c:pt>
              </c:strCache>
            </c:strRef>
          </c:cat>
          <c:val>
            <c:numRef>
              <c:f>'Data - Age Match Clean'!$CD$47:$CG$47</c:f>
              <c:numCache>
                <c:formatCode>General</c:formatCode>
                <c:ptCount val="4"/>
                <c:pt idx="0">
                  <c:v>17.47818181818181</c:v>
                </c:pt>
                <c:pt idx="1">
                  <c:v>37.045454545454547</c:v>
                </c:pt>
                <c:pt idx="2">
                  <c:v>12.53181818181818</c:v>
                </c:pt>
                <c:pt idx="3">
                  <c:v>1.3636363636363631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103056"/>
        <c:axId val="338103448"/>
      </c:barChart>
      <c:catAx>
        <c:axId val="33810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103448"/>
        <c:crosses val="autoZero"/>
        <c:auto val="1"/>
        <c:lblAlgn val="ctr"/>
        <c:lblOffset val="100"/>
        <c:noMultiLvlLbl val="0"/>
      </c:catAx>
      <c:valAx>
        <c:axId val="3381034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PCA Morphine Equivalents (mg)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10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- Age Match Clean'!$DN$60</c:f>
              <c:strCache>
                <c:ptCount val="1"/>
                <c:pt idx="0">
                  <c:v>PSIF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- Age Match Clean'!$DO$59:$DR$59</c:f>
              <c:strCache>
                <c:ptCount val="4"/>
                <c:pt idx="0">
                  <c:v>POD0</c:v>
                </c:pt>
                <c:pt idx="1">
                  <c:v>POD1</c:v>
                </c:pt>
                <c:pt idx="2">
                  <c:v>POD2</c:v>
                </c:pt>
                <c:pt idx="3">
                  <c:v>POD3</c:v>
                </c:pt>
              </c:strCache>
            </c:strRef>
          </c:cat>
          <c:val>
            <c:numRef>
              <c:f>'Data - Age Match Clean'!$DR$46:$DU$46</c:f>
              <c:numCache>
                <c:formatCode>General</c:formatCode>
                <c:ptCount val="4"/>
                <c:pt idx="0">
                  <c:v>6</c:v>
                </c:pt>
                <c:pt idx="1">
                  <c:v>8.3636363636363686</c:v>
                </c:pt>
                <c:pt idx="2">
                  <c:v>6.68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'Data - Age Match Clean'!$DN$61</c:f>
              <c:strCache>
                <c:ptCount val="1"/>
                <c:pt idx="0">
                  <c:v>VBT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- Age Match Clean'!$DO$59:$DR$59</c:f>
              <c:strCache>
                <c:ptCount val="4"/>
                <c:pt idx="0">
                  <c:v>POD0</c:v>
                </c:pt>
                <c:pt idx="1">
                  <c:v>POD1</c:v>
                </c:pt>
                <c:pt idx="2">
                  <c:v>POD2</c:v>
                </c:pt>
                <c:pt idx="3">
                  <c:v>POD3</c:v>
                </c:pt>
              </c:strCache>
            </c:strRef>
          </c:cat>
          <c:val>
            <c:numRef>
              <c:f>'Data - Age Match Clean'!$DR$47:$DU$47</c:f>
              <c:numCache>
                <c:formatCode>General</c:formatCode>
                <c:ptCount val="4"/>
                <c:pt idx="0">
                  <c:v>5.0933333333333346</c:v>
                </c:pt>
                <c:pt idx="1">
                  <c:v>5.5777777777777766</c:v>
                </c:pt>
                <c:pt idx="2">
                  <c:v>4.9230769230769216</c:v>
                </c:pt>
                <c:pt idx="3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097960"/>
        <c:axId val="338098352"/>
      </c:barChart>
      <c:catAx>
        <c:axId val="33809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098352"/>
        <c:crosses val="autoZero"/>
        <c:auto val="1"/>
        <c:lblAlgn val="ctr"/>
        <c:lblOffset val="100"/>
        <c:noMultiLvlLbl val="0"/>
      </c:catAx>
      <c:valAx>
        <c:axId val="3380983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Ondansetron</a:t>
                </a:r>
                <a:r>
                  <a:rPr lang="en-CA" baseline="0"/>
                  <a:t> use (mg)</a:t>
                </a:r>
                <a:endParaRPr lang="en-CA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09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0.53414</cdr:x>
      <cdr:y>0.39431</cdr:y>
    </cdr:from>
    <cdr:to>
      <cdr:x>0.58464</cdr:x>
      <cdr:y>0.50151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432617" y="892608"/>
          <a:ext cx="135446" cy="242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dirty="0" smtClean="0"/>
            <a:t>*</a:t>
          </a:r>
          <a:endParaRPr lang="en-CA" dirty="0"/>
        </a:p>
      </cdr:txBody>
    </cdr:sp>
  </cdr:relSizeAnchor>
  <cdr:relSizeAnchor xmlns:cdr="http://schemas.openxmlformats.org/drawingml/2006/chartDrawing">
    <cdr:from>
      <cdr:x>0.67283</cdr:x>
      <cdr:y>0.62545</cdr:y>
    </cdr:from>
    <cdr:to>
      <cdr:x>0.71869</cdr:x>
      <cdr:y>0.77501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804593" y="1415837"/>
          <a:ext cx="12300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600" dirty="0" smtClean="0"/>
            <a:t>*</a:t>
          </a:r>
          <a:endParaRPr lang="en-CA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517BB8-8FE5-41B2-9ED5-FF66C175F4CE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559C7B-35DF-4B28-BB19-226FFDEED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6F14768-1F1F-A049-A389-18706F6B76C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891E377-9479-5944-A081-78C4D79B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4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288492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8D4B43-9DBE-CD46-B965-EFE81F668E18}"/>
              </a:ext>
            </a:extLst>
          </p:cNvPr>
          <p:cNvSpPr/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DD164D81-F0A3-DA4E-B122-248F181B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A1B86A-843D-0F4B-BA01-F3F3F93517DE}"/>
              </a:ext>
            </a:extLst>
          </p:cNvPr>
          <p:cNvSpPr/>
          <p:nvPr userDrawn="1"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171A08A8-04C7-8144-881B-60E9A0AB33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167112EA-F102-4C4F-BDAB-990B75E3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7" y="4431867"/>
            <a:ext cx="1598733" cy="4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4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95C24-E8C2-CE41-9ABE-FBABFE52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4A235-8D56-BD45-8DEA-C363EC36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6BE40-CCCF-E54F-B6AF-6E8E6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7DB73-D6F3-E041-BEFE-86D9687E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95C24-E8C2-CE41-9ABE-FBABFE52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4A235-8D56-BD45-8DEA-C363EC36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61000" cy="31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6BE40-CCCF-E54F-B6AF-6E8E6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7DB73-D6F3-E041-BEFE-86D9687E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B6C1B4C-8171-274B-BD71-4B08DD1A9C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595" y="1369219"/>
            <a:ext cx="3861000" cy="313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3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09FAE-1B7F-0B4B-B790-391F1007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1E960-8546-404D-A7C4-B05542FDD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78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83E41B-04F1-7945-8E15-74CD970B5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78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947D9D-B51D-8F4D-A99F-7DA085E3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1837C8-4078-E549-8D66-79A0417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7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2A379-E6B0-8B46-A626-1187672D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FAA9EF-DFC9-4641-9776-346A99368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DA26AB-F50B-0246-A5E6-D53355F3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92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0EC164-333F-1F47-8157-CA1465164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06825D-5EE4-0744-9678-650C94388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92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63E70F-00CA-AB45-B40F-F7AF0698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B1FB0E-23FF-F744-9251-29413A99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F7FAC-7251-0642-822D-236473A3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76573F-CE39-DF43-A7E2-EEFE95E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899CFF-AE53-7345-A6E7-47C5F828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4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0A453-C495-9844-9DC3-C2C4458E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DC29B5-6DC4-1F42-B7E6-B6FC6793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9904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262A7A-E8EA-594F-98B3-5674BDDAE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89208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F07688-F391-144C-9E5A-0E4CDE57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03C2C6-0157-524E-8ECA-BC6AF21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61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6622B-3C11-CA45-BB84-266BA1F8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5CE4EF7-D4DF-DE45-95BB-45B9FFD27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"/>
            <a:ext cx="5256609" cy="46181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2AFA23-B4FD-4E43-A6A4-EFF006E92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89208"/>
            <a:ext cx="2949178" cy="2806580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767CD1-2CE7-9B46-87E9-0561B60C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015D27-164C-3245-978D-76E378D7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4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E2F224-D3C5-EC4D-BD3F-7310017C0407}"/>
              </a:ext>
            </a:extLst>
          </p:cNvPr>
          <p:cNvSpPr/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EADDE56-F710-214F-BA30-A73BD4AE3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055423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6EE923-4AB8-B441-8314-D4210A16D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289175"/>
            <a:ext cx="5791200" cy="628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43E945C-7447-B64F-AB57-C3CBA77E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628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CC8838-D850-F146-A560-23472FD8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45ACFC-42A8-8B4D-8C5D-3721D697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69306C-4745-244D-808D-D37708AE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5584"/>
            <a:ext cx="7886700" cy="3533316"/>
          </a:xfrm>
        </p:spPr>
        <p:txBody>
          <a:bodyPr/>
          <a:lstStyle>
            <a:lvl1pPr algn="ctr">
              <a:lnSpc>
                <a:spcPct val="150000"/>
              </a:lnSpc>
              <a:defRPr b="0" i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9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CC8838-D850-F146-A560-23472FD8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45ACFC-42A8-8B4D-8C5D-3721D697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7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H="1">
            <a:off x="0" y="0"/>
            <a:ext cx="9144000" cy="4937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4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288492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8D4B43-9DBE-CD46-B965-EFE81F668E18}"/>
              </a:ext>
            </a:extLst>
          </p:cNvPr>
          <p:cNvSpPr/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DD164D81-F0A3-DA4E-B122-248F181B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A1B86A-843D-0F4B-BA01-F3F3F93517DE}"/>
              </a:ext>
            </a:extLst>
          </p:cNvPr>
          <p:cNvSpPr/>
          <p:nvPr userDrawn="1"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171A08A8-04C7-8144-881B-60E9A0AB33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167112EA-F102-4C4F-BDAB-990B75E3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7" y="4431867"/>
            <a:ext cx="1598733" cy="4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91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4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288492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8D4B43-9DBE-CD46-B965-EFE81F668E18}"/>
              </a:ext>
            </a:extLst>
          </p:cNvPr>
          <p:cNvSpPr/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DD164D81-F0A3-DA4E-B122-248F181B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A1B86A-843D-0F4B-BA01-F3F3F93517DE}"/>
              </a:ext>
            </a:extLst>
          </p:cNvPr>
          <p:cNvSpPr/>
          <p:nvPr userDrawn="1"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171A08A8-04C7-8144-881B-60E9A0AB33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86C3680-0B63-A64E-B784-69EEFEA15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9" y="4413663"/>
            <a:ext cx="1365857" cy="3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04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BFFE8-D986-334F-9BF9-818B1B626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19520"/>
            <a:ext cx="7886700" cy="2139553"/>
          </a:xfrm>
        </p:spPr>
        <p:txBody>
          <a:bodyPr anchor="b">
            <a:noAutofit/>
          </a:bodyPr>
          <a:lstStyle>
            <a:lvl1pPr>
              <a:defRPr sz="50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2C3317-17FF-3C41-BBE1-5D5DF513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18878"/>
            <a:ext cx="7886700" cy="600167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4FB3F-8C70-0745-A965-91B178D5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06DFEB-8E8D-FE40-BDAF-BD680858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06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BFFE8-D986-334F-9BF9-818B1B626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99420"/>
            <a:ext cx="7886700" cy="1353343"/>
          </a:xfrm>
        </p:spPr>
        <p:txBody>
          <a:bodyPr anchor="b">
            <a:noAutofit/>
          </a:bodyPr>
          <a:lstStyle>
            <a:lvl1pPr>
              <a:defRPr sz="44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2C3317-17FF-3C41-BBE1-5D5DF513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474708"/>
            <a:ext cx="7886700" cy="563250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4FB3F-8C70-0745-A965-91B178D5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06DFEB-8E8D-FE40-BDAF-BD680858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5CE4EF7-D4DF-DE45-95BB-45B9FFD27F9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037958"/>
            <a:ext cx="9144000" cy="25607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5081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95C24-E8C2-CE41-9ABE-FBABFE52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4A235-8D56-BD45-8DEA-C363EC36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6BE40-CCCF-E54F-B6AF-6E8E6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7DB73-D6F3-E041-BEFE-86D9687E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9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95C24-E8C2-CE41-9ABE-FBABFE52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4A235-8D56-BD45-8DEA-C363EC36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6BE40-CCCF-E54F-B6AF-6E8E6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7DB73-D6F3-E041-BEFE-86D9687E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3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95C24-E8C2-CE41-9ABE-FBABFE52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4A235-8D56-BD45-8DEA-C363EC36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861000" cy="313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6BE40-CCCF-E54F-B6AF-6E8E6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7DB73-D6F3-E041-BEFE-86D9687E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B6C1B4C-8171-274B-BD71-4B08DD1A9C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9595" y="1369219"/>
            <a:ext cx="3861000" cy="313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28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09FAE-1B7F-0B4B-B790-391F1007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1E960-8546-404D-A7C4-B05542FDD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78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483E41B-04F1-7945-8E15-74CD970B5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78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947D9D-B51D-8F4D-A99F-7DA085E3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1837C8-4078-E549-8D66-79A0417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79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2A379-E6B0-8B46-A626-1187672D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FAA9EF-DFC9-4641-9776-346A99368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DA26AB-F50B-0246-A5E6-D53355F3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92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0EC164-333F-1F47-8157-CA1465164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06825D-5EE4-0744-9678-650C94388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92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63E70F-00CA-AB45-B40F-F7AF0698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1B1FB0E-23FF-F744-9251-29413A99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95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CF7FAC-7251-0642-822D-236473A3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A76573F-CE39-DF43-A7E2-EEFE95E3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899CFF-AE53-7345-A6E7-47C5F828F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47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30A453-C495-9844-9DC3-C2C4458E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DC29B5-6DC4-1F42-B7E6-B6FC6793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1"/>
            <a:ext cx="4629150" cy="409904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262A7A-E8EA-594F-98B3-5674BDDAE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89208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F07688-F391-144C-9E5A-0E4CDE57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03C2C6-0157-524E-8ECA-BC6AF21B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7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-5955"/>
            <a:ext cx="9153527" cy="5149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4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288492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8D4B43-9DBE-CD46-B965-EFE81F668E18}"/>
              </a:ext>
            </a:extLst>
          </p:cNvPr>
          <p:cNvSpPr/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DD164D81-F0A3-DA4E-B122-248F181B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3A1B86A-843D-0F4B-BA01-F3F3F93517DE}"/>
              </a:ext>
            </a:extLst>
          </p:cNvPr>
          <p:cNvSpPr/>
          <p:nvPr userDrawn="1"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rgbClr val="7B2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171A08A8-04C7-8144-881B-60E9A0AB33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06"/>
          <a:stretch>
            <a:fillRect/>
          </a:stretch>
        </p:blipFill>
        <p:spPr bwMode="auto">
          <a:xfrm>
            <a:off x="641839" y="4324122"/>
            <a:ext cx="1736989" cy="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167112EA-F102-4C4F-BDAB-990B75E3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47" y="4431867"/>
            <a:ext cx="1598733" cy="42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35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A6622B-3C11-CA45-BB84-266BA1F8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5CE4EF7-D4DF-DE45-95BB-45B9FFD27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0"/>
            <a:ext cx="5256609" cy="459926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72AFA23-B4FD-4E43-A6A4-EFF006E92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89208"/>
            <a:ext cx="2949178" cy="2806580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0767CD1-2CE7-9B46-87E9-0561B60C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1015D27-164C-3245-978D-76E378D7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9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E2F224-D3C5-EC4D-BD3F-7310017C0407}"/>
              </a:ext>
            </a:extLst>
          </p:cNvPr>
          <p:cNvSpPr/>
          <p:nvPr/>
        </p:nvSpPr>
        <p:spPr>
          <a:xfrm>
            <a:off x="0" y="4063500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EADDE56-F710-214F-BA30-A73BD4AE3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055423"/>
          </a:xfrm>
          <a:prstGeom prst="rect">
            <a:avLst/>
          </a:prstGeom>
          <a:ln>
            <a:noFill/>
          </a:ln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6EE923-4AB8-B441-8314-D4210A16D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4289175"/>
            <a:ext cx="5791200" cy="628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B43E945C-7447-B64F-AB57-C3CBA77E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938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CC8838-D850-F146-A560-23472FD8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45ACFC-42A8-8B4D-8C5D-3721D697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69306C-4745-244D-808D-D37708AE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5584"/>
            <a:ext cx="7886700" cy="3533316"/>
          </a:xfrm>
        </p:spPr>
        <p:txBody>
          <a:bodyPr/>
          <a:lstStyle>
            <a:lvl1pPr algn="ctr">
              <a:lnSpc>
                <a:spcPct val="150000"/>
              </a:lnSpc>
              <a:defRPr b="0" i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688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CC8838-D850-F146-A560-23472FD8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A45ACFC-42A8-8B4D-8C5D-3721D697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0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3367" cy="5114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2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305554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472A02-C20C-FA4B-9CB5-B67B03760B6F}"/>
              </a:ext>
            </a:extLst>
          </p:cNvPr>
          <p:cNvSpPr/>
          <p:nvPr/>
        </p:nvSpPr>
        <p:spPr>
          <a:xfrm>
            <a:off x="0" y="4056179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64A69324-0D52-E342-B6B1-C805C1D4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ACD9F9-122D-2C4F-A8D2-AE05B5E40F8C}"/>
              </a:ext>
            </a:extLst>
          </p:cNvPr>
          <p:cNvSpPr/>
          <p:nvPr userDrawn="1"/>
        </p:nvSpPr>
        <p:spPr>
          <a:xfrm>
            <a:off x="0" y="4056179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8A9664-E0AE-7540-A7BB-AE5E56E48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6C3680-0B63-A64E-B784-69EEFEA15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9" y="4413663"/>
            <a:ext cx="1365857" cy="3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4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2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305554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472A02-C20C-FA4B-9CB5-B67B03760B6F}"/>
              </a:ext>
            </a:extLst>
          </p:cNvPr>
          <p:cNvSpPr/>
          <p:nvPr/>
        </p:nvSpPr>
        <p:spPr>
          <a:xfrm>
            <a:off x="0" y="4056179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64A69324-0D52-E342-B6B1-C805C1D4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ACD9F9-122D-2C4F-A8D2-AE05B5E40F8C}"/>
              </a:ext>
            </a:extLst>
          </p:cNvPr>
          <p:cNvSpPr/>
          <p:nvPr userDrawn="1"/>
        </p:nvSpPr>
        <p:spPr>
          <a:xfrm>
            <a:off x="0" y="4056179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8A9664-E0AE-7540-A7BB-AE5E56E48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6C3680-0B63-A64E-B784-69EEFEA15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9" y="4413663"/>
            <a:ext cx="1365857" cy="3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4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EBF90E-FCCE-A64A-BD22-24A54EAAF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39" y="859528"/>
            <a:ext cx="6858000" cy="2389400"/>
          </a:xfrm>
        </p:spPr>
        <p:txBody>
          <a:bodyPr anchor="b">
            <a:noAutofit/>
          </a:bodyPr>
          <a:lstStyle>
            <a:lvl1pPr algn="l">
              <a:defRPr sz="5200" b="1" i="0" cap="all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00648-E4A0-0A48-A160-BCC80C422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39" y="3305554"/>
            <a:ext cx="6858000" cy="712178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 i="0" cap="all" baseline="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89E301-BAE0-2B4F-97AD-3C663575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3C835-9FCF-6541-ABE7-7F83D112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472A02-C20C-FA4B-9CB5-B67B03760B6F}"/>
              </a:ext>
            </a:extLst>
          </p:cNvPr>
          <p:cNvSpPr/>
          <p:nvPr/>
        </p:nvSpPr>
        <p:spPr>
          <a:xfrm>
            <a:off x="0" y="4056179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64A69324-0D52-E342-B6B1-C805C1D4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EACD9F9-122D-2C4F-A8D2-AE05B5E40F8C}"/>
              </a:ext>
            </a:extLst>
          </p:cNvPr>
          <p:cNvSpPr/>
          <p:nvPr userDrawn="1"/>
        </p:nvSpPr>
        <p:spPr>
          <a:xfrm>
            <a:off x="0" y="4056179"/>
            <a:ext cx="9144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8A9664-E0AE-7540-A7BB-AE5E56E48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41839" y="4337155"/>
            <a:ext cx="1736989" cy="51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6C3680-0B63-A64E-B784-69EEFEA15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9" y="4413663"/>
            <a:ext cx="1365857" cy="3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0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BFFE8-D986-334F-9BF9-818B1B626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19520"/>
            <a:ext cx="7886700" cy="2139553"/>
          </a:xfrm>
        </p:spPr>
        <p:txBody>
          <a:bodyPr anchor="b">
            <a:noAutofit/>
          </a:bodyPr>
          <a:lstStyle>
            <a:lvl1pPr>
              <a:defRPr sz="50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2C3317-17FF-3C41-BBE1-5D5DF513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18878"/>
            <a:ext cx="7886700" cy="600167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4FB3F-8C70-0745-A965-91B178D5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06DFEB-8E8D-FE40-BDAF-BD680858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4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3BFFE8-D986-334F-9BF9-818B1B626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99420"/>
            <a:ext cx="7886700" cy="1353343"/>
          </a:xfrm>
        </p:spPr>
        <p:txBody>
          <a:bodyPr anchor="b">
            <a:noAutofit/>
          </a:bodyPr>
          <a:lstStyle>
            <a:lvl1pPr>
              <a:defRPr sz="4400" b="1" i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2C3317-17FF-3C41-BBE1-5D5DF513A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41" y="1487291"/>
            <a:ext cx="7886700" cy="538083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4FB3F-8C70-0745-A965-91B178D5A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06DFEB-8E8D-FE40-BDAF-BD680858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5CE4EF7-D4DF-DE45-95BB-45B9FFD27F9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2037958"/>
            <a:ext cx="9144000" cy="25607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102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95C24-E8C2-CE41-9ABE-FBABFE52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44A235-8D56-BD45-8DEA-C363EC36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6BE40-CCCF-E54F-B6AF-6E8E61DB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17DB73-D6F3-E041-BEFE-86D9687E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2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7.emf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A5502C-3A42-FD4B-A6CE-4F2F30B6600A}"/>
              </a:ext>
            </a:extLst>
          </p:cNvPr>
          <p:cNvSpPr/>
          <p:nvPr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A6D992-CB78-2E4F-9E80-29676D7F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F7369-C4BC-334F-B30E-83178D22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32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0FBCE-CB68-6548-AD30-D21F07560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6421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DF73C4-3AE1-C54B-BA55-4ECA65EC2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5614" y="4767263"/>
            <a:ext cx="52973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E1F2BC80-8813-8A44-A1FE-67301169B6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A19C7D-9DCC-1C44-8278-B1F91F47D7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8650" y="4736579"/>
            <a:ext cx="918182" cy="2738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048B21-0CDC-ED47-9631-958B846476A6}"/>
              </a:ext>
            </a:extLst>
          </p:cNvPr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8A7F82-A55B-AB4F-9E28-EA837C63D58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8650" y="4736579"/>
            <a:ext cx="918182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7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51" r:id="rId2"/>
    <p:sldLayoutId id="2147483755" r:id="rId3"/>
    <p:sldLayoutId id="2147483754" r:id="rId4"/>
    <p:sldLayoutId id="2147483756" r:id="rId5"/>
    <p:sldLayoutId id="2147483757" r:id="rId6"/>
    <p:sldLayoutId id="2147483719" r:id="rId7"/>
    <p:sldLayoutId id="214748374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Font typeface=".AppleSystemUIFont"/>
        <a:buChar char="—"/>
        <a:defRPr sz="18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.AppleSystemUIFont"/>
        <a:buChar char="–"/>
        <a:defRPr sz="14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A5502C-3A42-FD4B-A6CE-4F2F30B6600A}"/>
              </a:ext>
            </a:extLst>
          </p:cNvPr>
          <p:cNvSpPr/>
          <p:nvPr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A6D992-CB78-2E4F-9E80-29676D7F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F7369-C4BC-334F-B30E-83178D22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132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7A19C7D-9DCC-1C44-8278-B1F91F47D7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650" y="4736579"/>
            <a:ext cx="918182" cy="2738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4048B21-0CDC-ED47-9631-958B846476A6}"/>
              </a:ext>
            </a:extLst>
          </p:cNvPr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8A7F82-A55B-AB4F-9E28-EA837C63D58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8649" y="4736579"/>
            <a:ext cx="918182" cy="27384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00FBCE-CB68-6548-AD30-D21F07560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6421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accent1"/>
                </a:solidFill>
                <a:latin typeface="Lato" panose="020F050202020403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DF73C4-3AE1-C54B-BA55-4ECA65EC2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85614" y="4767263"/>
            <a:ext cx="52973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accent1"/>
                </a:solidFill>
                <a:latin typeface="Lato" panose="020F0502020204030203" pitchFamily="34" charset="77"/>
              </a:defRPr>
            </a:lvl1pPr>
          </a:lstStyle>
          <a:p>
            <a:fld id="{E1F2BC80-8813-8A44-A1FE-67301169B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750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00075" indent="-257175" algn="l" defTabSz="685800" rtl="0" eaLnBrk="1" latinLnBrk="0" hangingPunct="1">
        <a:lnSpc>
          <a:spcPct val="90000"/>
        </a:lnSpc>
        <a:spcBef>
          <a:spcPts val="375"/>
        </a:spcBef>
        <a:buFont typeface=".AppleSystemUIFont"/>
        <a:buChar char="—"/>
        <a:defRPr sz="18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43013" indent="-214313" algn="l" defTabSz="685800" rtl="0" eaLnBrk="1" latinLnBrk="0" hangingPunct="1">
        <a:lnSpc>
          <a:spcPct val="90000"/>
        </a:lnSpc>
        <a:spcBef>
          <a:spcPts val="375"/>
        </a:spcBef>
        <a:buFont typeface=".AppleSystemUIFont"/>
        <a:buChar char="–"/>
        <a:defRPr sz="14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5291B-03FA-024D-B66D-2F8136727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912" y="698163"/>
            <a:ext cx="7046258" cy="2389400"/>
          </a:xfrm>
        </p:spPr>
        <p:txBody>
          <a:bodyPr/>
          <a:lstStyle/>
          <a:p>
            <a:r>
              <a:rPr lang="en-CA" sz="2800" dirty="0"/>
              <a:t>Is Vertebral Body Tethering Minimally Invasive ?</a:t>
            </a:r>
            <a:br>
              <a:rPr lang="en-CA" sz="2800" dirty="0"/>
            </a:b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/>
              <a:t>A Comparison of Early Post-Operative Outcomes to Posterior Spinal Instrumentation and Fusion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E1E7E28-6642-A045-8680-0315B22D6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910" y="3087563"/>
            <a:ext cx="7573383" cy="712178"/>
          </a:xfrm>
        </p:spPr>
        <p:txBody>
          <a:bodyPr/>
          <a:lstStyle/>
          <a:p>
            <a:r>
              <a:rPr lang="en-CA" sz="1500" dirty="0"/>
              <a:t>Zachary </a:t>
            </a:r>
            <a:r>
              <a:rPr lang="en-CA" sz="1500" dirty="0" err="1"/>
              <a:t>DeVries</a:t>
            </a:r>
            <a:r>
              <a:rPr lang="en-CA" sz="1500" dirty="0"/>
              <a:t>, James Jarvis, Andrew </a:t>
            </a:r>
            <a:r>
              <a:rPr lang="en-CA" sz="1500" dirty="0" smtClean="0"/>
              <a:t>Tice and </a:t>
            </a:r>
            <a:r>
              <a:rPr lang="en-CA" sz="1500" dirty="0"/>
              <a:t>Kevin Smit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39"/>
          <a:stretch/>
        </p:blipFill>
        <p:spPr>
          <a:xfrm>
            <a:off x="6926570" y="230138"/>
            <a:ext cx="1607321" cy="338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3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15" y="260351"/>
            <a:ext cx="3166275" cy="41388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7450" y="260351"/>
            <a:ext cx="7886700" cy="994172"/>
          </a:xfrm>
        </p:spPr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00" y="0"/>
            <a:ext cx="7886700" cy="583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47850" y="482399"/>
            <a:ext cx="5166550" cy="3917617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VBT is a novel surgical technique that utilizes the remaining growth potential in scoliosis patients to correct their spinal deformity</a:t>
            </a:r>
          </a:p>
          <a:p>
            <a:r>
              <a:rPr lang="en-CA" b="1" dirty="0" smtClean="0"/>
              <a:t>Compared to PSIF it is reported as being</a:t>
            </a:r>
          </a:p>
          <a:p>
            <a:pPr lvl="1"/>
            <a:r>
              <a:rPr lang="en-CA" b="1" dirty="0" smtClean="0"/>
              <a:t>Less invasive</a:t>
            </a:r>
          </a:p>
          <a:p>
            <a:pPr lvl="1"/>
            <a:r>
              <a:rPr lang="en-CA" b="1" dirty="0" smtClean="0"/>
              <a:t>Motion sparing</a:t>
            </a:r>
          </a:p>
          <a:p>
            <a:pPr lvl="1"/>
            <a:r>
              <a:rPr lang="en-CA" b="1" dirty="0" smtClean="0"/>
              <a:t>Improved recovery time</a:t>
            </a:r>
          </a:p>
          <a:p>
            <a:r>
              <a:rPr lang="en-CA" b="1" dirty="0" smtClean="0"/>
              <a:t>No analysis has yet compared the immediate post-operative recovery of vertebral body tethering to that with posterior spinal instrumentation and fusion</a:t>
            </a:r>
            <a:endParaRPr lang="en-CA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1" y="587061"/>
            <a:ext cx="1709128" cy="381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49" y="587061"/>
            <a:ext cx="1880051" cy="3812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54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5619"/>
            <a:ext cx="7886700" cy="3132000"/>
          </a:xfrm>
        </p:spPr>
        <p:txBody>
          <a:bodyPr/>
          <a:lstStyle/>
          <a:p>
            <a:r>
              <a:rPr lang="en-CA" sz="2400" b="1" dirty="0"/>
              <a:t>To compare the early post-operative period for adolescent idiopathic scoliosis patients </a:t>
            </a:r>
            <a:r>
              <a:rPr lang="en-CA" sz="2400" b="1" dirty="0" smtClean="0"/>
              <a:t>undergoing </a:t>
            </a:r>
            <a:r>
              <a:rPr lang="en-CA" sz="2400" b="1" dirty="0"/>
              <a:t>vertebral body tethering (VBT) to posterior spinal instrumentation and fusion (PSIF)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107" y="2610024"/>
            <a:ext cx="792093" cy="181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22" y="2610024"/>
            <a:ext cx="812877" cy="181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8" y="2610024"/>
            <a:ext cx="894169" cy="1813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ight Arrow 7"/>
          <p:cNvSpPr/>
          <p:nvPr/>
        </p:nvSpPr>
        <p:spPr>
          <a:xfrm>
            <a:off x="4606812" y="3132000"/>
            <a:ext cx="922788" cy="49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PSIF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H="1">
            <a:off x="3052800" y="3132000"/>
            <a:ext cx="986412" cy="49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6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850" y="1124016"/>
            <a:ext cx="8191350" cy="2907984"/>
          </a:xfrm>
        </p:spPr>
        <p:txBody>
          <a:bodyPr>
            <a:noAutofit/>
          </a:bodyPr>
          <a:lstStyle/>
          <a:p>
            <a:r>
              <a:rPr lang="en-CA" sz="1400" b="1" dirty="0" smtClean="0"/>
              <a:t>Retrospective review of 22 VBT patients and 21 age- and curve-matched PSIF patients that underwent surgery between March 2015 and August 2020</a:t>
            </a:r>
          </a:p>
          <a:p>
            <a:r>
              <a:rPr lang="en-CA" sz="1400" b="1" dirty="0"/>
              <a:t>Features </a:t>
            </a:r>
            <a:r>
              <a:rPr lang="en-CA" sz="1400" b="1" dirty="0" smtClean="0"/>
              <a:t>Extracted</a:t>
            </a:r>
            <a:endParaRPr lang="en-CA" sz="1400" b="1" dirty="0"/>
          </a:p>
          <a:p>
            <a:pPr lvl="1"/>
            <a:r>
              <a:rPr lang="en-CA" sz="1400" b="1" dirty="0"/>
              <a:t>Demographic information</a:t>
            </a:r>
          </a:p>
          <a:p>
            <a:pPr lvl="1"/>
            <a:r>
              <a:rPr lang="en-CA" sz="1400" b="1" dirty="0"/>
              <a:t>Pre- and post-operative Cobb angle</a:t>
            </a:r>
          </a:p>
          <a:p>
            <a:pPr lvl="1"/>
            <a:r>
              <a:rPr lang="en-CA" sz="1400" b="1" dirty="0"/>
              <a:t>Length-of-stay</a:t>
            </a:r>
          </a:p>
          <a:p>
            <a:pPr lvl="1"/>
            <a:r>
              <a:rPr lang="en-CA" sz="1400" b="1" dirty="0"/>
              <a:t>Post-operative </a:t>
            </a:r>
            <a:r>
              <a:rPr lang="en-CA" sz="1400" b="1" dirty="0" smtClean="0"/>
              <a:t>complications</a:t>
            </a:r>
            <a:endParaRPr lang="en-CA" sz="1400" b="1" dirty="0"/>
          </a:p>
          <a:p>
            <a:r>
              <a:rPr lang="en-CA" sz="1400" b="1" dirty="0"/>
              <a:t>Exclusion Criteria</a:t>
            </a:r>
          </a:p>
          <a:p>
            <a:pPr lvl="1"/>
            <a:r>
              <a:rPr lang="en-CA" sz="1400" b="1" dirty="0"/>
              <a:t>Previous spinal surgery</a:t>
            </a:r>
          </a:p>
          <a:p>
            <a:pPr lvl="1"/>
            <a:r>
              <a:rPr lang="en-CA" sz="1400" b="1" dirty="0"/>
              <a:t>Neuromuscular or congenital scoliosis </a:t>
            </a:r>
          </a:p>
          <a:p>
            <a:r>
              <a:rPr lang="en-CA" sz="1400" b="1" dirty="0" smtClean="0"/>
              <a:t>Statistical </a:t>
            </a:r>
            <a:r>
              <a:rPr lang="en-CA" sz="1400" b="1" dirty="0"/>
              <a:t>Analysis</a:t>
            </a:r>
          </a:p>
          <a:p>
            <a:pPr lvl="1"/>
            <a:r>
              <a:rPr lang="en-CA" sz="1400" b="1" dirty="0" smtClean="0"/>
              <a:t>Student </a:t>
            </a:r>
            <a:r>
              <a:rPr lang="en-CA" sz="1400" b="1" i="1" dirty="0" smtClean="0"/>
              <a:t>t</a:t>
            </a:r>
            <a:r>
              <a:rPr lang="en-CA" sz="1400" b="1" dirty="0" smtClean="0"/>
              <a:t>-tests and chi square analysis</a:t>
            </a:r>
            <a:endParaRPr lang="en-CA" sz="1400" b="1" dirty="0"/>
          </a:p>
          <a:p>
            <a:pPr lvl="1"/>
            <a:r>
              <a:rPr lang="en-CA" sz="1400" b="1" dirty="0" smtClean="0"/>
              <a:t>Significance set at p&lt;0.05</a:t>
            </a:r>
            <a:endParaRPr lang="en-CA" sz="1400" b="1" dirty="0"/>
          </a:p>
        </p:txBody>
      </p:sp>
      <p:pic>
        <p:nvPicPr>
          <p:cNvPr id="1026" name="Picture 2" descr="The patient matching problem and ideas on how to solve it | Association of  Health Care Journal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07" y="1906644"/>
            <a:ext cx="2101693" cy="229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8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2B849B2-5CE8-E641-9110-B3A6F8E99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29108"/>
              </p:ext>
            </p:extLst>
          </p:nvPr>
        </p:nvGraphicFramePr>
        <p:xfrm>
          <a:off x="544081" y="1400750"/>
          <a:ext cx="331912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525">
                  <a:extLst>
                    <a:ext uri="{9D8B030D-6E8A-4147-A177-3AD203B41FA5}">
                      <a16:colId xmlns="" xmlns:a16="http://schemas.microsoft.com/office/drawing/2014/main" val="1128803824"/>
                    </a:ext>
                  </a:extLst>
                </a:gridCol>
                <a:gridCol w="748800">
                  <a:extLst>
                    <a:ext uri="{9D8B030D-6E8A-4147-A177-3AD203B41FA5}">
                      <a16:colId xmlns="" xmlns:a16="http://schemas.microsoft.com/office/drawing/2014/main" val="3364180565"/>
                    </a:ext>
                  </a:extLst>
                </a:gridCol>
                <a:gridCol w="770400">
                  <a:extLst>
                    <a:ext uri="{9D8B030D-6E8A-4147-A177-3AD203B41FA5}">
                      <a16:colId xmlns="" xmlns:a16="http://schemas.microsoft.com/office/drawing/2014/main" val="1186998968"/>
                    </a:ext>
                  </a:extLst>
                </a:gridCol>
                <a:gridCol w="554400">
                  <a:extLst>
                    <a:ext uri="{9D8B030D-6E8A-4147-A177-3AD203B41FA5}">
                      <a16:colId xmlns="" xmlns:a16="http://schemas.microsoft.com/office/drawing/2014/main" val="1443170499"/>
                    </a:ext>
                  </a:extLst>
                </a:gridCol>
              </a:tblGrid>
              <a:tr h="189049"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PRE-OPERATIVE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PSIF</a:t>
                      </a:r>
                      <a:r>
                        <a:rPr lang="en-CA" sz="800" baseline="0" dirty="0" smtClean="0"/>
                        <a:t> </a:t>
                      </a:r>
                      <a:r>
                        <a:rPr lang="en-CA" sz="800" dirty="0" smtClean="0"/>
                        <a:t>(n=21)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VBT (n=22)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999368"/>
                  </a:ext>
                </a:extLst>
              </a:tr>
              <a:tr h="189049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Age 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14.0 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0.73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12.5 ± 1.4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&lt;0.001*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7612029"/>
                  </a:ext>
                </a:extLst>
              </a:tr>
              <a:tr h="189049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Sex</a:t>
                      </a:r>
                      <a:r>
                        <a:rPr lang="en-CA" sz="800" b="1" baseline="0" dirty="0"/>
                        <a:t> (% female)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85.7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95.5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&gt;0.05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1729691"/>
                  </a:ext>
                </a:extLst>
              </a:tr>
              <a:tr h="321263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err="1" smtClean="0"/>
                        <a:t>Menarch</a:t>
                      </a:r>
                      <a:r>
                        <a:rPr lang="en-CA" sz="800" b="1" baseline="0" dirty="0" err="1" smtClean="0"/>
                        <a:t>al</a:t>
                      </a:r>
                      <a:r>
                        <a:rPr lang="en-CA" sz="800" b="1" baseline="0" dirty="0" smtClean="0"/>
                        <a:t> Status (% post-</a:t>
                      </a:r>
                      <a:r>
                        <a:rPr lang="en-CA" sz="800" b="1" baseline="0" dirty="0" err="1" smtClean="0"/>
                        <a:t>menarchal</a:t>
                      </a:r>
                      <a:r>
                        <a:rPr lang="en-CA" sz="800" b="1" baseline="0" dirty="0" smtClean="0"/>
                        <a:t>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66.7%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25.0%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0.015*</a:t>
                      </a:r>
                      <a:endParaRPr lang="en-CA" sz="800" b="1" dirty="0"/>
                    </a:p>
                  </a:txBody>
                  <a:tcPr/>
                </a:tc>
              </a:tr>
              <a:tr h="189049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BMI (kg/m</a:t>
                      </a:r>
                      <a:r>
                        <a:rPr lang="en-CA" sz="800" b="1" baseline="30000" dirty="0"/>
                        <a:t>2</a:t>
                      </a:r>
                      <a:r>
                        <a:rPr lang="en-CA" sz="800" b="1" baseline="0" dirty="0"/>
                        <a:t>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22.8 </a:t>
                      </a:r>
                      <a:r>
                        <a:rPr lang="en-CA" sz="800" b="1" dirty="0"/>
                        <a:t>±  </a:t>
                      </a:r>
                      <a:r>
                        <a:rPr lang="en-CA" sz="800" b="1" dirty="0" smtClean="0"/>
                        <a:t>5.0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20.2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4.6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0.087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10319317"/>
                  </a:ext>
                </a:extLst>
              </a:tr>
              <a:tr h="321263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Bracing Initiated (% 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33.3%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59.1%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&gt;0.05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8800260"/>
                  </a:ext>
                </a:extLst>
              </a:tr>
              <a:tr h="321263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Curve</a:t>
                      </a:r>
                      <a:r>
                        <a:rPr lang="en-CA" sz="800" b="1" baseline="0" dirty="0"/>
                        <a:t> Magnitude (mean)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60.2</a:t>
                      </a:r>
                      <a:r>
                        <a:rPr lang="en-CA" sz="800" b="1" baseline="30000" dirty="0" smtClean="0"/>
                        <a:t>0</a:t>
                      </a:r>
                      <a:r>
                        <a:rPr lang="en-CA" sz="800" b="1" baseline="0" dirty="0" smtClean="0"/>
                        <a:t>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6.1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baseline="0" dirty="0" smtClean="0"/>
                        <a:t>55.8</a:t>
                      </a:r>
                      <a:r>
                        <a:rPr lang="en-CA" sz="800" b="1" baseline="30000" dirty="0" smtClean="0"/>
                        <a:t> </a:t>
                      </a:r>
                      <a:r>
                        <a:rPr lang="en-CA" sz="800" b="1" dirty="0" smtClean="0"/>
                        <a:t>±6.2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0.025*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139154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0D466CE-557E-064A-9155-112B0562C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983238"/>
              </p:ext>
            </p:extLst>
          </p:nvPr>
        </p:nvGraphicFramePr>
        <p:xfrm>
          <a:off x="4242810" y="372588"/>
          <a:ext cx="3723330" cy="125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722">
                  <a:extLst>
                    <a:ext uri="{9D8B030D-6E8A-4147-A177-3AD203B41FA5}">
                      <a16:colId xmlns="" xmlns:a16="http://schemas.microsoft.com/office/drawing/2014/main" val="2251193665"/>
                    </a:ext>
                  </a:extLst>
                </a:gridCol>
                <a:gridCol w="781665">
                  <a:extLst>
                    <a:ext uri="{9D8B030D-6E8A-4147-A177-3AD203B41FA5}">
                      <a16:colId xmlns="" xmlns:a16="http://schemas.microsoft.com/office/drawing/2014/main" val="2943468162"/>
                    </a:ext>
                  </a:extLst>
                </a:gridCol>
                <a:gridCol w="728755">
                  <a:extLst>
                    <a:ext uri="{9D8B030D-6E8A-4147-A177-3AD203B41FA5}">
                      <a16:colId xmlns="" xmlns:a16="http://schemas.microsoft.com/office/drawing/2014/main" val="3720278829"/>
                    </a:ext>
                  </a:extLst>
                </a:gridCol>
                <a:gridCol w="819188">
                  <a:extLst>
                    <a:ext uri="{9D8B030D-6E8A-4147-A177-3AD203B41FA5}">
                      <a16:colId xmlns="" xmlns:a16="http://schemas.microsoft.com/office/drawing/2014/main" val="3956342188"/>
                    </a:ext>
                  </a:extLst>
                </a:gridCol>
              </a:tblGrid>
              <a:tr h="137296"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INTRA-OPERATIVE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PSIF</a:t>
                      </a:r>
                      <a:r>
                        <a:rPr lang="en-CA" sz="800" baseline="0" dirty="0" smtClean="0"/>
                        <a:t> </a:t>
                      </a:r>
                      <a:r>
                        <a:rPr lang="en-CA" sz="800" dirty="0" smtClean="0"/>
                        <a:t>(n=21)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VBT (n=22)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3083423"/>
                  </a:ext>
                </a:extLst>
              </a:tr>
              <a:tr h="172407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Levels </a:t>
                      </a:r>
                      <a:r>
                        <a:rPr lang="en-CA" sz="800" b="1" dirty="0" smtClean="0"/>
                        <a:t>Instrumented </a:t>
                      </a:r>
                      <a:r>
                        <a:rPr lang="en-CA" sz="800" b="1" dirty="0"/>
                        <a:t>(mean)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9.6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0.87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7.8 ± 0.61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&lt;0.001*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2276149"/>
                  </a:ext>
                </a:extLst>
              </a:tr>
              <a:tr h="137296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Curve Correction </a:t>
                      </a:r>
                      <a:r>
                        <a:rPr lang="en-CA" sz="800" b="1" dirty="0" smtClean="0"/>
                        <a:t>(</a:t>
                      </a:r>
                      <a:r>
                        <a:rPr lang="en-CA" sz="800" b="1" baseline="30000" dirty="0" smtClean="0"/>
                        <a:t>o</a:t>
                      </a:r>
                      <a:r>
                        <a:rPr lang="en-CA" sz="800" b="1" dirty="0" smtClean="0"/>
                        <a:t>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43.5</a:t>
                      </a:r>
                      <a:r>
                        <a:rPr lang="en-CA" sz="800" b="1" baseline="30000" dirty="0" smtClean="0"/>
                        <a:t>0</a:t>
                      </a:r>
                      <a:r>
                        <a:rPr lang="en-CA" sz="800" b="1" dirty="0" smtClean="0"/>
                        <a:t>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7.7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24.4</a:t>
                      </a:r>
                      <a:r>
                        <a:rPr lang="en-CA" sz="800" b="1" baseline="30000" dirty="0" smtClean="0"/>
                        <a:t>0</a:t>
                      </a:r>
                      <a:r>
                        <a:rPr lang="en-CA" sz="800" b="1" dirty="0" smtClean="0"/>
                        <a:t>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7.8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&lt;</a:t>
                      </a:r>
                      <a:r>
                        <a:rPr lang="en-CA" sz="800" b="1" dirty="0" smtClean="0"/>
                        <a:t>0.001*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9734767"/>
                  </a:ext>
                </a:extLst>
              </a:tr>
              <a:tr h="244231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EBL (mL</a:t>
                      </a:r>
                      <a:r>
                        <a:rPr lang="en-CA" sz="8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704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300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350 </a:t>
                      </a:r>
                      <a:r>
                        <a:rPr lang="en-CA" sz="800" b="1" dirty="0"/>
                        <a:t>± </a:t>
                      </a:r>
                      <a:r>
                        <a:rPr lang="en-CA" sz="800" b="1" dirty="0" smtClean="0"/>
                        <a:t>172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&lt;0.001*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749722"/>
                  </a:ext>
                </a:extLst>
              </a:tr>
              <a:tr h="244231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OR</a:t>
                      </a:r>
                      <a:r>
                        <a:rPr lang="en-CA" sz="800" b="1" baseline="0" dirty="0" smtClean="0"/>
                        <a:t> time (hrs)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5.3 ± 1.0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4.0 ± 0.72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&lt;0.001*</a:t>
                      </a:r>
                      <a:endParaRPr lang="en-CA" sz="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40D466CE-557E-064A-9155-112B0562C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287014"/>
              </p:ext>
            </p:extLst>
          </p:nvPr>
        </p:nvGraphicFramePr>
        <p:xfrm>
          <a:off x="4262284" y="2065493"/>
          <a:ext cx="372286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226">
                  <a:extLst>
                    <a:ext uri="{9D8B030D-6E8A-4147-A177-3AD203B41FA5}">
                      <a16:colId xmlns="" xmlns:a16="http://schemas.microsoft.com/office/drawing/2014/main" val="2251193665"/>
                    </a:ext>
                  </a:extLst>
                </a:gridCol>
                <a:gridCol w="744793">
                  <a:extLst>
                    <a:ext uri="{9D8B030D-6E8A-4147-A177-3AD203B41FA5}">
                      <a16:colId xmlns="" xmlns:a16="http://schemas.microsoft.com/office/drawing/2014/main" val="2943468162"/>
                    </a:ext>
                  </a:extLst>
                </a:gridCol>
                <a:gridCol w="830176">
                  <a:extLst>
                    <a:ext uri="{9D8B030D-6E8A-4147-A177-3AD203B41FA5}">
                      <a16:colId xmlns="" xmlns:a16="http://schemas.microsoft.com/office/drawing/2014/main" val="3720278829"/>
                    </a:ext>
                  </a:extLst>
                </a:gridCol>
                <a:gridCol w="783674">
                  <a:extLst>
                    <a:ext uri="{9D8B030D-6E8A-4147-A177-3AD203B41FA5}">
                      <a16:colId xmlns="" xmlns:a16="http://schemas.microsoft.com/office/drawing/2014/main" val="3956342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POST-OPERATIVE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PSIF</a:t>
                      </a:r>
                      <a:r>
                        <a:rPr lang="en-CA" sz="800" baseline="0" dirty="0" smtClean="0"/>
                        <a:t> </a:t>
                      </a:r>
                      <a:r>
                        <a:rPr lang="en-CA" sz="800" dirty="0" smtClean="0"/>
                        <a:t>(n=21)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 smtClean="0"/>
                        <a:t>VBT (n=22)</a:t>
                      </a:r>
                      <a:endParaRPr lang="en-CA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3083423"/>
                  </a:ext>
                </a:extLst>
              </a:tr>
              <a:tr h="163899">
                <a:tc>
                  <a:txBody>
                    <a:bodyPr/>
                    <a:lstStyle/>
                    <a:p>
                      <a:pPr algn="ctr"/>
                      <a:r>
                        <a:rPr lang="en-CA" sz="800" b="1" baseline="0" dirty="0" smtClean="0"/>
                        <a:t> </a:t>
                      </a:r>
                      <a:r>
                        <a:rPr lang="en-CA" sz="800" b="1" baseline="0" dirty="0"/>
                        <a:t>Foley Discontinued </a:t>
                      </a:r>
                      <a:r>
                        <a:rPr lang="en-CA" sz="800" b="1" baseline="0" dirty="0" smtClean="0"/>
                        <a:t>(% after POD1)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95.2%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72.7%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0.037*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2276149"/>
                  </a:ext>
                </a:extLst>
              </a:tr>
              <a:tr h="163899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Day Standing Initiated </a:t>
                      </a:r>
                      <a:r>
                        <a:rPr lang="en-CA" sz="800" b="1" dirty="0" smtClean="0"/>
                        <a:t>(%</a:t>
                      </a:r>
                      <a:r>
                        <a:rPr lang="en-CA" sz="800" b="1" baseline="0" dirty="0" smtClean="0"/>
                        <a:t> after POD0</a:t>
                      </a:r>
                      <a:r>
                        <a:rPr lang="en-CA" sz="800" b="1" dirty="0" smtClean="0"/>
                        <a:t>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100%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77.3%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0.02*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5088344"/>
                  </a:ext>
                </a:extLst>
              </a:tr>
              <a:tr h="163899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Day Walking</a:t>
                      </a:r>
                      <a:r>
                        <a:rPr lang="en-CA" sz="800" b="1" baseline="0" dirty="0"/>
                        <a:t> Initiated </a:t>
                      </a:r>
                      <a:r>
                        <a:rPr lang="en-CA" sz="800" b="1" baseline="0" dirty="0" smtClean="0"/>
                        <a:t>(% after POD1))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95.2%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22.7%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&lt;0.001*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9734767"/>
                  </a:ext>
                </a:extLst>
              </a:tr>
              <a:tr h="163899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Hours to PCA Discontinuation</a:t>
                      </a:r>
                      <a:r>
                        <a:rPr lang="en-CA" sz="800" b="1" baseline="0" dirty="0"/>
                        <a:t> (h)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52.3</a:t>
                      </a:r>
                      <a:r>
                        <a:rPr lang="en-CA" sz="800" b="1" baseline="0" dirty="0" smtClean="0"/>
                        <a:t> </a:t>
                      </a:r>
                      <a:r>
                        <a:rPr lang="en-CA" sz="800" b="1" dirty="0" smtClean="0"/>
                        <a:t>± 2.7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50.4 ± 13.1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0.52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3749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/>
                        <a:t>Hospital LOS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3.5 ± 0.44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3.1 ±</a:t>
                      </a:r>
                      <a:r>
                        <a:rPr lang="en-CA" sz="800" b="1" baseline="0" dirty="0" smtClean="0"/>
                        <a:t> 0.46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0.002*</a:t>
                      </a:r>
                      <a:endParaRPr lang="en-CA" sz="8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6370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30-day Complication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1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1</a:t>
                      </a:r>
                      <a:endParaRPr lang="en-CA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800" b="1" dirty="0" smtClean="0"/>
                        <a:t>0.973</a:t>
                      </a:r>
                      <a:endParaRPr lang="en-CA" sz="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26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521129"/>
              </p:ext>
            </p:extLst>
          </p:nvPr>
        </p:nvGraphicFramePr>
        <p:xfrm>
          <a:off x="267582" y="1081748"/>
          <a:ext cx="2682095" cy="244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936" y="3594083"/>
            <a:ext cx="229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Figure 1. Morphine use post-operative in PSIF and VBT patients</a:t>
            </a:r>
            <a:endParaRPr lang="en-CA" sz="9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392387"/>
              </p:ext>
            </p:extLst>
          </p:nvPr>
        </p:nvGraphicFramePr>
        <p:xfrm>
          <a:off x="3103895" y="1081747"/>
          <a:ext cx="2934929" cy="244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63368" y="3594983"/>
            <a:ext cx="2615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Figure 2. PCA Morphine use post-operative in PSIF and VBT patients</a:t>
            </a:r>
            <a:endParaRPr lang="en-CA" sz="9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887164"/>
              </p:ext>
            </p:extLst>
          </p:nvPr>
        </p:nvGraphicFramePr>
        <p:xfrm>
          <a:off x="6186948" y="1081747"/>
          <a:ext cx="2849052" cy="244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34548" y="3594083"/>
            <a:ext cx="255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b="1" dirty="0" smtClean="0"/>
              <a:t>Figure 3. Ondansetron use post-operative in PSIF and VBT patients</a:t>
            </a:r>
            <a:endParaRPr lang="en-CA" sz="900" b="1" dirty="0"/>
          </a:p>
        </p:txBody>
      </p:sp>
      <p:sp>
        <p:nvSpPr>
          <p:cNvPr id="11" name="TextBox 5"/>
          <p:cNvSpPr txBox="1"/>
          <p:nvPr/>
        </p:nvSpPr>
        <p:spPr>
          <a:xfrm>
            <a:off x="4281077" y="2077405"/>
            <a:ext cx="135446" cy="261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*</a:t>
            </a:r>
            <a:endParaRPr lang="en-CA" dirty="0"/>
          </a:p>
        </p:txBody>
      </p:sp>
      <p:sp>
        <p:nvSpPr>
          <p:cNvPr id="12" name="TextBox 5"/>
          <p:cNvSpPr txBox="1"/>
          <p:nvPr/>
        </p:nvSpPr>
        <p:spPr>
          <a:xfrm>
            <a:off x="7300804" y="1777847"/>
            <a:ext cx="135446" cy="261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*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604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TAKE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42711"/>
              </p:ext>
            </p:extLst>
          </p:nvPr>
        </p:nvGraphicFramePr>
        <p:xfrm>
          <a:off x="0" y="1460203"/>
          <a:ext cx="9143992" cy="20687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0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9271">
                  <a:extLst>
                    <a:ext uri="{9D8B030D-6E8A-4147-A177-3AD203B41FA5}">
                      <a16:colId xmlns:a16="http://schemas.microsoft.com/office/drawing/2014/main" xmlns="" val="3314791117"/>
                    </a:ext>
                  </a:extLst>
                </a:gridCol>
                <a:gridCol w="885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914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9768">
                  <a:extLst>
                    <a:ext uri="{9D8B030D-6E8A-4147-A177-3AD203B41FA5}">
                      <a16:colId xmlns:a16="http://schemas.microsoft.com/office/drawing/2014/main" xmlns="" val="2468710012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xmlns="" val="3926772716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xmlns="" val="3265275651"/>
                    </a:ext>
                  </a:extLst>
                </a:gridCol>
                <a:gridCol w="81931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89217">
                <a:tc>
                  <a:txBody>
                    <a:bodyPr/>
                    <a:lstStyle/>
                    <a:p>
                      <a:endParaRPr lang="en-CA" sz="14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Age </a:t>
                      </a:r>
                    </a:p>
                    <a:p>
                      <a:pPr algn="ctr"/>
                      <a:r>
                        <a:rPr lang="en-CA" sz="1400" b="1" dirty="0"/>
                        <a:t>(y)</a:t>
                      </a:r>
                      <a:endParaRPr lang="en-CA" sz="14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Curve</a:t>
                      </a:r>
                      <a:r>
                        <a:rPr lang="en-CA" sz="1400" b="1" baseline="0" dirty="0"/>
                        <a:t> </a:t>
                      </a:r>
                    </a:p>
                    <a:p>
                      <a:pPr algn="ctr"/>
                      <a:r>
                        <a:rPr lang="en-CA" sz="1400" b="1" baseline="0" dirty="0"/>
                        <a:t>(</a:t>
                      </a:r>
                      <a:r>
                        <a:rPr lang="en-CA" sz="1400" b="1" baseline="30000" dirty="0"/>
                        <a:t>o</a:t>
                      </a:r>
                      <a:r>
                        <a:rPr lang="en-CA" sz="1400" b="1" baseline="0" dirty="0"/>
                        <a:t>)</a:t>
                      </a:r>
                      <a:endParaRPr lang="en-CA" sz="14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OR Time (hr)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EBL (mL)</a:t>
                      </a:r>
                      <a:endParaRPr lang="en-CA" sz="14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Standing day 0</a:t>
                      </a:r>
                      <a:endParaRPr lang="en-CA" sz="14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/>
                        <a:t>Walking day 1</a:t>
                      </a:r>
                      <a:endParaRPr lang="en-CA" sz="14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Pain PO#2</a:t>
                      </a:r>
                    </a:p>
                    <a:p>
                      <a:pPr algn="ctr"/>
                      <a:r>
                        <a:rPr lang="en-CA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(VAS)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PO#2 opioid (mg)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PCA PO#1 (mg)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LOS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b="1" dirty="0"/>
                        <a:t>(d)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598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PSF </a:t>
                      </a:r>
                      <a:r>
                        <a:rPr lang="en-CA" sz="1200" b="1" dirty="0"/>
                        <a:t>(21)</a:t>
                      </a:r>
                      <a:endParaRPr lang="en-CA" sz="12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 ± 0.7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60.2 ± 6.1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 ± 1.0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 ± 300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0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5%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3.4±1.7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58.3 ± 30.7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69.3 ± 48.5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 ± 0.44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753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/>
                        <a:t>VBT </a:t>
                      </a:r>
                      <a:r>
                        <a:rPr lang="en-CA" sz="1200" b="1" dirty="0"/>
                        <a:t>(22)</a:t>
                      </a:r>
                      <a:endParaRPr lang="en-CA" sz="12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 ± 1.4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 ± 6.2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± 0.72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 ± 172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23%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77%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2.2±1.4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 ± 25.9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37.0 ± 32.5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± 0.46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334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P-value</a:t>
                      </a:r>
                      <a:endParaRPr lang="en-CA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effectLst/>
                        </a:rPr>
                        <a:t>&lt;0.05</a:t>
                      </a:r>
                      <a:endParaRPr lang="en-US" sz="12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Calibri" charset="0"/>
                          <a:ea typeface="Calibri" charset="0"/>
                          <a:cs typeface="Calibri" charset="0"/>
                        </a:rPr>
                        <a:t>&lt;0.05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885424"/>
            <a:ext cx="9143999" cy="338554"/>
          </a:xfrm>
          <a:prstGeom prst="rect">
            <a:avLst/>
          </a:prstGeom>
          <a:solidFill>
            <a:srgbClr val="E8454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VBT TAKE HOME: Younger, </a:t>
            </a:r>
            <a:r>
              <a:rPr lang="en-CA" sz="1600" b="1" dirty="0">
                <a:solidFill>
                  <a:schemeClr val="bg1"/>
                </a:solidFill>
                <a:sym typeface="Symbol" charset="2"/>
              </a:rPr>
              <a:t>  curve size,   OR time,  Blood Loss, </a:t>
            </a:r>
            <a:r>
              <a:rPr lang="en-US" sz="1600" b="1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M</a:t>
            </a:r>
            <a:r>
              <a:rPr lang="en-CA" sz="1600" b="1" dirty="0" err="1">
                <a:solidFill>
                  <a:schemeClr val="bg1"/>
                </a:solidFill>
              </a:rPr>
              <a:t>obility</a:t>
            </a:r>
            <a:r>
              <a:rPr lang="en-CA" sz="1600" b="1" dirty="0">
                <a:solidFill>
                  <a:schemeClr val="bg1"/>
                </a:solidFill>
              </a:rPr>
              <a:t>, </a:t>
            </a:r>
            <a:r>
              <a:rPr lang="en-CA" sz="1600" b="1" dirty="0">
                <a:solidFill>
                  <a:schemeClr val="bg1"/>
                </a:solidFill>
                <a:sym typeface="Symbol" charset="2"/>
              </a:rPr>
              <a:t> Pain,</a:t>
            </a:r>
            <a:r>
              <a:rPr lang="en-CA" sz="1600" b="1" dirty="0">
                <a:solidFill>
                  <a:schemeClr val="bg1"/>
                </a:solidFill>
              </a:rPr>
              <a:t> </a:t>
            </a:r>
            <a:r>
              <a:rPr lang="en-CA" sz="1600" b="1" dirty="0">
                <a:solidFill>
                  <a:schemeClr val="bg1"/>
                </a:solidFill>
                <a:sym typeface="Symbol" charset="2"/>
              </a:rPr>
              <a:t> LOS</a:t>
            </a:r>
            <a:endParaRPr lang="en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2BC80-8813-8A44-A1FE-67301169B6D3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2000" b="1" dirty="0" smtClean="0"/>
              <a:t>Compared to PSIF, VBT can be considered less invasive</a:t>
            </a:r>
            <a:endParaRPr lang="en-CA" sz="2000" b="1" dirty="0"/>
          </a:p>
          <a:p>
            <a:r>
              <a:rPr lang="en-CA" sz="2000" b="1" dirty="0" smtClean="0"/>
              <a:t>VBT patients had shorter operating times with less blood loss</a:t>
            </a:r>
            <a:endParaRPr lang="en-CA" sz="2000" b="1" dirty="0"/>
          </a:p>
          <a:p>
            <a:r>
              <a:rPr lang="en-CA" sz="2000" b="1" dirty="0" smtClean="0"/>
              <a:t>VBT patients were able to mobilize sooner post-operatively and were discharged from hospital earlier than PSIF patients</a:t>
            </a:r>
            <a:endParaRPr lang="en-CA" sz="2000" b="1" dirty="0"/>
          </a:p>
          <a:p>
            <a:r>
              <a:rPr lang="en-CA" sz="2000" b="1" dirty="0" smtClean="0"/>
              <a:t>VBT patients required less narcotics for pain control compared to PSIF</a:t>
            </a:r>
          </a:p>
          <a:p>
            <a:r>
              <a:rPr lang="en-CA" sz="2000" b="1" dirty="0" smtClean="0"/>
              <a:t>Limitations include difficulties with age and curve-matching the cohorts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328008"/>
      </p:ext>
    </p:extLst>
  </p:cSld>
  <p:clrMapOvr>
    <a:masterClrMapping/>
  </p:clrMapOvr>
</p:sld>
</file>

<file path=ppt/theme/theme1.xml><?xml version="1.0" encoding="utf-8"?>
<a:theme xmlns:a="http://schemas.openxmlformats.org/drawingml/2006/main" name="CHEO - White">
  <a:themeElements>
    <a:clrScheme name="CHE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17D"/>
      </a:accent1>
      <a:accent2>
        <a:srgbClr val="7B2881"/>
      </a:accent2>
      <a:accent3>
        <a:srgbClr val="00615C"/>
      </a:accent3>
      <a:accent4>
        <a:srgbClr val="65CBC9"/>
      </a:accent4>
      <a:accent5>
        <a:srgbClr val="A3D783"/>
      </a:accent5>
      <a:accent6>
        <a:srgbClr val="FFC84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O" id="{9F8FB494-CDD6-1E4F-8743-ECBB3FEEA997}" vid="{45A5157D-A526-DB44-9DDC-03B070222644}"/>
    </a:ext>
  </a:extLst>
</a:theme>
</file>

<file path=ppt/theme/theme2.xml><?xml version="1.0" encoding="utf-8"?>
<a:theme xmlns:a="http://schemas.openxmlformats.org/drawingml/2006/main" name="CHEO - White Banner">
  <a:themeElements>
    <a:clrScheme name="CHEO Brand Colou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17D"/>
      </a:accent1>
      <a:accent2>
        <a:srgbClr val="7B2881"/>
      </a:accent2>
      <a:accent3>
        <a:srgbClr val="00625C"/>
      </a:accent3>
      <a:accent4>
        <a:srgbClr val="65CBC9"/>
      </a:accent4>
      <a:accent5>
        <a:srgbClr val="A3D783"/>
      </a:accent5>
      <a:accent6>
        <a:srgbClr val="FFC84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O" id="{9F8FB494-CDD6-1E4F-8743-ECBB3FEEA997}" vid="{45A5157D-A526-DB44-9DDC-03B0702226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CHEO</Template>
  <TotalTime>349</TotalTime>
  <Words>661</Words>
  <Application>Microsoft Office PowerPoint</Application>
  <PresentationFormat>On-screen Show (16:9)</PresentationFormat>
  <Paragraphs>178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.AppleSystemUIFont</vt:lpstr>
      <vt:lpstr>Arial</vt:lpstr>
      <vt:lpstr>Calibri</vt:lpstr>
      <vt:lpstr>Lato</vt:lpstr>
      <vt:lpstr>Symbol</vt:lpstr>
      <vt:lpstr>CHEO - White</vt:lpstr>
      <vt:lpstr>CHEO - White Banner</vt:lpstr>
      <vt:lpstr>Is Vertebral Body Tethering Minimally Invasive ?  A Comparison of Early Post-Operative Outcomes to Posterior Spinal Instrumentation and Fusion</vt:lpstr>
      <vt:lpstr>DISCLOSURE</vt:lpstr>
      <vt:lpstr>BACKGROUND</vt:lpstr>
      <vt:lpstr>OBJECTIVES</vt:lpstr>
      <vt:lpstr>METHODS</vt:lpstr>
      <vt:lpstr>RESULTS</vt:lpstr>
      <vt:lpstr>RESULTS</vt:lpstr>
      <vt:lpstr>RESULTS – TAKE HOME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Lancaster</dc:creator>
  <cp:lastModifiedBy>Zachary DeVries</cp:lastModifiedBy>
  <cp:revision>39</cp:revision>
  <cp:lastPrinted>2018-08-31T17:57:11Z</cp:lastPrinted>
  <dcterms:created xsi:type="dcterms:W3CDTF">2018-02-20T21:20:28Z</dcterms:created>
  <dcterms:modified xsi:type="dcterms:W3CDTF">2021-02-02T00:06:49Z</dcterms:modified>
</cp:coreProperties>
</file>