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1" r:id="rId1"/>
  </p:sldMasterIdLst>
  <p:notesMasterIdLst>
    <p:notesMasterId r:id="rId12"/>
  </p:notesMasterIdLst>
  <p:sldIdLst>
    <p:sldId id="271" r:id="rId2"/>
    <p:sldId id="323" r:id="rId3"/>
    <p:sldId id="303" r:id="rId4"/>
    <p:sldId id="302" r:id="rId5"/>
    <p:sldId id="305" r:id="rId6"/>
    <p:sldId id="327" r:id="rId7"/>
    <p:sldId id="309" r:id="rId8"/>
    <p:sldId id="328" r:id="rId9"/>
    <p:sldId id="307" r:id="rId10"/>
    <p:sldId id="31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3" autoAdjust="0"/>
    <p:restoredTop sz="92647"/>
  </p:normalViewPr>
  <p:slideViewPr>
    <p:cSldViewPr snapToGrid="0" snapToObjects="1">
      <p:cViewPr varScale="1">
        <p:scale>
          <a:sx n="79" d="100"/>
          <a:sy n="79" d="100"/>
        </p:scale>
        <p:origin x="87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95D9-3D3D-B04A-B40E-30F63F3CBC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67442-0951-3549-8439-8E049068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8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9" y="-49701"/>
            <a:ext cx="12192000" cy="6857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346633"/>
            <a:ext cx="591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Esam Alattar,M.D.,</a:t>
            </a:r>
            <a:r>
              <a:rPr lang="en-US" altLang="zh-CN" sz="24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Ph.D</a:t>
            </a:r>
            <a:r>
              <a:rPr lang="en-US" altLang="zh-CN" sz="24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. Spine surgery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667" y="372533"/>
            <a:ext cx="2364230" cy="25061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538" y="214313"/>
            <a:ext cx="11201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References :</a:t>
            </a:r>
          </a:p>
          <a:p>
            <a:r>
              <a:rPr lang="en-US" sz="1600" dirty="0"/>
              <a:t>[1] Lee SH, Lee JS, Sung SK, Son DW, Lee SW, Song GS. The effect of </a:t>
            </a:r>
            <a:r>
              <a:rPr lang="en-US" sz="1600" dirty="0" err="1"/>
              <a:t>uncinate</a:t>
            </a:r>
            <a:r>
              <a:rPr lang="en-US" sz="1600" dirty="0"/>
              <a:t> process</a:t>
            </a:r>
          </a:p>
          <a:p>
            <a:r>
              <a:rPr lang="en-US" sz="1600" dirty="0"/>
              <a:t>resection on subsidence following anterior cervical discectomy and fusion. J </a:t>
            </a:r>
            <a:r>
              <a:rPr lang="en-US" sz="1600" dirty="0" err="1"/>
              <a:t>Kor</a:t>
            </a:r>
            <a:endParaRPr lang="en-US" sz="1600" dirty="0"/>
          </a:p>
          <a:p>
            <a:r>
              <a:rPr lang="pt-BR" sz="1600" dirty="0" err="1"/>
              <a:t>Neurosurg</a:t>
            </a:r>
            <a:r>
              <a:rPr lang="pt-BR" sz="1600" dirty="0"/>
              <a:t> </a:t>
            </a:r>
            <a:r>
              <a:rPr lang="pt-BR" sz="1600" dirty="0" err="1"/>
              <a:t>Soc</a:t>
            </a:r>
            <a:r>
              <a:rPr lang="pt-BR" sz="1600" dirty="0"/>
              <a:t> 2017;60(5):550–9.</a:t>
            </a:r>
          </a:p>
          <a:p>
            <a:r>
              <a:rPr lang="pt-BR" sz="1600" dirty="0"/>
              <a:t>[2] Park MS, </a:t>
            </a:r>
            <a:r>
              <a:rPr lang="pt-BR" sz="1600" dirty="0" err="1"/>
              <a:t>Moon</a:t>
            </a:r>
            <a:r>
              <a:rPr lang="pt-BR" sz="1600" dirty="0"/>
              <a:t> SH, Kim TH, Oh JK, Jung JK, Kim HJ, et al. </a:t>
            </a:r>
            <a:r>
              <a:rPr lang="pt-BR" sz="1600" dirty="0" err="1"/>
              <a:t>Surgical</a:t>
            </a:r>
            <a:r>
              <a:rPr lang="pt-BR" sz="1600" dirty="0"/>
              <a:t> </a:t>
            </a:r>
            <a:r>
              <a:rPr lang="pt-BR" sz="1600" dirty="0" err="1"/>
              <a:t>anatomy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the</a:t>
            </a:r>
            <a:endParaRPr lang="pt-BR" sz="1600" dirty="0"/>
          </a:p>
          <a:p>
            <a:r>
              <a:rPr lang="pt-BR" sz="1600" dirty="0" err="1"/>
              <a:t>uncinate</a:t>
            </a:r>
            <a:r>
              <a:rPr lang="pt-BR" sz="1600" dirty="0"/>
              <a:t> </a:t>
            </a:r>
            <a:r>
              <a:rPr lang="pt-BR" sz="1600" dirty="0" err="1"/>
              <a:t>process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transverse</a:t>
            </a:r>
            <a:r>
              <a:rPr lang="pt-BR" sz="1600" dirty="0"/>
              <a:t> </a:t>
            </a:r>
            <a:r>
              <a:rPr lang="pt-BR" sz="1600" dirty="0" err="1"/>
              <a:t>foramen</a:t>
            </a:r>
            <a:r>
              <a:rPr lang="pt-BR" sz="1600" dirty="0"/>
              <a:t> </a:t>
            </a:r>
            <a:r>
              <a:rPr lang="pt-BR" sz="1600" dirty="0" err="1"/>
              <a:t>determined</a:t>
            </a:r>
            <a:r>
              <a:rPr lang="pt-BR" sz="1600" dirty="0"/>
              <a:t> </a:t>
            </a:r>
            <a:r>
              <a:rPr lang="pt-BR" sz="1600" dirty="0" err="1"/>
              <a:t>by</a:t>
            </a:r>
            <a:r>
              <a:rPr lang="pt-BR" sz="1600" dirty="0"/>
              <a:t> </a:t>
            </a:r>
            <a:r>
              <a:rPr lang="pt-BR" sz="1600" dirty="0" err="1"/>
              <a:t>computed</a:t>
            </a:r>
            <a:r>
              <a:rPr lang="pt-BR" sz="1600" dirty="0"/>
              <a:t> </a:t>
            </a:r>
            <a:r>
              <a:rPr lang="pt-BR" sz="1600" dirty="0" err="1"/>
              <a:t>tomography</a:t>
            </a:r>
            <a:r>
              <a:rPr lang="pt-BR" sz="1600" dirty="0"/>
              <a:t>.</a:t>
            </a:r>
          </a:p>
          <a:p>
            <a:r>
              <a:rPr lang="hr-HR" sz="1600" dirty="0"/>
              <a:t>Global </a:t>
            </a:r>
            <a:r>
              <a:rPr lang="hr-HR" sz="1600" dirty="0" err="1"/>
              <a:t>Spine</a:t>
            </a:r>
            <a:r>
              <a:rPr lang="hr-HR" sz="1600" dirty="0"/>
              <a:t> J 2015;5(5):383–90.</a:t>
            </a:r>
          </a:p>
          <a:p>
            <a:r>
              <a:rPr lang="en-US" sz="1600" dirty="0"/>
              <a:t>[3] </a:t>
            </a:r>
            <a:r>
              <a:rPr lang="en-US" sz="1600" dirty="0" err="1"/>
              <a:t>Bozbuga</a:t>
            </a:r>
            <a:r>
              <a:rPr lang="en-US" sz="1600" dirty="0"/>
              <a:t> M, </a:t>
            </a:r>
            <a:r>
              <a:rPr lang="en-US" sz="1600" dirty="0" err="1"/>
              <a:t>Ozturk</a:t>
            </a:r>
            <a:r>
              <a:rPr lang="en-US" sz="1600" dirty="0"/>
              <a:t> A, Ari Z, </a:t>
            </a:r>
            <a:r>
              <a:rPr lang="en-US" sz="1600" dirty="0" err="1"/>
              <a:t>Bayraktar</a:t>
            </a:r>
            <a:r>
              <a:rPr lang="en-US" sz="1600" dirty="0"/>
              <a:t> B, </a:t>
            </a:r>
            <a:r>
              <a:rPr lang="en-US" sz="1600" dirty="0" err="1"/>
              <a:t>Sahinoglu</a:t>
            </a:r>
            <a:r>
              <a:rPr lang="en-US" sz="1600" dirty="0"/>
              <a:t> K, </a:t>
            </a:r>
            <a:r>
              <a:rPr lang="en-US" sz="1600" dirty="0" err="1"/>
              <a:t>Gurel</a:t>
            </a:r>
            <a:r>
              <a:rPr lang="en-US" sz="1600" dirty="0"/>
              <a:t> I. Surgical anatomic</a:t>
            </a:r>
          </a:p>
          <a:p>
            <a:r>
              <a:rPr lang="en-US" sz="1600" dirty="0"/>
              <a:t>evaluation of cervical </a:t>
            </a:r>
            <a:r>
              <a:rPr lang="en-US" sz="1600" dirty="0" err="1"/>
              <a:t>uncinate</a:t>
            </a:r>
            <a:r>
              <a:rPr lang="en-US" sz="1600" dirty="0"/>
              <a:t> process for ventral and ventrolateral </a:t>
            </a:r>
            <a:r>
              <a:rPr lang="en-US" sz="1600" dirty="0" err="1"/>
              <a:t>subaxial</a:t>
            </a:r>
            <a:endParaRPr lang="en-US" sz="1600" dirty="0"/>
          </a:p>
          <a:p>
            <a:r>
              <a:rPr lang="en-US" sz="1600" dirty="0"/>
              <a:t>decompression. </a:t>
            </a:r>
            <a:r>
              <a:rPr lang="en-US" sz="1600" dirty="0" err="1"/>
              <a:t>Okajimas</a:t>
            </a:r>
            <a:r>
              <a:rPr lang="en-US" sz="1600" dirty="0"/>
              <a:t> Folia </a:t>
            </a:r>
            <a:r>
              <a:rPr lang="en-US" sz="1600" dirty="0" err="1"/>
              <a:t>Anat</a:t>
            </a:r>
            <a:r>
              <a:rPr lang="en-US" sz="1600" dirty="0"/>
              <a:t> </a:t>
            </a:r>
            <a:r>
              <a:rPr lang="en-US" sz="1600" dirty="0" err="1"/>
              <a:t>Jpn</a:t>
            </a:r>
            <a:r>
              <a:rPr lang="en-US" sz="1600" dirty="0"/>
              <a:t> 1999;76(4):193–6.</a:t>
            </a:r>
          </a:p>
          <a:p>
            <a:r>
              <a:rPr lang="en-US" sz="1600" dirty="0"/>
              <a:t>[4] Petty P. Surgical anatomy of the anterior cervical spine: the disc space, vertebral</a:t>
            </a:r>
          </a:p>
          <a:p>
            <a:r>
              <a:rPr lang="en-US" sz="1600" dirty="0"/>
              <a:t>artery, and associated bony structures. Neurosurgery 1997;41(1):325.</a:t>
            </a:r>
          </a:p>
          <a:p>
            <a:r>
              <a:rPr lang="en-US" sz="1600" dirty="0"/>
              <a:t>[5] </a:t>
            </a:r>
            <a:r>
              <a:rPr lang="en-US" sz="1600" dirty="0" err="1"/>
              <a:t>Machino</a:t>
            </a:r>
            <a:r>
              <a:rPr lang="en-US" sz="1600" dirty="0"/>
              <a:t> M, Yukawa Y, </a:t>
            </a:r>
            <a:r>
              <a:rPr lang="en-US" sz="1600" dirty="0" err="1"/>
              <a:t>Imagama</a:t>
            </a:r>
            <a:r>
              <a:rPr lang="en-US" sz="1600" dirty="0"/>
              <a:t> S, Ito K, Katayama Y, Matsumoto T, et al. </a:t>
            </a:r>
            <a:r>
              <a:rPr lang="en-US" sz="1600" dirty="0" err="1"/>
              <a:t>Agerelated</a:t>
            </a:r>
            <a:endParaRPr lang="en-US" sz="1600" dirty="0"/>
          </a:p>
          <a:p>
            <a:r>
              <a:rPr lang="en-US" sz="1600" dirty="0"/>
              <a:t>and degenerative changes in the osseous anatomy, alignment, and range of</a:t>
            </a:r>
          </a:p>
          <a:p>
            <a:r>
              <a:rPr lang="en-US" sz="1600" dirty="0"/>
              <a:t>motion of the cervical spine: a comparative study of radiographic data from 1016</a:t>
            </a:r>
          </a:p>
          <a:p>
            <a:r>
              <a:rPr lang="en-US" sz="1600" dirty="0"/>
              <a:t>patients with cervical </a:t>
            </a:r>
            <a:r>
              <a:rPr lang="en-US" sz="1600" dirty="0" err="1"/>
              <a:t>spondylotic</a:t>
            </a:r>
            <a:r>
              <a:rPr lang="en-US" sz="1600" dirty="0"/>
              <a:t> myelopathy and 1230 asymptomatic subjects.</a:t>
            </a:r>
          </a:p>
          <a:p>
            <a:r>
              <a:rPr lang="hr-HR" sz="1600" dirty="0" err="1"/>
              <a:t>Spine</a:t>
            </a:r>
            <a:r>
              <a:rPr lang="hr-HR" sz="1600" dirty="0"/>
              <a:t> (</a:t>
            </a:r>
            <a:r>
              <a:rPr lang="hr-HR" sz="1600" dirty="0" err="1"/>
              <a:t>Phila</a:t>
            </a:r>
            <a:r>
              <a:rPr lang="hr-HR" sz="1600" dirty="0"/>
              <a:t> Pa 1976) 2016;41(6):476–82.</a:t>
            </a:r>
          </a:p>
          <a:p>
            <a:r>
              <a:rPr lang="en-US" sz="1600" dirty="0"/>
              <a:t>[6] </a:t>
            </a:r>
            <a:r>
              <a:rPr lang="en-US" sz="1600" dirty="0" err="1"/>
              <a:t>Ebraheim</a:t>
            </a:r>
            <a:r>
              <a:rPr lang="en-US" sz="1600" dirty="0"/>
              <a:t> NA, Lu J, Haman SP, Yeasting RA. Anatomic basis of the anterior surgery</a:t>
            </a:r>
          </a:p>
          <a:p>
            <a:r>
              <a:rPr lang="en-US" sz="1600" dirty="0"/>
              <a:t>on the cervical spine: relationships between uncus-artery-root complex and</a:t>
            </a:r>
          </a:p>
          <a:p>
            <a:r>
              <a:rPr lang="en-US" sz="1600" dirty="0"/>
              <a:t>vertebral artery injury. </a:t>
            </a:r>
            <a:r>
              <a:rPr lang="en-US" sz="1600" dirty="0" err="1"/>
              <a:t>Surg</a:t>
            </a:r>
            <a:r>
              <a:rPr lang="en-US" sz="1600" dirty="0"/>
              <a:t> </a:t>
            </a:r>
            <a:r>
              <a:rPr lang="en-US" sz="1600" dirty="0" err="1"/>
              <a:t>Radiol</a:t>
            </a:r>
            <a:r>
              <a:rPr lang="en-US" sz="1600" dirty="0"/>
              <a:t> </a:t>
            </a:r>
            <a:r>
              <a:rPr lang="en-US" sz="1600" dirty="0" err="1"/>
              <a:t>Anat</a:t>
            </a:r>
            <a:r>
              <a:rPr lang="en-US" sz="1600" dirty="0"/>
              <a:t> 1998;20(6):389–92.</a:t>
            </a:r>
          </a:p>
          <a:p>
            <a:r>
              <a:rPr lang="en-US" sz="1600" dirty="0"/>
              <a:t>[7] Lu J, </a:t>
            </a:r>
            <a:r>
              <a:rPr lang="en-US" sz="1600" dirty="0" err="1"/>
              <a:t>Ebraheim</a:t>
            </a:r>
            <a:r>
              <a:rPr lang="en-US" sz="1600" dirty="0"/>
              <a:t> NA, Yang H, </a:t>
            </a:r>
            <a:r>
              <a:rPr lang="en-US" sz="1600" dirty="0" err="1"/>
              <a:t>Skie</a:t>
            </a:r>
            <a:r>
              <a:rPr lang="en-US" sz="1600" dirty="0"/>
              <a:t> M, Yeasting RA. Cervical </a:t>
            </a:r>
            <a:r>
              <a:rPr lang="en-US" sz="1600" dirty="0" err="1"/>
              <a:t>uncinate</a:t>
            </a:r>
            <a:r>
              <a:rPr lang="en-US" sz="1600" dirty="0"/>
              <a:t> process: an</a:t>
            </a:r>
          </a:p>
          <a:p>
            <a:r>
              <a:rPr lang="en-US" sz="1600" dirty="0"/>
              <a:t>anatomic study for anterior decompression of the cervical spine. </a:t>
            </a:r>
            <a:r>
              <a:rPr lang="en-US" sz="1600" dirty="0" err="1"/>
              <a:t>Surg</a:t>
            </a:r>
            <a:r>
              <a:rPr lang="en-US" sz="1600" dirty="0"/>
              <a:t> </a:t>
            </a:r>
            <a:r>
              <a:rPr lang="en-US" sz="1600" dirty="0" err="1"/>
              <a:t>Radiol</a:t>
            </a:r>
            <a:r>
              <a:rPr lang="en-US" sz="1600" dirty="0"/>
              <a:t> </a:t>
            </a:r>
            <a:r>
              <a:rPr lang="en-US" sz="1600" dirty="0" err="1"/>
              <a:t>Anat</a:t>
            </a:r>
            <a:endParaRPr lang="en-US" sz="1600" dirty="0"/>
          </a:p>
          <a:p>
            <a:r>
              <a:rPr lang="mr-IN" sz="1600" dirty="0"/>
              <a:t>1998;20(4):249–52.</a:t>
            </a:r>
          </a:p>
        </p:txBody>
      </p:sp>
    </p:spTree>
    <p:extLst>
      <p:ext uri="{BB962C8B-B14F-4D97-AF65-F5344CB8AC3E}">
        <p14:creationId xmlns:p14="http://schemas.microsoft.com/office/powerpoint/2010/main" val="140907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505" y="324750"/>
            <a:ext cx="3094495" cy="3227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505" y="3551926"/>
            <a:ext cx="3094495" cy="2470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680" y="641224"/>
            <a:ext cx="81239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"/>
              </a:rPr>
              <a:t>Purpose: </a:t>
            </a:r>
          </a:p>
          <a:p>
            <a:pPr marL="342900" indent="-342900" algn="just">
              <a:buClr>
                <a:srgbClr val="FF0000"/>
              </a:buClr>
              <a:buFont typeface="Wingdings" charset="2"/>
              <a:buChar char="Ø"/>
            </a:pPr>
            <a:r>
              <a:rPr lang="en-US" sz="1600" dirty="0">
                <a:latin typeface=""/>
              </a:rPr>
              <a:t> There are many researches that focus on the relationship between the vertebral artery and </a:t>
            </a:r>
            <a:r>
              <a:rPr lang="en-US" sz="1600" dirty="0" err="1">
                <a:latin typeface=""/>
              </a:rPr>
              <a:t>uncinate</a:t>
            </a:r>
            <a:r>
              <a:rPr lang="en-US" sz="1600" dirty="0">
                <a:latin typeface=""/>
              </a:rPr>
              <a:t> process (UP), there were no publications concerning difference in the dimensions of the UP between the normal spine and degenerative spine. </a:t>
            </a:r>
          </a:p>
          <a:p>
            <a:pPr marL="342900" indent="-342900" algn="just">
              <a:buClr>
                <a:srgbClr val="C00000"/>
              </a:buClr>
              <a:buFont typeface="Wingdings" charset="2"/>
              <a:buChar char="v"/>
            </a:pPr>
            <a:r>
              <a:rPr lang="en-US" sz="1600" dirty="0">
                <a:latin typeface=""/>
              </a:rPr>
              <a:t>Anatomic parameters that can be used as a guide for the procedure in intervertebral foramen decompression . </a:t>
            </a:r>
          </a:p>
          <a:p>
            <a:pPr marL="342900" indent="-342900" algn="just">
              <a:buClr>
                <a:srgbClr val="C00000"/>
              </a:buClr>
              <a:buFont typeface="Wingdings" charset="2"/>
              <a:buChar char="v"/>
            </a:pPr>
            <a:r>
              <a:rPr lang="en-US" sz="1600" dirty="0">
                <a:latin typeface=""/>
              </a:rPr>
              <a:t> Analysis of the morphometric change in the UP of the cervical spondylosis patients.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98681" y="2580216"/>
            <a:ext cx="87593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"/>
              </a:rPr>
              <a:t>Methods:</a:t>
            </a: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>
                <a:latin typeface=""/>
              </a:rPr>
              <a:t> Forty patients from January 2016 to January 2019 were enrolled in this study.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3D CT </a:t>
            </a:r>
            <a:r>
              <a:rPr lang="en-US" sz="2400" dirty="0"/>
              <a:t>of the cervical spine were performed.</a:t>
            </a:r>
            <a:endParaRPr lang="en-US" sz="2400" dirty="0">
              <a:latin typeface=""/>
            </a:endParaRPr>
          </a:p>
          <a:p>
            <a:pPr marL="457200" indent="-457200">
              <a:buClr>
                <a:srgbClr val="0070C0"/>
              </a:buClr>
              <a:buFont typeface="Wingdings" charset="2"/>
              <a:buChar char="q"/>
            </a:pPr>
            <a:r>
              <a:rPr lang="en-US" sz="2400" dirty="0"/>
              <a:t>subdivided into two groups :</a:t>
            </a:r>
          </a:p>
          <a:p>
            <a:pPr marL="342900" indent="-342900">
              <a:buClr>
                <a:srgbClr val="C00000"/>
              </a:buClr>
              <a:buFont typeface="Wingdings" charset="2"/>
              <a:buChar char="v"/>
            </a:pPr>
            <a:r>
              <a:rPr lang="en-US" sz="2400" dirty="0"/>
              <a:t>non degenerative cervical spine group (20 cases) .</a:t>
            </a:r>
          </a:p>
          <a:p>
            <a:pPr marL="342900" indent="-342900">
              <a:buClr>
                <a:srgbClr val="C00000"/>
              </a:buClr>
              <a:buFont typeface="Wingdings" charset="2"/>
              <a:buChar char="v"/>
            </a:pPr>
            <a:r>
              <a:rPr lang="en-US" sz="2400" dirty="0"/>
              <a:t> degenerative cervical spine group (20 cases). </a:t>
            </a:r>
          </a:p>
          <a:p>
            <a:pPr marL="342900" indent="-342900">
              <a:buClr>
                <a:srgbClr val="C00000"/>
              </a:buClr>
              <a:buFont typeface="Wingdings" charset="2"/>
              <a:buChar char="v"/>
            </a:pPr>
            <a:r>
              <a:rPr lang="en-US" sz="2400" dirty="0"/>
              <a:t>Six parameters concerning the </a:t>
            </a:r>
            <a:r>
              <a:rPr lang="en-US" sz="2400" dirty="0">
                <a:solidFill>
                  <a:srgbClr val="FF0000"/>
                </a:solidFill>
              </a:rPr>
              <a:t>height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width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angle</a:t>
            </a:r>
            <a:r>
              <a:rPr lang="en-US" sz="2400" dirty="0"/>
              <a:t> of the UP were measured.</a:t>
            </a:r>
          </a:p>
        </p:txBody>
      </p:sp>
    </p:spTree>
    <p:extLst>
      <p:ext uri="{BB962C8B-B14F-4D97-AF65-F5344CB8AC3E}">
        <p14:creationId xmlns:p14="http://schemas.microsoft.com/office/powerpoint/2010/main" val="127867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58" y="0"/>
            <a:ext cx="4395572" cy="6683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4830" y="1249679"/>
            <a:ext cx="6976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 The axial view of a cervical vertebra demonstrating it .</a:t>
            </a:r>
          </a:p>
          <a:p>
            <a:pPr algn="just"/>
            <a:endParaRPr lang="en-US" sz="3200" dirty="0"/>
          </a:p>
          <a:p>
            <a:pPr marL="457200" indent="-457200" algn="just">
              <a:buFont typeface="Wingdings" charset="2"/>
              <a:buChar char="v"/>
            </a:pPr>
            <a:r>
              <a:rPr lang="en-US" sz="3200" u="sng" dirty="0">
                <a:solidFill>
                  <a:srgbClr val="FF0000"/>
                </a:solidFill>
              </a:rPr>
              <a:t>The distance a (AB) </a:t>
            </a:r>
            <a:r>
              <a:rPr lang="en-US" sz="3200" dirty="0"/>
              <a:t>: distance from the midline of cervical vertebral body to the medial pedicle cortex. </a:t>
            </a:r>
          </a:p>
          <a:p>
            <a:pPr marL="457200" indent="-457200" algn="just">
              <a:buFont typeface="Wingdings" charset="2"/>
              <a:buChar char="v"/>
            </a:pPr>
            <a:r>
              <a:rPr lang="en-US" sz="3200" u="sng" dirty="0">
                <a:solidFill>
                  <a:srgbClr val="FF0000"/>
                </a:solidFill>
              </a:rPr>
              <a:t>The distance b (AC)</a:t>
            </a:r>
            <a:r>
              <a:rPr lang="en-US" sz="3200" dirty="0"/>
              <a:t> :distance from the </a:t>
            </a:r>
            <a:r>
              <a:rPr lang="en-US" sz="3200" dirty="0" err="1"/>
              <a:t>midliane</a:t>
            </a:r>
            <a:r>
              <a:rPr lang="en-US" sz="3200" dirty="0"/>
              <a:t> of cervical vertebral body to the lateral pedicle cortex.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4830" y="480238"/>
            <a:ext cx="5295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Parameter A and B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156547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43" y="0"/>
            <a:ext cx="5181253" cy="3611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3395" y="1211913"/>
            <a:ext cx="64979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 </a:t>
            </a:r>
            <a:r>
              <a:rPr lang="en-US" sz="2000" dirty="0"/>
              <a:t>The axial and coronal view of a cervical vertebra demonstrating the</a:t>
            </a:r>
          </a:p>
          <a:p>
            <a:pPr algn="just"/>
            <a:r>
              <a:rPr lang="en-US" sz="2000" dirty="0"/>
              <a:t>parameter C.</a:t>
            </a:r>
          </a:p>
          <a:p>
            <a:pPr algn="just"/>
            <a:r>
              <a:rPr lang="en-US" sz="2000" dirty="0"/>
              <a:t> </a:t>
            </a:r>
            <a:r>
              <a:rPr lang="en-US" sz="2000" u="sng" dirty="0">
                <a:solidFill>
                  <a:srgbClr val="FF0000"/>
                </a:solidFill>
              </a:rPr>
              <a:t>The distance c (DE)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vertical distance between upper border of the vertebral body and the minimum height point of the </a:t>
            </a:r>
            <a:r>
              <a:rPr lang="en-US" sz="2000" dirty="0" err="1"/>
              <a:t>uncinate</a:t>
            </a:r>
            <a:r>
              <a:rPr lang="en-US" sz="2000" dirty="0"/>
              <a:t> process.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3395" y="11955"/>
            <a:ext cx="301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400" u="sng" dirty="0">
                <a:solidFill>
                  <a:srgbClr val="FF0000"/>
                </a:solidFill>
              </a:rPr>
              <a:t>Parameter C</a:t>
            </a:r>
            <a:endParaRPr lang="en-US" sz="4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42" y="3828082"/>
            <a:ext cx="5181253" cy="3029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3395" y="3766088"/>
            <a:ext cx="40319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Parameter 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3395" y="4812528"/>
            <a:ext cx="5763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axial and coronal view of a cervical vertebral demonstrating the parameter D. </a:t>
            </a:r>
          </a:p>
          <a:p>
            <a:pPr algn="just"/>
            <a:r>
              <a:rPr lang="en-US" sz="2000" u="sng" dirty="0">
                <a:solidFill>
                  <a:srgbClr val="FF0000"/>
                </a:solidFill>
              </a:rPr>
              <a:t>The distance d (FG)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: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the vertical distance between upper border of the vertebral body and the maximum height point of the </a:t>
            </a:r>
            <a:r>
              <a:rPr lang="en-US" sz="2000" dirty="0" err="1"/>
              <a:t>uncinate</a:t>
            </a:r>
            <a:r>
              <a:rPr lang="en-US" sz="2000" dirty="0"/>
              <a:t> process.</a:t>
            </a:r>
          </a:p>
        </p:txBody>
      </p:sp>
    </p:spTree>
    <p:extLst>
      <p:ext uri="{BB962C8B-B14F-4D97-AF65-F5344CB8AC3E}">
        <p14:creationId xmlns:p14="http://schemas.microsoft.com/office/powerpoint/2010/main" val="49955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738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3810" y="1159085"/>
            <a:ext cx="5503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axial and coronal view of cervical vertebra demonstrating the parameter E and F. </a:t>
            </a:r>
          </a:p>
          <a:p>
            <a:pPr algn="just"/>
            <a:r>
              <a:rPr lang="en-US" sz="3200" u="sng" dirty="0">
                <a:solidFill>
                  <a:srgbClr val="FF0000"/>
                </a:solidFill>
              </a:rPr>
              <a:t>The distance e (IH)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: the distance between the midline of vertebral body and the medial border of the </a:t>
            </a:r>
            <a:r>
              <a:rPr lang="en-US" sz="3200" dirty="0" err="1"/>
              <a:t>uncinate</a:t>
            </a:r>
            <a:r>
              <a:rPr lang="en-US" sz="3200" dirty="0"/>
              <a:t> process.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3810" y="349624"/>
            <a:ext cx="4607333" cy="10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Parameter E and 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3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7524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75241" y="2243678"/>
            <a:ext cx="54167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The distance f (KJ)</a:t>
            </a:r>
            <a:r>
              <a:rPr lang="en-US" sz="3200" dirty="0"/>
              <a:t> : the distance between the midline of vertebral body and the lateral border of the </a:t>
            </a:r>
            <a:r>
              <a:rPr lang="en-US" sz="3200" dirty="0" err="1"/>
              <a:t>uncinate</a:t>
            </a:r>
            <a:r>
              <a:rPr lang="en-US" sz="3200" dirty="0"/>
              <a:t> process.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5241" y="632462"/>
            <a:ext cx="438241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Parameter E and 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0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575" y="271983"/>
            <a:ext cx="997435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FF0000"/>
                </a:solidFill>
                <a:latin typeface=""/>
              </a:rPr>
              <a:t>Results:</a:t>
            </a:r>
            <a:r>
              <a:rPr lang="en-US" sz="4400" dirty="0">
                <a:latin typeface=""/>
              </a:rPr>
              <a:t> </a:t>
            </a:r>
          </a:p>
          <a:p>
            <a:pPr marL="342900" indent="-342900" algn="just">
              <a:buClr>
                <a:srgbClr val="FF0000"/>
              </a:buClr>
              <a:buFont typeface="Wingdings" charset="2"/>
              <a:buChar char="v"/>
            </a:pPr>
            <a:r>
              <a:rPr lang="en-US" sz="3200" dirty="0">
                <a:latin typeface=""/>
              </a:rPr>
              <a:t>  In </a:t>
            </a:r>
            <a:r>
              <a:rPr lang="en-US" sz="3200" dirty="0" err="1">
                <a:latin typeface=""/>
              </a:rPr>
              <a:t>nondegenerative</a:t>
            </a:r>
            <a:r>
              <a:rPr lang="en-US" sz="3200" dirty="0">
                <a:latin typeface=""/>
              </a:rPr>
              <a:t> group, the average pedicle width was </a:t>
            </a:r>
            <a:r>
              <a:rPr lang="en-US" sz="3200" u="sng" dirty="0">
                <a:solidFill>
                  <a:srgbClr val="FF0000"/>
                </a:solidFill>
                <a:latin typeface=""/>
              </a:rPr>
              <a:t>3.63 mm–5.91 mm</a:t>
            </a:r>
            <a:r>
              <a:rPr lang="en-US" sz="3200" dirty="0">
                <a:latin typeface=""/>
              </a:rPr>
              <a:t> from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C3 to C7</a:t>
            </a:r>
            <a:r>
              <a:rPr lang="en-US" sz="3200" dirty="0">
                <a:latin typeface=""/>
              </a:rPr>
              <a:t>. </a:t>
            </a:r>
          </a:p>
          <a:p>
            <a:pPr marL="342900" indent="-342900" algn="just">
              <a:buClr>
                <a:srgbClr val="FF0000"/>
              </a:buClr>
              <a:buFont typeface="Wingdings" charset="2"/>
              <a:buChar char="v"/>
            </a:pPr>
            <a:r>
              <a:rPr lang="en-US" sz="3200" dirty="0">
                <a:latin typeface=""/>
              </a:rPr>
              <a:t>The average width of safe UP resection will be :</a:t>
            </a:r>
          </a:p>
          <a:p>
            <a:pPr marL="342900" indent="-342900" algn="just">
              <a:buClr>
                <a:srgbClr val="FF0000"/>
              </a:buClr>
              <a:buFont typeface="Wingdings" charset="2"/>
              <a:buChar char="v"/>
            </a:pPr>
            <a:endParaRPr lang="en-US" sz="3200" dirty="0">
              <a:latin typeface=""/>
            </a:endParaRPr>
          </a:p>
          <a:p>
            <a:pPr marL="342900" indent="-342900" algn="just">
              <a:buClr>
                <a:srgbClr val="FF0000"/>
              </a:buClr>
              <a:buFont typeface="Wingdings" charset="2"/>
              <a:buChar char="v"/>
            </a:pPr>
            <a:endParaRPr lang="en-US" sz="3200" dirty="0">
              <a:latin typeface=""/>
            </a:endParaRPr>
          </a:p>
          <a:p>
            <a:pPr marL="342900" indent="-342900" algn="just">
              <a:buClr>
                <a:srgbClr val="FF0000"/>
              </a:buClr>
              <a:buFont typeface="Wingdings" charset="2"/>
              <a:buChar char="v"/>
            </a:pPr>
            <a:endParaRPr lang="en-US" sz="3200" dirty="0">
              <a:latin typeface=""/>
            </a:endParaRPr>
          </a:p>
          <a:p>
            <a:pPr marL="342900" indent="-342900" algn="just">
              <a:buClr>
                <a:srgbClr val="FF0000"/>
              </a:buClr>
              <a:buFont typeface="Wingdings" charset="2"/>
              <a:buChar char="v"/>
            </a:pPr>
            <a:r>
              <a:rPr lang="en-US" sz="3200" dirty="0">
                <a:latin typeface=""/>
              </a:rPr>
              <a:t> The average safe depth will be :</a:t>
            </a:r>
          </a:p>
          <a:p>
            <a:pPr marL="342900" indent="-342900" algn="just">
              <a:buClr>
                <a:srgbClr val="FF0000"/>
              </a:buClr>
              <a:buFont typeface="Wingdings" charset="2"/>
              <a:buChar char="v"/>
            </a:pPr>
            <a:endParaRPr lang="en-US" sz="3200" dirty="0">
              <a:latin typeface=""/>
            </a:endParaRPr>
          </a:p>
          <a:p>
            <a:pPr marL="342900" indent="-342900" algn="just">
              <a:buClr>
                <a:srgbClr val="FF0000"/>
              </a:buClr>
              <a:buFont typeface="Wingdings" charset="2"/>
              <a:buChar char="v"/>
            </a:pPr>
            <a:endParaRPr lang="en-US" sz="3200" dirty="0">
              <a:latin typeface="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99770"/>
              </p:ext>
            </p:extLst>
          </p:nvPr>
        </p:nvGraphicFramePr>
        <p:xfrm>
          <a:off x="1363622" y="2581191"/>
          <a:ext cx="9004060" cy="11582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0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u="none" dirty="0">
                          <a:latin typeface=""/>
                        </a:rPr>
                        <a:t>3.06</a:t>
                      </a:r>
                      <a:r>
                        <a:rPr lang="en-US" sz="3200" u="none" baseline="0" dirty="0">
                          <a:latin typeface=""/>
                        </a:rPr>
                        <a:t> </a:t>
                      </a:r>
                      <a:r>
                        <a:rPr lang="en-US" sz="3200" u="none" dirty="0">
                          <a:latin typeface=""/>
                        </a:rPr>
                        <a:t>mm</a:t>
                      </a:r>
                      <a:r>
                        <a:rPr lang="en-US" sz="3200" dirty="0">
                          <a:latin typeface=""/>
                        </a:rPr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"/>
                        </a:rPr>
                        <a:t>3.12 mm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"/>
                        </a:rPr>
                        <a:t>3.28 mm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"/>
                        </a:rPr>
                        <a:t>2.74 mm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"/>
                        </a:rPr>
                        <a:t>2.01 mm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84934"/>
              </p:ext>
            </p:extLst>
          </p:nvPr>
        </p:nvGraphicFramePr>
        <p:xfrm>
          <a:off x="1363622" y="4722210"/>
          <a:ext cx="9004060" cy="115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"/>
                        </a:rPr>
                        <a:t>6.04 mm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"/>
                        </a:rPr>
                        <a:t>6.52 mm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"/>
                        </a:rPr>
                        <a:t>7.61 mm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"/>
                        </a:rPr>
                        <a:t>6.07 mm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"/>
                        </a:rPr>
                        <a:t>5.09 mm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3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095" y="128881"/>
            <a:ext cx="110746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dirty="0">
                <a:solidFill>
                  <a:srgbClr val="FF0000"/>
                </a:solidFill>
                <a:latin typeface=""/>
              </a:rPr>
              <a:t>Results:</a:t>
            </a:r>
            <a:r>
              <a:rPr lang="en-US" sz="4400" dirty="0">
                <a:latin typeface=""/>
              </a:rPr>
              <a:t> </a:t>
            </a: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en-US" sz="1600" dirty="0">
                <a:latin typeface=""/>
              </a:rPr>
              <a:t>There are statistic difference between degenerative group and </a:t>
            </a:r>
            <a:r>
              <a:rPr lang="en-US" sz="1600" dirty="0" err="1">
                <a:latin typeface=""/>
              </a:rPr>
              <a:t>nondegenerative</a:t>
            </a:r>
            <a:r>
              <a:rPr lang="en-US" sz="1600" dirty="0">
                <a:latin typeface=""/>
              </a:rPr>
              <a:t> group, especially in the parameter :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US" sz="1600" dirty="0">
                <a:latin typeface=""/>
              </a:rPr>
              <a:t>minimum height of UP.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US" sz="1600" dirty="0">
                <a:latin typeface=""/>
              </a:rPr>
              <a:t>maximum height of UP.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US" sz="1600" dirty="0">
                <a:latin typeface=""/>
              </a:rPr>
              <a:t>medial border's distance of UP. 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US" sz="1600" dirty="0">
                <a:latin typeface=""/>
              </a:rPr>
              <a:t>later border's distance of UP.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9428"/>
            <a:ext cx="12141200" cy="47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1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606" y="371416"/>
            <a:ext cx="1067276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FF0000"/>
                </a:solidFill>
                <a:latin typeface=""/>
              </a:rPr>
              <a:t>Conclusion:</a:t>
            </a:r>
          </a:p>
          <a:p>
            <a:pPr marL="342900" indent="-342900" algn="just">
              <a:buFont typeface="Wingdings" charset="2"/>
              <a:buChar char="q"/>
            </a:pPr>
            <a:r>
              <a:rPr lang="en-US" dirty="0">
                <a:latin typeface=""/>
              </a:rPr>
              <a:t> In this retrospective study, our results suggest that for the patients who suffered from cervical spondylosis could be performed intervertebral </a:t>
            </a:r>
            <a:r>
              <a:rPr lang="en-US" dirty="0" err="1">
                <a:latin typeface=""/>
              </a:rPr>
              <a:t>foraminotomy</a:t>
            </a:r>
            <a:r>
              <a:rPr lang="en-US" dirty="0">
                <a:latin typeface=""/>
              </a:rPr>
              <a:t> decompression by resecting part of the UP. </a:t>
            </a:r>
          </a:p>
          <a:p>
            <a:pPr marL="342900" indent="-342900" algn="just">
              <a:buFont typeface="Wingdings" charset="2"/>
              <a:buChar char="q"/>
            </a:pPr>
            <a:r>
              <a:rPr lang="en-US" dirty="0">
                <a:latin typeface=""/>
              </a:rPr>
              <a:t>The safe range within the spinal canal was up to </a:t>
            </a:r>
            <a:r>
              <a:rPr lang="en-US" dirty="0">
                <a:solidFill>
                  <a:srgbClr val="FF0000"/>
                </a:solidFill>
                <a:latin typeface=""/>
              </a:rPr>
              <a:t>6.73 mm </a:t>
            </a:r>
            <a:r>
              <a:rPr lang="en-US" dirty="0">
                <a:latin typeface=""/>
              </a:rPr>
              <a:t>of width between inferior vertebral endplate and superior vertebral endplate in the intervertebral space </a:t>
            </a:r>
          </a:p>
          <a:p>
            <a:pPr marL="342900" indent="-342900" algn="just">
              <a:buFont typeface="Wingdings" charset="2"/>
              <a:buChar char="q"/>
            </a:pPr>
            <a:r>
              <a:rPr lang="en-US" dirty="0">
                <a:latin typeface=""/>
              </a:rPr>
              <a:t> Up to </a:t>
            </a:r>
            <a:r>
              <a:rPr lang="en-US" dirty="0">
                <a:solidFill>
                  <a:srgbClr val="FF0000"/>
                </a:solidFill>
                <a:latin typeface=""/>
              </a:rPr>
              <a:t>5.09 mm </a:t>
            </a:r>
            <a:r>
              <a:rPr lang="en-US" dirty="0">
                <a:latin typeface=""/>
              </a:rPr>
              <a:t>of depth from medial border of the UP to the lateral side at C3 to C7 </a:t>
            </a:r>
            <a:r>
              <a:rPr lang="en-US" u="sng" dirty="0">
                <a:solidFill>
                  <a:srgbClr val="FF0000"/>
                </a:solidFill>
                <a:latin typeface=""/>
              </a:rPr>
              <a:t>without interfering the spinal nerve root and vertebral artery.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760" y="3079850"/>
            <a:ext cx="10291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"/>
              </a:rPr>
              <a:t>The translational potential of this article: 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760" y="3849291"/>
            <a:ext cx="10479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q"/>
            </a:pPr>
            <a:r>
              <a:rPr lang="en-US" sz="2400" dirty="0">
                <a:latin typeface=""/>
              </a:rPr>
              <a:t>Our study found : </a:t>
            </a:r>
          </a:p>
          <a:p>
            <a:pPr marL="457200" indent="-457200">
              <a:buClr>
                <a:srgbClr val="FF0000"/>
              </a:buClr>
              <a:buFont typeface="Wingdings" charset="2"/>
              <a:buChar char="v"/>
            </a:pPr>
            <a:r>
              <a:rPr lang="en-US" sz="2400" dirty="0">
                <a:latin typeface=""/>
              </a:rPr>
              <a:t>The safe margin to perform intervertebral foramen decompression to the UP for the cervical spondylosis patients. </a:t>
            </a:r>
          </a:p>
          <a:p>
            <a:pPr marL="457200" indent="-457200">
              <a:buClr>
                <a:srgbClr val="FF0000"/>
              </a:buClr>
              <a:buFont typeface="Wingdings" charset="2"/>
              <a:buChar char="v"/>
            </a:pPr>
            <a:r>
              <a:rPr lang="en-US" sz="2400" dirty="0">
                <a:latin typeface=""/>
              </a:rPr>
              <a:t>This may help to improve safeness of the surgical</a:t>
            </a:r>
          </a:p>
          <a:p>
            <a:r>
              <a:rPr lang="en-US" sz="2400" dirty="0">
                <a:latin typeface=""/>
              </a:rPr>
              <a:t>procedure .</a:t>
            </a:r>
          </a:p>
          <a:p>
            <a:pPr marL="457200" indent="-457200">
              <a:buClr>
                <a:srgbClr val="FF0000"/>
              </a:buClr>
              <a:buFont typeface="Wingdings" charset="2"/>
              <a:buChar char="v"/>
            </a:pPr>
            <a:r>
              <a:rPr lang="en-US" sz="2400" dirty="0">
                <a:latin typeface=""/>
              </a:rPr>
              <a:t> Provide data for future </a:t>
            </a:r>
            <a:r>
              <a:rPr lang="en-US" sz="2400" dirty="0">
                <a:solidFill>
                  <a:srgbClr val="FF0000"/>
                </a:solidFill>
                <a:latin typeface=""/>
              </a:rPr>
              <a:t>robotic surgery.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2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934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Abadi MT Condensed Extra Bold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david riding</cp:lastModifiedBy>
  <cp:revision>158</cp:revision>
  <dcterms:created xsi:type="dcterms:W3CDTF">2016-08-07T15:00:51Z</dcterms:created>
  <dcterms:modified xsi:type="dcterms:W3CDTF">2021-01-20T21:04:21Z</dcterms:modified>
</cp:coreProperties>
</file>