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2"/>
  </p:notesMasterIdLst>
  <p:sldIdLst>
    <p:sldId id="256" r:id="rId2"/>
    <p:sldId id="419" r:id="rId3"/>
    <p:sldId id="369" r:id="rId4"/>
    <p:sldId id="380" r:id="rId5"/>
    <p:sldId id="381" r:id="rId6"/>
    <p:sldId id="370" r:id="rId7"/>
    <p:sldId id="373" r:id="rId8"/>
    <p:sldId id="420" r:id="rId9"/>
    <p:sldId id="375" r:id="rId10"/>
    <p:sldId id="37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8"/>
    <p:restoredTop sz="91332"/>
  </p:normalViewPr>
  <p:slideViewPr>
    <p:cSldViewPr>
      <p:cViewPr varScale="1">
        <p:scale>
          <a:sx n="97" d="100"/>
          <a:sy n="97" d="100"/>
        </p:scale>
        <p:origin x="180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58B683D-127A-194E-9D69-3E638614ABCE}" type="datetimeFigureOut">
              <a:rPr lang="en-US"/>
              <a:pPr>
                <a:defRPr/>
              </a:pPr>
              <a:t>1/5/21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C6D1905-3307-FE45-87D2-7BB981C14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40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6D1905-3307-FE45-87D2-7BB981C148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82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6D1905-3307-FE45-87D2-7BB981C148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05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6D1905-3307-FE45-87D2-7BB981C148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27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6D1905-3307-FE45-87D2-7BB981C148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76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6D1905-3307-FE45-87D2-7BB981C148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98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6D1905-3307-FE45-87D2-7BB981C148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39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6D1905-3307-FE45-87D2-7BB981C148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41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2724" y="3338197"/>
            <a:ext cx="7772400" cy="14700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8222"/>
            <a:ext cx="6400800" cy="11521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7A1BB376-DAEE-2148-B791-FC729A1E1058}" type="datetime1">
              <a:rPr lang="en-CA" smtClean="0"/>
              <a:t>2021-01-05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697F6427-EA23-1246-85DB-7C9998F50D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DalOrtho_v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980728"/>
            <a:ext cx="3047797" cy="219441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006AB6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footer logo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5960350"/>
            <a:ext cx="2697922" cy="438862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81000" y="6477000"/>
            <a:ext cx="8229600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52800" y="5867400"/>
            <a:ext cx="2666797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3680DF"/>
                </a:solidFill>
              </a:defRPr>
            </a:lvl1pPr>
            <a:lvl2pPr>
              <a:defRPr>
                <a:solidFill>
                  <a:srgbClr val="3680DF"/>
                </a:solidFill>
              </a:defRPr>
            </a:lvl2pPr>
            <a:lvl3pPr>
              <a:defRPr>
                <a:solidFill>
                  <a:srgbClr val="3680DF"/>
                </a:solidFill>
              </a:defRPr>
            </a:lvl3pPr>
            <a:lvl4pPr>
              <a:defRPr>
                <a:solidFill>
                  <a:srgbClr val="3680DF"/>
                </a:solidFill>
              </a:defRPr>
            </a:lvl4pPr>
            <a:lvl5pPr>
              <a:defRPr>
                <a:solidFill>
                  <a:srgbClr val="3680DF"/>
                </a:solidFill>
              </a:defRPr>
            </a:lvl5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FD607300-D4C3-9946-96A9-F24798B024A0}" type="datetime1">
              <a:rPr lang="en-CA" smtClean="0"/>
              <a:t>2021-01-05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8D3AFEF8-EEB7-D349-97CE-846D9579D7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006AB6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 rot="10800000">
            <a:off x="762000" y="0"/>
            <a:ext cx="1676298" cy="1828800"/>
          </a:xfrm>
          <a:prstGeom prst="round2Same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DalOrtho_v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302" y="304801"/>
            <a:ext cx="1523898" cy="1097207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381000" y="6477000"/>
            <a:ext cx="8229600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298" y="228600"/>
            <a:ext cx="6172302" cy="1143000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3680DF"/>
                </a:solidFill>
              </a:defRPr>
            </a:lvl1pPr>
            <a:lvl2pPr>
              <a:defRPr>
                <a:solidFill>
                  <a:srgbClr val="3680DF"/>
                </a:solidFill>
              </a:defRPr>
            </a:lvl2pPr>
            <a:lvl3pPr>
              <a:defRPr>
                <a:solidFill>
                  <a:srgbClr val="3680DF"/>
                </a:solidFill>
              </a:defRPr>
            </a:lvl3pPr>
            <a:lvl4pPr>
              <a:defRPr>
                <a:solidFill>
                  <a:srgbClr val="3680DF"/>
                </a:solidFill>
              </a:defRPr>
            </a:lvl4pPr>
            <a:lvl5pPr>
              <a:defRPr>
                <a:solidFill>
                  <a:srgbClr val="3680DF"/>
                </a:solidFill>
              </a:defRPr>
            </a:lvl5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1ECEBACA-8633-0046-9A86-1E375F726224}" type="datetime1">
              <a:rPr lang="en-CA" smtClean="0"/>
              <a:t>2021-01-05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21EB9109-BA35-CD4B-AFFE-476C015E20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6477000"/>
            <a:ext cx="8229600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952625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2B720696-271A-6044-96AF-2523CEAB988D}" type="datetime1">
              <a:rPr lang="en-CA" smtClean="0"/>
              <a:t>2021-01-05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2F881EAE-3071-C54A-AACA-8A4C388458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006AB6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 Same Side Corner Rectangle 9"/>
          <p:cNvSpPr/>
          <p:nvPr/>
        </p:nvSpPr>
        <p:spPr>
          <a:xfrm rot="10800000">
            <a:off x="762000" y="0"/>
            <a:ext cx="1676298" cy="1828800"/>
          </a:xfrm>
          <a:prstGeom prst="round2Same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DalOrtho_v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302" y="304801"/>
            <a:ext cx="1523898" cy="1097207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381000" y="6477000"/>
            <a:ext cx="8229600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0286" y="228600"/>
            <a:ext cx="6705702" cy="1143000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3680DF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3680D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CEE10159-BE61-7947-9B4A-2E20ACE9E075}" type="datetime1">
              <a:rPr lang="en-CA" smtClean="0"/>
              <a:t>2021-01-05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265DFC3E-0CAE-F24C-9DCA-06DCA7477B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DalOrtho_v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04664"/>
            <a:ext cx="3047797" cy="21944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680DF"/>
                </a:solidFill>
              </a:defRPr>
            </a:lvl1pPr>
            <a:lvl2pPr>
              <a:defRPr sz="2400">
                <a:solidFill>
                  <a:srgbClr val="3680DF"/>
                </a:solidFill>
              </a:defRPr>
            </a:lvl2pPr>
            <a:lvl3pPr>
              <a:defRPr sz="2000">
                <a:solidFill>
                  <a:srgbClr val="3680DF"/>
                </a:solidFill>
              </a:defRPr>
            </a:lvl3pPr>
            <a:lvl4pPr>
              <a:defRPr sz="1800">
                <a:solidFill>
                  <a:srgbClr val="3680DF"/>
                </a:solidFill>
              </a:defRPr>
            </a:lvl4pPr>
            <a:lvl5pPr>
              <a:defRPr sz="1800">
                <a:solidFill>
                  <a:srgbClr val="3680D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2870C64B-93FB-0E4D-A7B3-B9F710B84067}" type="datetime1">
              <a:rPr lang="en-CA" smtClean="0"/>
              <a:t>2021-01-05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F0A43BF0-97D0-854F-9732-C3A243BF87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006AB6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Same Side Corner Rectangle 8"/>
          <p:cNvSpPr/>
          <p:nvPr/>
        </p:nvSpPr>
        <p:spPr>
          <a:xfrm rot="10800000">
            <a:off x="762000" y="0"/>
            <a:ext cx="1676298" cy="1828800"/>
          </a:xfrm>
          <a:prstGeom prst="round2Same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DalOrtho_v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302" y="304801"/>
            <a:ext cx="1523898" cy="1097207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81000" y="6477000"/>
            <a:ext cx="8229600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298" y="274638"/>
            <a:ext cx="6248502" cy="1143000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680DF"/>
                </a:solidFill>
              </a:defRPr>
            </a:lvl1pPr>
            <a:lvl2pPr>
              <a:defRPr sz="2000">
                <a:solidFill>
                  <a:srgbClr val="3680DF"/>
                </a:solidFill>
              </a:defRPr>
            </a:lvl2pPr>
            <a:lvl3pPr>
              <a:defRPr sz="1800">
                <a:solidFill>
                  <a:srgbClr val="3680DF"/>
                </a:solidFill>
              </a:defRPr>
            </a:lvl3pPr>
            <a:lvl4pPr>
              <a:defRPr sz="1600">
                <a:solidFill>
                  <a:srgbClr val="3680DF"/>
                </a:solidFill>
              </a:defRPr>
            </a:lvl4pPr>
            <a:lvl5pPr>
              <a:defRPr sz="1600">
                <a:solidFill>
                  <a:srgbClr val="3680D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3680D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680DF"/>
                </a:solidFill>
              </a:defRPr>
            </a:lvl1pPr>
            <a:lvl2pPr>
              <a:defRPr sz="2000">
                <a:solidFill>
                  <a:srgbClr val="3680DF"/>
                </a:solidFill>
              </a:defRPr>
            </a:lvl2pPr>
            <a:lvl3pPr>
              <a:defRPr sz="1800">
                <a:solidFill>
                  <a:srgbClr val="3680DF"/>
                </a:solidFill>
              </a:defRPr>
            </a:lvl3pPr>
            <a:lvl4pPr>
              <a:defRPr sz="1600">
                <a:solidFill>
                  <a:srgbClr val="3680DF"/>
                </a:solidFill>
              </a:defRPr>
            </a:lvl4pPr>
            <a:lvl5pPr>
              <a:defRPr sz="1600">
                <a:solidFill>
                  <a:srgbClr val="3680D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3F578E83-4F4F-DA46-AB67-CBBEF8229917}" type="datetime1">
              <a:rPr lang="en-CA" smtClean="0"/>
              <a:t>2021-01-05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24BF3F04-C841-4C45-A866-85E8122DB9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006AB6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Same Side Corner Rectangle 10"/>
          <p:cNvSpPr/>
          <p:nvPr/>
        </p:nvSpPr>
        <p:spPr>
          <a:xfrm rot="10800000">
            <a:off x="762000" y="0"/>
            <a:ext cx="1676298" cy="1828800"/>
          </a:xfrm>
          <a:prstGeom prst="round2Same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DalOrtho_v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302" y="304801"/>
            <a:ext cx="1523898" cy="109720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381000" y="6477000"/>
            <a:ext cx="8229600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298" y="274638"/>
            <a:ext cx="6248502" cy="1143000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3680D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AED5CBF1-2C87-9D49-8F03-7B5A5B0EF8C8}" type="datetime1">
              <a:rPr lang="en-CA" smtClean="0"/>
              <a:t>2021-01-05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64F21CBB-E9E3-4142-A48B-638F1F3031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006AB6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10800000">
            <a:off x="762000" y="0"/>
            <a:ext cx="1676298" cy="1828800"/>
          </a:xfrm>
          <a:prstGeom prst="round2Same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DalOrtho_v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302" y="304801"/>
            <a:ext cx="1523898" cy="109720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381000" y="6477000"/>
            <a:ext cx="8229600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298" y="274638"/>
            <a:ext cx="6248502" cy="1143000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3D58BF5A-020F-124A-BC91-DBF8DCC5201D}" type="datetime1">
              <a:rPr lang="en-CA" smtClean="0"/>
              <a:t>2021-01-05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14426224-18D5-914B-856B-3454D14D5F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006AB6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 Same Side Corner Rectangle 5"/>
          <p:cNvSpPr/>
          <p:nvPr/>
        </p:nvSpPr>
        <p:spPr>
          <a:xfrm rot="10800000">
            <a:off x="762000" y="0"/>
            <a:ext cx="1676298" cy="1828800"/>
          </a:xfrm>
          <a:prstGeom prst="round2Same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DalOrtho_v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302" y="304801"/>
            <a:ext cx="1523898" cy="1097207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381000" y="6477000"/>
            <a:ext cx="8229600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38298" y="228600"/>
            <a:ext cx="6172302" cy="1143000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3680DF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3680DF"/>
                </a:solidFill>
              </a:defRPr>
            </a:lvl1pPr>
            <a:lvl2pPr>
              <a:defRPr sz="2800">
                <a:solidFill>
                  <a:srgbClr val="3680DF"/>
                </a:solidFill>
              </a:defRPr>
            </a:lvl2pPr>
            <a:lvl3pPr>
              <a:defRPr sz="2400">
                <a:solidFill>
                  <a:srgbClr val="3680DF"/>
                </a:solidFill>
              </a:defRPr>
            </a:lvl3pPr>
            <a:lvl4pPr>
              <a:defRPr sz="2000">
                <a:solidFill>
                  <a:srgbClr val="3680DF"/>
                </a:solidFill>
              </a:defRPr>
            </a:lvl4pPr>
            <a:lvl5pPr>
              <a:defRPr sz="2000">
                <a:solidFill>
                  <a:srgbClr val="3680D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680D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A2ED1965-FC28-484B-98C3-3EFC6C6900DC}" type="datetime1">
              <a:rPr lang="en-CA" smtClean="0"/>
              <a:t>2021-01-05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69A11E3A-2147-894B-BA7C-28A64112BF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477000"/>
            <a:ext cx="8229600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3680DF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680DF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680D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F7DA68F7-0B96-3D45-ACE2-53C0C74518DA}" type="datetime1">
              <a:rPr lang="en-CA" smtClean="0"/>
              <a:t>2021-01-05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r>
              <a:rPr lang="en-US"/>
              <a:t>Learning curve: First two years of spine practice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680DF"/>
                </a:solidFill>
              </a:defRPr>
            </a:lvl1pPr>
          </a:lstStyle>
          <a:p>
            <a:pPr>
              <a:defRPr/>
            </a:pPr>
            <a:fld id="{EAD4D376-EB47-924E-9982-581DC55C3D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477000"/>
            <a:ext cx="8229600" cy="1588"/>
          </a:xfrm>
          <a:prstGeom prst="line">
            <a:avLst/>
          </a:prstGeom>
          <a:ln w="12700" cap="flat" cmpd="sng" algn="ctr">
            <a:solidFill>
              <a:schemeClr val="bg1">
                <a:lumMod val="1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2723" y="3429000"/>
            <a:ext cx="7772400" cy="1470025"/>
          </a:xfrm>
        </p:spPr>
        <p:txBody>
          <a:bodyPr/>
          <a:lstStyle/>
          <a:p>
            <a:r>
              <a:rPr lang="en-US" sz="3200" dirty="0">
                <a:cs typeface="Arial" panose="020B0604020202020204" pitchFamily="34" charset="0"/>
              </a:rPr>
              <a:t>Learning curves in spine surgery: Evaluating the first two years of independent practice</a:t>
            </a:r>
            <a:br>
              <a:rPr lang="en-US" dirty="0">
                <a:latin typeface="Calibri" charset="0"/>
              </a:rPr>
            </a:br>
            <a:r>
              <a:rPr lang="en-CA" sz="1600" i="1" dirty="0">
                <a:cs typeface="Calibri" panose="020F0502020204030204" pitchFamily="34" charset="0"/>
              </a:rPr>
              <a:t>Canadian Spine Society: 21</a:t>
            </a:r>
            <a:r>
              <a:rPr lang="en-CA" sz="1600" i="1" baseline="30000" dirty="0">
                <a:cs typeface="Calibri" panose="020F0502020204030204" pitchFamily="34" charset="0"/>
              </a:rPr>
              <a:t>st </a:t>
            </a:r>
            <a:r>
              <a:rPr lang="en-CA" sz="1600" i="1" dirty="0">
                <a:cs typeface="Calibri" panose="020F0502020204030204" pitchFamily="34" charset="0"/>
              </a:rPr>
              <a:t>Annual Scientific Conference</a:t>
            </a:r>
            <a:endParaRPr lang="en-US" sz="1600" dirty="0"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724" y="5301208"/>
            <a:ext cx="7772400" cy="115212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/>
              <a:t>Ferguson, Devin MD; Stevens, Madison MD, MSc; Dunning, Cynthia PhD; </a:t>
            </a:r>
            <a:r>
              <a:rPr lang="en-US" sz="1600" dirty="0" err="1"/>
              <a:t>Oxner</a:t>
            </a:r>
            <a:r>
              <a:rPr lang="en-US" sz="1600" dirty="0"/>
              <a:t>, William MD, FRCSC, Glennie, R Andrew MD, MSc, FRCSC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5402B402-568C-2F44-BA18-17FC780C2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570" y="692696"/>
            <a:ext cx="3114707" cy="251498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A8CD6A-5EE4-6648-B26C-3BBE80D91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sz="2400" dirty="0"/>
              <a:t>Novice spine surgeons may accelerate through the learning curve for less technically demanding operations</a:t>
            </a:r>
          </a:p>
          <a:p>
            <a:pPr lvl="1"/>
            <a:r>
              <a:rPr lang="en-US" sz="2000" dirty="0"/>
              <a:t>Laminectomy vs. Single level TLIF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Despite the learning curve, novice spine surgeons are safe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There is likely further technical skill refinement that occurs after 2 years of independent practice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136DA4-6946-0D4B-80F7-D4B63ED66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149" y="311714"/>
            <a:ext cx="6705702" cy="11430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616B8C75-E74E-A24A-93C3-A927028A1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1243"/>
            <a:ext cx="1728192" cy="1723943"/>
          </a:xfrm>
          <a:prstGeom prst="rect">
            <a:avLst/>
          </a:prstGeom>
        </p:spPr>
      </p:pic>
      <p:sp>
        <p:nvSpPr>
          <p:cNvPr id="9" name="Footer Placeholder 19">
            <a:extLst>
              <a:ext uri="{FF2B5EF4-FFF2-40B4-BE49-F238E27FC236}">
                <a16:creationId xmlns:a16="http://schemas.microsoft.com/office/drawing/2014/main" id="{603F7DA6-8E30-A647-8F61-95C2FA759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92" y="6525344"/>
            <a:ext cx="6019800" cy="280627"/>
          </a:xfrm>
        </p:spPr>
        <p:txBody>
          <a:bodyPr/>
          <a:lstStyle/>
          <a:p>
            <a:pPr>
              <a:defRPr/>
            </a:pPr>
            <a:r>
              <a:rPr lang="en-US" sz="1200" dirty="0"/>
              <a:t>Learning curve: First two years of spine practice</a:t>
            </a:r>
          </a:p>
        </p:txBody>
      </p:sp>
      <p:sp>
        <p:nvSpPr>
          <p:cNvPr id="10" name="Slide Number Placeholder 20">
            <a:extLst>
              <a:ext uri="{FF2B5EF4-FFF2-40B4-BE49-F238E27FC236}">
                <a16:creationId xmlns:a16="http://schemas.microsoft.com/office/drawing/2014/main" id="{6FC5C23E-3581-8E46-96B6-4CB3D6444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8464" y="6525344"/>
            <a:ext cx="432048" cy="365125"/>
          </a:xfrm>
        </p:spPr>
        <p:txBody>
          <a:bodyPr/>
          <a:lstStyle/>
          <a:p>
            <a:pPr>
              <a:defRPr/>
            </a:pPr>
            <a:fld id="{2F881EAE-3071-C54A-AACA-8A4C3884586D}" type="slidenum">
              <a:rPr lang="en-US" sz="1200" smtClean="0"/>
              <a:pPr>
                <a:defRPr/>
              </a:pPr>
              <a:t>10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7584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Table&#10;&#10;Description automatically generated">
            <a:extLst>
              <a:ext uri="{FF2B5EF4-FFF2-40B4-BE49-F238E27FC236}">
                <a16:creationId xmlns:a16="http://schemas.microsoft.com/office/drawing/2014/main" id="{5092FCDD-0746-7541-B36E-87595A6A92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0"/>
            <a:ext cx="5273762" cy="6511687"/>
          </a:xfrm>
          <a:prstGeom prst="rect">
            <a:avLst/>
          </a:prstGeom>
        </p:spPr>
      </p:pic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C40AF3C3-8832-A148-B105-03620F32A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92" y="6525344"/>
            <a:ext cx="6019800" cy="280627"/>
          </a:xfrm>
        </p:spPr>
        <p:txBody>
          <a:bodyPr/>
          <a:lstStyle/>
          <a:p>
            <a:pPr>
              <a:defRPr/>
            </a:pPr>
            <a:r>
              <a:rPr lang="en-US" sz="1200" dirty="0"/>
              <a:t>Learning curve: First two years of spine practice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94850DEC-C6CF-4741-93AE-1DB5FF30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0472" y="6525344"/>
            <a:ext cx="216024" cy="365125"/>
          </a:xfrm>
        </p:spPr>
        <p:txBody>
          <a:bodyPr/>
          <a:lstStyle/>
          <a:p>
            <a:pPr>
              <a:defRPr/>
            </a:pPr>
            <a:fld id="{2F881EAE-3071-C54A-AACA-8A4C3884586D}" type="slidenum">
              <a:rPr lang="en-US" sz="1200" smtClean="0"/>
              <a:pPr>
                <a:defRPr/>
              </a:pPr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9120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9B0079-3470-FB4D-B149-CDF3B6D9F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28488"/>
            <a:ext cx="4104456" cy="4676438"/>
          </a:xfrm>
        </p:spPr>
        <p:txBody>
          <a:bodyPr/>
          <a:lstStyle/>
          <a:p>
            <a:r>
              <a:rPr lang="en-US" sz="2400" dirty="0"/>
              <a:t>Quantifying the spine surgical learning curve is challenging </a:t>
            </a:r>
          </a:p>
          <a:p>
            <a:endParaRPr lang="en-US" sz="2400" dirty="0"/>
          </a:p>
          <a:p>
            <a:r>
              <a:rPr lang="en-US" sz="2400" dirty="0"/>
              <a:t>Surrogates for surgical proficiency include:</a:t>
            </a:r>
          </a:p>
          <a:p>
            <a:pPr lvl="1"/>
            <a:r>
              <a:rPr lang="en-US" sz="2000" dirty="0"/>
              <a:t>Operative time</a:t>
            </a:r>
          </a:p>
          <a:p>
            <a:pPr lvl="1"/>
            <a:r>
              <a:rPr lang="en-US" sz="2000" dirty="0"/>
              <a:t>Intra-operative blood loss</a:t>
            </a:r>
          </a:p>
          <a:p>
            <a:pPr lvl="1"/>
            <a:r>
              <a:rPr lang="en-US" sz="2000" dirty="0"/>
              <a:t>Complications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7B156A-9AF9-994F-8DE0-D5413D9A4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149" y="253074"/>
            <a:ext cx="6705702" cy="11430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EFB0F-873F-2A46-BF48-DA43F547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523" y="1838661"/>
            <a:ext cx="2246445" cy="33137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75BF1D-6E03-884D-84AE-3AAAF66C41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245858"/>
            <a:ext cx="5137701" cy="1207478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1BA2FB48-9F27-6E46-BA9C-EEF9E8DE05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1243"/>
            <a:ext cx="1728192" cy="1723943"/>
          </a:xfrm>
          <a:prstGeom prst="rect">
            <a:avLst/>
          </a:prstGeom>
        </p:spPr>
      </p:pic>
      <p:sp>
        <p:nvSpPr>
          <p:cNvPr id="13" name="Footer Placeholder 19">
            <a:extLst>
              <a:ext uri="{FF2B5EF4-FFF2-40B4-BE49-F238E27FC236}">
                <a16:creationId xmlns:a16="http://schemas.microsoft.com/office/drawing/2014/main" id="{63B41C48-3434-DD4C-8AED-6777E0EA9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92" y="6525344"/>
            <a:ext cx="6019800" cy="280627"/>
          </a:xfrm>
        </p:spPr>
        <p:txBody>
          <a:bodyPr/>
          <a:lstStyle/>
          <a:p>
            <a:pPr>
              <a:defRPr/>
            </a:pPr>
            <a:r>
              <a:rPr lang="en-US" sz="1200" dirty="0"/>
              <a:t>Learning curve: First two years of spine practice</a:t>
            </a:r>
          </a:p>
        </p:txBody>
      </p:sp>
      <p:sp>
        <p:nvSpPr>
          <p:cNvPr id="14" name="Slide Number Placeholder 20">
            <a:extLst>
              <a:ext uri="{FF2B5EF4-FFF2-40B4-BE49-F238E27FC236}">
                <a16:creationId xmlns:a16="http://schemas.microsoft.com/office/drawing/2014/main" id="{54FD091C-32B4-384E-8FA6-3DC0FD341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0472" y="6525344"/>
            <a:ext cx="216024" cy="365125"/>
          </a:xfrm>
        </p:spPr>
        <p:txBody>
          <a:bodyPr/>
          <a:lstStyle/>
          <a:p>
            <a:pPr>
              <a:defRPr/>
            </a:pPr>
            <a:r>
              <a:rPr lang="en-US" sz="1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6313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2BD225-4730-6442-94E8-5EF2AD42B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83" y="5733256"/>
            <a:ext cx="9144000" cy="1008112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400" b="1" u="sng" dirty="0"/>
              <a:t>ONLY</a:t>
            </a:r>
            <a:r>
              <a:rPr lang="en-US" sz="2400" b="1" dirty="0"/>
              <a:t> publication analyzing surgical learning curve of a novice surgeon starting independent practice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6F6BFD-34D1-F940-ABDD-0E315A4B9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192" y="311714"/>
            <a:ext cx="6705702" cy="11430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825088AC-5729-5B41-B006-50E7EEC74F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751"/>
          <a:stretch/>
        </p:blipFill>
        <p:spPr>
          <a:xfrm>
            <a:off x="598605" y="4293096"/>
            <a:ext cx="8008876" cy="1440160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2A951394-92DF-0C4B-86FF-115A45F5EC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1243"/>
            <a:ext cx="1728192" cy="1723943"/>
          </a:xfrm>
          <a:prstGeom prst="rect">
            <a:avLst/>
          </a:prstGeom>
        </p:spPr>
      </p:pic>
      <p:pic>
        <p:nvPicPr>
          <p:cNvPr id="7" name="Picture 6" descr="Graphical user interface, text, application&#10;&#10;Description automatically generated with medium confidence">
            <a:extLst>
              <a:ext uri="{FF2B5EF4-FFF2-40B4-BE49-F238E27FC236}">
                <a16:creationId xmlns:a16="http://schemas.microsoft.com/office/drawing/2014/main" id="{A5D32264-9D3C-0F43-BED7-1112B4BB6C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26" y="1618148"/>
            <a:ext cx="7977833" cy="2600370"/>
          </a:xfrm>
          <a:prstGeom prst="rect">
            <a:avLst/>
          </a:prstGeom>
        </p:spPr>
      </p:pic>
      <p:sp>
        <p:nvSpPr>
          <p:cNvPr id="12" name="Footer Placeholder 19">
            <a:extLst>
              <a:ext uri="{FF2B5EF4-FFF2-40B4-BE49-F238E27FC236}">
                <a16:creationId xmlns:a16="http://schemas.microsoft.com/office/drawing/2014/main" id="{29168884-6FDB-4E45-AFA6-B98C06B3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92" y="6525344"/>
            <a:ext cx="6019800" cy="280627"/>
          </a:xfrm>
        </p:spPr>
        <p:txBody>
          <a:bodyPr/>
          <a:lstStyle/>
          <a:p>
            <a:pPr>
              <a:defRPr/>
            </a:pPr>
            <a:r>
              <a:rPr lang="en-US" sz="1200" dirty="0"/>
              <a:t>Learning curve: First two years of spine practice</a:t>
            </a:r>
          </a:p>
        </p:txBody>
      </p:sp>
      <p:sp>
        <p:nvSpPr>
          <p:cNvPr id="13" name="Slide Number Placeholder 20">
            <a:extLst>
              <a:ext uri="{FF2B5EF4-FFF2-40B4-BE49-F238E27FC236}">
                <a16:creationId xmlns:a16="http://schemas.microsoft.com/office/drawing/2014/main" id="{CA2AFB66-FA42-1F4F-B059-3487AD9E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0472" y="6525344"/>
            <a:ext cx="216024" cy="365125"/>
          </a:xfrm>
        </p:spPr>
        <p:txBody>
          <a:bodyPr/>
          <a:lstStyle/>
          <a:p>
            <a:pPr>
              <a:defRPr/>
            </a:pPr>
            <a:fld id="{2F881EAE-3071-C54A-AACA-8A4C3884586D}" type="slidenum">
              <a:rPr lang="en-US" sz="1200" smtClean="0"/>
              <a:pPr>
                <a:defRPr/>
              </a:pPr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89734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1168FA-C228-CC41-95B7-F6014C51D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47605"/>
            <a:ext cx="8229600" cy="4398681"/>
          </a:xfrm>
        </p:spPr>
        <p:txBody>
          <a:bodyPr/>
          <a:lstStyle/>
          <a:p>
            <a:r>
              <a:rPr lang="en-US" sz="2400" dirty="0"/>
              <a:t>Evaluate the surgical learning curve of a novice spine surgeon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Use a senior spine surgeon as a comparator</a:t>
            </a:r>
          </a:p>
          <a:p>
            <a:endParaRPr lang="en-US" sz="2400" dirty="0"/>
          </a:p>
          <a:p>
            <a:r>
              <a:rPr lang="en-US" sz="2400" dirty="0"/>
              <a:t>Examine the relationship between surgical experience and overall operative time for common elective spine surgeries</a:t>
            </a:r>
          </a:p>
          <a:p>
            <a:endParaRPr lang="en-US" sz="2400" dirty="0"/>
          </a:p>
          <a:p>
            <a:r>
              <a:rPr lang="en-US" sz="2400" dirty="0"/>
              <a:t>Assess frequency of reoperation, CSF leak, and revision surgery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6B0D0C-D117-134E-8B6E-DF34B2E3E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49" y="311714"/>
            <a:ext cx="6705702" cy="11430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FDFE03E0-7D48-DD41-A47F-3EF3BC1F4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1243"/>
            <a:ext cx="1728192" cy="1723943"/>
          </a:xfrm>
          <a:prstGeom prst="rect">
            <a:avLst/>
          </a:prstGeom>
        </p:spPr>
      </p:pic>
      <p:sp>
        <p:nvSpPr>
          <p:cNvPr id="9" name="Footer Placeholder 19">
            <a:extLst>
              <a:ext uri="{FF2B5EF4-FFF2-40B4-BE49-F238E27FC236}">
                <a16:creationId xmlns:a16="http://schemas.microsoft.com/office/drawing/2014/main" id="{FF59B2F4-AAAC-3E4E-A762-03DDAE9E0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92" y="6525344"/>
            <a:ext cx="6019800" cy="280627"/>
          </a:xfrm>
        </p:spPr>
        <p:txBody>
          <a:bodyPr/>
          <a:lstStyle/>
          <a:p>
            <a:pPr>
              <a:defRPr/>
            </a:pPr>
            <a:r>
              <a:rPr lang="en-US" sz="1200" dirty="0"/>
              <a:t>Learning curve: First two years of spine practice</a:t>
            </a:r>
          </a:p>
        </p:txBody>
      </p:sp>
      <p:sp>
        <p:nvSpPr>
          <p:cNvPr id="10" name="Slide Number Placeholder 20">
            <a:extLst>
              <a:ext uri="{FF2B5EF4-FFF2-40B4-BE49-F238E27FC236}">
                <a16:creationId xmlns:a16="http://schemas.microsoft.com/office/drawing/2014/main" id="{4E6A0824-23E0-6746-BE45-ECF82FB73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0472" y="6525344"/>
            <a:ext cx="216024" cy="365125"/>
          </a:xfrm>
        </p:spPr>
        <p:txBody>
          <a:bodyPr/>
          <a:lstStyle/>
          <a:p>
            <a:pPr>
              <a:defRPr/>
            </a:pPr>
            <a:fld id="{2F881EAE-3071-C54A-AACA-8A4C3884586D}" type="slidenum">
              <a:rPr lang="en-US" sz="1200" smtClean="0"/>
              <a:pPr>
                <a:defRPr/>
              </a:pPr>
              <a:t>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429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6B3F40-5618-5D47-B4F7-0AFD34C1A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62835"/>
            <a:ext cx="8229600" cy="4525963"/>
          </a:xfrm>
        </p:spPr>
        <p:txBody>
          <a:bodyPr/>
          <a:lstStyle/>
          <a:p>
            <a:r>
              <a:rPr lang="en-US" sz="2400" b="1" dirty="0"/>
              <a:t>Data source: </a:t>
            </a:r>
            <a:r>
              <a:rPr lang="en-US" sz="2400" dirty="0"/>
              <a:t>Local spine surgical registry (2014 – 2016)</a:t>
            </a:r>
          </a:p>
          <a:p>
            <a:pPr lvl="1"/>
            <a:r>
              <a:rPr lang="en-US" sz="2000" dirty="0"/>
              <a:t>Divided into six-month quarters</a:t>
            </a:r>
          </a:p>
          <a:p>
            <a:r>
              <a:rPr lang="en-US" sz="2400" b="1" dirty="0"/>
              <a:t>Inclusion criteria: </a:t>
            </a:r>
            <a:r>
              <a:rPr lang="en-US" sz="2400" dirty="0"/>
              <a:t>ACDF, Posterior C-spine, Single-level TLIF, Two-level TLIF, Discectomy, and Laminectomy</a:t>
            </a:r>
          </a:p>
          <a:p>
            <a:r>
              <a:rPr lang="en-US" sz="2400" b="1" dirty="0"/>
              <a:t>Primary outcome:</a:t>
            </a:r>
            <a:r>
              <a:rPr lang="en-US" sz="2400" dirty="0"/>
              <a:t> Operative time</a:t>
            </a:r>
          </a:p>
          <a:p>
            <a:r>
              <a:rPr lang="en-US" sz="2400" b="1" dirty="0"/>
              <a:t>Secondary outcome:</a:t>
            </a:r>
            <a:r>
              <a:rPr lang="en-US" sz="2400" dirty="0"/>
              <a:t> CSF leak, reoperation, revision</a:t>
            </a:r>
          </a:p>
          <a:p>
            <a:r>
              <a:rPr lang="en-US" sz="2400" b="1" dirty="0"/>
              <a:t>Comparative group:</a:t>
            </a:r>
            <a:r>
              <a:rPr lang="en-US" sz="2400" dirty="0"/>
              <a:t> Senior surgeon Quarter 1 operative time</a:t>
            </a:r>
            <a:endParaRPr lang="en-US" sz="2400" b="1" dirty="0"/>
          </a:p>
          <a:p>
            <a:r>
              <a:rPr lang="en-US" sz="2400" b="1" dirty="0"/>
              <a:t>Data analysis: </a:t>
            </a:r>
            <a:r>
              <a:rPr lang="en-US" sz="2400" dirty="0"/>
              <a:t>Multiple regression </a:t>
            </a:r>
            <a:r>
              <a:rPr lang="en-US" sz="2400"/>
              <a:t>model, marginal </a:t>
            </a:r>
            <a:r>
              <a:rPr lang="en-US" sz="2400" dirty="0"/>
              <a:t>plots obtained from interaction models, chi-squared analysis</a:t>
            </a:r>
          </a:p>
          <a:p>
            <a:r>
              <a:rPr lang="en-US" sz="2400" b="1" dirty="0"/>
              <a:t>Sub-group analysis:</a:t>
            </a:r>
            <a:r>
              <a:rPr lang="en-US" sz="2400" dirty="0"/>
              <a:t> Single level TLIF and Laminectomy</a:t>
            </a:r>
            <a:endParaRPr lang="en-US" sz="24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28B135-B057-7A4E-89D5-03B76C68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149" y="311714"/>
            <a:ext cx="6705702" cy="1143000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20F3EBEA-6202-5745-AAA0-EB2DFFD651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1243"/>
            <a:ext cx="1728192" cy="1723943"/>
          </a:xfrm>
          <a:prstGeom prst="rect">
            <a:avLst/>
          </a:prstGeom>
        </p:spPr>
      </p:pic>
      <p:sp>
        <p:nvSpPr>
          <p:cNvPr id="9" name="Footer Placeholder 19">
            <a:extLst>
              <a:ext uri="{FF2B5EF4-FFF2-40B4-BE49-F238E27FC236}">
                <a16:creationId xmlns:a16="http://schemas.microsoft.com/office/drawing/2014/main" id="{28B4A14C-A75C-9A40-AC1C-C506440BC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92" y="6525344"/>
            <a:ext cx="6019800" cy="280627"/>
          </a:xfrm>
        </p:spPr>
        <p:txBody>
          <a:bodyPr/>
          <a:lstStyle/>
          <a:p>
            <a:pPr>
              <a:defRPr/>
            </a:pPr>
            <a:r>
              <a:rPr lang="en-US" sz="1200" dirty="0"/>
              <a:t>Learning curve: First two years of spine practice</a:t>
            </a:r>
          </a:p>
        </p:txBody>
      </p:sp>
      <p:sp>
        <p:nvSpPr>
          <p:cNvPr id="10" name="Slide Number Placeholder 20">
            <a:extLst>
              <a:ext uri="{FF2B5EF4-FFF2-40B4-BE49-F238E27FC236}">
                <a16:creationId xmlns:a16="http://schemas.microsoft.com/office/drawing/2014/main" id="{E8ABC6F2-3EB8-2441-AD2D-61E0B8D0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0472" y="6525344"/>
            <a:ext cx="216024" cy="365125"/>
          </a:xfrm>
        </p:spPr>
        <p:txBody>
          <a:bodyPr/>
          <a:lstStyle/>
          <a:p>
            <a:pPr>
              <a:defRPr/>
            </a:pPr>
            <a:fld id="{2F881EAE-3071-C54A-AACA-8A4C3884586D}" type="slidenum">
              <a:rPr lang="en-US" sz="1200" smtClean="0"/>
              <a:pPr>
                <a:defRPr/>
              </a:pPr>
              <a:t>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7621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list of numbers and letters&#10;&#10;Description automatically generated with low confidence">
            <a:extLst>
              <a:ext uri="{FF2B5EF4-FFF2-40B4-BE49-F238E27FC236}">
                <a16:creationId xmlns:a16="http://schemas.microsoft.com/office/drawing/2014/main" id="{AB465313-F46A-9E4C-B338-85EDC8BFFC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32110"/>
            <a:ext cx="3831414" cy="5021226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A1D953E-7425-5D4C-9B2B-585C3C60C1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1243"/>
            <a:ext cx="1728192" cy="1723943"/>
          </a:xfrm>
          <a:prstGeom prst="rect">
            <a:avLst/>
          </a:prstGeom>
        </p:spPr>
      </p:pic>
      <p:sp>
        <p:nvSpPr>
          <p:cNvPr id="13" name="Title 2">
            <a:extLst>
              <a:ext uri="{FF2B5EF4-FFF2-40B4-BE49-F238E27FC236}">
                <a16:creationId xmlns:a16="http://schemas.microsoft.com/office/drawing/2014/main" id="{927E44C0-1A59-4445-86B4-F9051700B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149" y="311714"/>
            <a:ext cx="6705702" cy="1143000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3C9F5D1A-8E6F-9A4B-AB5D-23EE4041A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9603" y="5442885"/>
            <a:ext cx="4462388" cy="169782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Novice surgeon operative time decreased from </a:t>
            </a:r>
            <a:r>
              <a:rPr lang="en-US" sz="2000" b="1" dirty="0"/>
              <a:t>157.6 </a:t>
            </a:r>
            <a:r>
              <a:rPr lang="en-US" sz="2000" dirty="0"/>
              <a:t>to </a:t>
            </a:r>
            <a:r>
              <a:rPr lang="en-US" sz="2000" b="1" dirty="0"/>
              <a:t>119 min</a:t>
            </a:r>
          </a:p>
          <a:p>
            <a:pPr marL="0" indent="0">
              <a:buNone/>
            </a:pPr>
            <a:r>
              <a:rPr lang="en-US" sz="2000" dirty="0"/>
              <a:t>Senior surgeon reference = </a:t>
            </a:r>
            <a:r>
              <a:rPr lang="en-US" sz="2000" b="1" dirty="0"/>
              <a:t>91.6 min</a:t>
            </a:r>
          </a:p>
        </p:txBody>
      </p:sp>
      <p:pic>
        <p:nvPicPr>
          <p:cNvPr id="18" name="Picture 17" descr="Chart, line chart&#10;&#10;Description automatically generated">
            <a:extLst>
              <a:ext uri="{FF2B5EF4-FFF2-40B4-BE49-F238E27FC236}">
                <a16:creationId xmlns:a16="http://schemas.microsoft.com/office/drawing/2014/main" id="{28752371-E7FB-CD43-ABBA-50B951F9ED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036" y="1762182"/>
            <a:ext cx="5229523" cy="3663707"/>
          </a:xfrm>
          <a:prstGeom prst="rect">
            <a:avLst/>
          </a:prstGeom>
        </p:spPr>
      </p:pic>
      <p:sp>
        <p:nvSpPr>
          <p:cNvPr id="23" name="Footer Placeholder 19">
            <a:extLst>
              <a:ext uri="{FF2B5EF4-FFF2-40B4-BE49-F238E27FC236}">
                <a16:creationId xmlns:a16="http://schemas.microsoft.com/office/drawing/2014/main" id="{17451F7E-AC47-194D-907A-2EF6F353F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92" y="6525344"/>
            <a:ext cx="6019800" cy="280627"/>
          </a:xfrm>
        </p:spPr>
        <p:txBody>
          <a:bodyPr/>
          <a:lstStyle/>
          <a:p>
            <a:pPr>
              <a:defRPr/>
            </a:pPr>
            <a:r>
              <a:rPr lang="en-US" sz="1200" dirty="0"/>
              <a:t>Learning curve: First two years of spine practice</a:t>
            </a:r>
          </a:p>
        </p:txBody>
      </p:sp>
      <p:sp>
        <p:nvSpPr>
          <p:cNvPr id="24" name="Slide Number Placeholder 20">
            <a:extLst>
              <a:ext uri="{FF2B5EF4-FFF2-40B4-BE49-F238E27FC236}">
                <a16:creationId xmlns:a16="http://schemas.microsoft.com/office/drawing/2014/main" id="{B52E5BBB-5DF1-7C4F-88F2-5DB97360B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0472" y="6525344"/>
            <a:ext cx="216024" cy="365125"/>
          </a:xfrm>
        </p:spPr>
        <p:txBody>
          <a:bodyPr/>
          <a:lstStyle/>
          <a:p>
            <a:pPr>
              <a:defRPr/>
            </a:pPr>
            <a:fld id="{2F881EAE-3071-C54A-AACA-8A4C3884586D}" type="slidenum">
              <a:rPr lang="en-US" sz="1200" smtClean="0"/>
              <a:pPr>
                <a:defRPr/>
              </a:pPr>
              <a:t>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9426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A1D953E-7425-5D4C-9B2B-585C3C60C1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1243"/>
            <a:ext cx="1728192" cy="1723943"/>
          </a:xfrm>
          <a:prstGeom prst="rect">
            <a:avLst/>
          </a:prstGeom>
        </p:spPr>
      </p:pic>
      <p:sp>
        <p:nvSpPr>
          <p:cNvPr id="13" name="Title 2">
            <a:extLst>
              <a:ext uri="{FF2B5EF4-FFF2-40B4-BE49-F238E27FC236}">
                <a16:creationId xmlns:a16="http://schemas.microsoft.com/office/drawing/2014/main" id="{927E44C0-1A59-4445-86B4-F9051700B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149" y="311714"/>
            <a:ext cx="6705702" cy="1143000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3C9F5D1A-8E6F-9A4B-AB5D-23EE4041A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179612"/>
            <a:ext cx="4915002" cy="174478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Novice surgeon one-level TLIF operative time decreased from </a:t>
            </a:r>
            <a:r>
              <a:rPr lang="en-US" sz="2000" b="1" dirty="0"/>
              <a:t>186.9 </a:t>
            </a:r>
            <a:r>
              <a:rPr lang="en-US" sz="2000" dirty="0"/>
              <a:t>to </a:t>
            </a:r>
            <a:r>
              <a:rPr lang="en-US" sz="2000" b="1" dirty="0"/>
              <a:t>134.6 min</a:t>
            </a:r>
          </a:p>
          <a:p>
            <a:pPr marL="0" indent="0">
              <a:buNone/>
            </a:pPr>
            <a:r>
              <a:rPr lang="en-US" sz="2000" dirty="0"/>
              <a:t>Senior surgeon reference = </a:t>
            </a:r>
            <a:r>
              <a:rPr lang="en-US" sz="2000" b="1" dirty="0"/>
              <a:t>107.9 min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3D73B265-B77B-EE4F-8ED9-B109144B745B}"/>
              </a:ext>
            </a:extLst>
          </p:cNvPr>
          <p:cNvSpPr txBox="1">
            <a:spLocks/>
          </p:cNvSpPr>
          <p:nvPr/>
        </p:nvSpPr>
        <p:spPr>
          <a:xfrm>
            <a:off x="4656534" y="5150125"/>
            <a:ext cx="4507074" cy="175075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Novice surgeon laminectomy operative time decreased from </a:t>
            </a:r>
            <a:r>
              <a:rPr lang="en-US" sz="2000" b="1" dirty="0"/>
              <a:t>114.7 </a:t>
            </a:r>
            <a:r>
              <a:rPr lang="en-US" sz="2000" dirty="0"/>
              <a:t>to </a:t>
            </a:r>
            <a:r>
              <a:rPr lang="en-US" sz="2000" b="1" dirty="0"/>
              <a:t>67.4 min</a:t>
            </a:r>
          </a:p>
          <a:p>
            <a:pPr marL="0" indent="0">
              <a:buNone/>
            </a:pPr>
            <a:r>
              <a:rPr lang="en-US" sz="2000" dirty="0"/>
              <a:t>Senior surgeon reference = </a:t>
            </a:r>
            <a:r>
              <a:rPr lang="en-US" sz="2000" b="1" dirty="0"/>
              <a:t>73.6 min</a:t>
            </a: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E824CB93-D1A4-4F4A-B3A8-7F3DA0BF74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5"/>
            <a:ext cx="4572000" cy="3183714"/>
          </a:xfrm>
          <a:prstGeom prst="rect">
            <a:avLst/>
          </a:prstGeom>
        </p:spPr>
      </p:pic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3707E0E2-9BA9-C34C-99A0-A7A07F5589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888" y="1866772"/>
            <a:ext cx="4513970" cy="3161767"/>
          </a:xfrm>
          <a:prstGeom prst="rect">
            <a:avLst/>
          </a:prstGeom>
        </p:spPr>
      </p:pic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4E790603-F56D-7B4C-87AE-6B46D8F9F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92" y="6525344"/>
            <a:ext cx="6019800" cy="280627"/>
          </a:xfrm>
        </p:spPr>
        <p:txBody>
          <a:bodyPr/>
          <a:lstStyle/>
          <a:p>
            <a:pPr>
              <a:defRPr/>
            </a:pPr>
            <a:r>
              <a:rPr lang="en-US" sz="1200" dirty="0"/>
              <a:t>Learning curve: First two years of spine practice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B6676B98-F740-2D4E-B0C6-4B0ED49B6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0472" y="6525344"/>
            <a:ext cx="216024" cy="365125"/>
          </a:xfrm>
        </p:spPr>
        <p:txBody>
          <a:bodyPr/>
          <a:lstStyle/>
          <a:p>
            <a:pPr>
              <a:defRPr/>
            </a:pPr>
            <a:fld id="{2F881EAE-3071-C54A-AACA-8A4C3884586D}" type="slidenum">
              <a:rPr lang="en-US" sz="1200" smtClean="0"/>
              <a:pPr>
                <a:defRPr/>
              </a:pPr>
              <a:t>8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3352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BFDD049-3415-7741-9AAF-836C6BF3C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234726"/>
            <a:ext cx="8928992" cy="4032448"/>
          </a:xfrm>
        </p:spPr>
        <p:txBody>
          <a:bodyPr/>
          <a:lstStyle/>
          <a:p>
            <a:r>
              <a:rPr lang="en-US" sz="2400" dirty="0"/>
              <a:t>No significant difference in rates of CSF leak between surgeons</a:t>
            </a:r>
          </a:p>
          <a:p>
            <a:pPr lvl="1"/>
            <a:r>
              <a:rPr lang="en-US" sz="2000" b="1" dirty="0"/>
              <a:t>OR 1.2 [95% CI 0.6 – 2.5]; P &gt; 0.05</a:t>
            </a:r>
          </a:p>
          <a:p>
            <a:pPr marL="457200" lvl="1" indent="0">
              <a:buNone/>
            </a:pPr>
            <a:endParaRPr lang="en-US" sz="2400" b="1" dirty="0"/>
          </a:p>
          <a:p>
            <a:r>
              <a:rPr lang="en-US" sz="2400" dirty="0"/>
              <a:t>No significant difference in rate of reoperation between surgeons</a:t>
            </a:r>
          </a:p>
          <a:p>
            <a:pPr lvl="1"/>
            <a:r>
              <a:rPr lang="en-US" sz="2000" b="1" dirty="0"/>
              <a:t>OR 1.16 [95% CI 0.7 – 1.9]; P &gt; 0.05</a:t>
            </a:r>
          </a:p>
          <a:p>
            <a:pPr marL="457200" lvl="1" indent="0">
              <a:buNone/>
            </a:pPr>
            <a:endParaRPr lang="en-US" sz="2400" b="1" dirty="0"/>
          </a:p>
          <a:p>
            <a:r>
              <a:rPr lang="en-US" sz="2400" dirty="0"/>
              <a:t>Senior surgeon was more likely to perform revision surgery</a:t>
            </a:r>
          </a:p>
          <a:p>
            <a:pPr lvl="1"/>
            <a:r>
              <a:rPr lang="en-US" sz="2000" b="1" dirty="0"/>
              <a:t>OR 2.5 [95% CI 1.7 -3.6]; P &lt; 0.001</a:t>
            </a:r>
          </a:p>
          <a:p>
            <a:endParaRPr lang="en-US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D8C125-3E7B-5046-B88B-301FD3DAE34D}"/>
              </a:ext>
            </a:extLst>
          </p:cNvPr>
          <p:cNvSpPr txBox="1"/>
          <p:nvPr/>
        </p:nvSpPr>
        <p:spPr>
          <a:xfrm>
            <a:off x="2627784" y="590826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Secondary Outcomes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D1A31177-1FB4-8643-A055-7A9D0D77E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1243"/>
            <a:ext cx="1728192" cy="1723943"/>
          </a:xfrm>
          <a:prstGeom prst="rect">
            <a:avLst/>
          </a:prstGeom>
        </p:spPr>
      </p:pic>
      <p:sp>
        <p:nvSpPr>
          <p:cNvPr id="9" name="Footer Placeholder 19">
            <a:extLst>
              <a:ext uri="{FF2B5EF4-FFF2-40B4-BE49-F238E27FC236}">
                <a16:creationId xmlns:a16="http://schemas.microsoft.com/office/drawing/2014/main" id="{F4CA5C5C-4F21-5443-B604-37D267AB6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92" y="6525344"/>
            <a:ext cx="6019800" cy="280627"/>
          </a:xfrm>
        </p:spPr>
        <p:txBody>
          <a:bodyPr/>
          <a:lstStyle/>
          <a:p>
            <a:pPr>
              <a:defRPr/>
            </a:pPr>
            <a:r>
              <a:rPr lang="en-US" sz="1200" dirty="0"/>
              <a:t>Learning curve: First two years of spine practice</a:t>
            </a:r>
          </a:p>
        </p:txBody>
      </p:sp>
      <p:sp>
        <p:nvSpPr>
          <p:cNvPr id="10" name="Slide Number Placeholder 20">
            <a:extLst>
              <a:ext uri="{FF2B5EF4-FFF2-40B4-BE49-F238E27FC236}">
                <a16:creationId xmlns:a16="http://schemas.microsoft.com/office/drawing/2014/main" id="{DAC3C1A9-1A38-3646-888F-3A069CD97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0472" y="6525344"/>
            <a:ext cx="216024" cy="365125"/>
          </a:xfrm>
        </p:spPr>
        <p:txBody>
          <a:bodyPr/>
          <a:lstStyle/>
          <a:p>
            <a:pPr>
              <a:defRPr/>
            </a:pPr>
            <a:fld id="{2F881EAE-3071-C54A-AACA-8A4C3884586D}" type="slidenum">
              <a:rPr lang="en-US" sz="1200" smtClean="0"/>
              <a:pPr>
                <a:defRPr/>
              </a:pPr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9561365"/>
      </p:ext>
    </p:extLst>
  </p:cSld>
  <p:clrMapOvr>
    <a:masterClrMapping/>
  </p:clrMapOvr>
</p:sld>
</file>

<file path=ppt/theme/theme1.xml><?xml version="1.0" encoding="utf-8"?>
<a:theme xmlns:a="http://schemas.openxmlformats.org/drawingml/2006/main" name="OrthoDal">
  <a:themeElements>
    <a:clrScheme name="Dal Ortho">
      <a:dk1>
        <a:srgbClr val="E0EDF9"/>
      </a:dk1>
      <a:lt1>
        <a:sysClr val="window" lastClr="FFFFFF"/>
      </a:lt1>
      <a:dk2>
        <a:srgbClr val="3680D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OrthoDal.thmx</Template>
  <TotalTime>8404</TotalTime>
  <Words>483</Words>
  <Application>Microsoft Macintosh PowerPoint</Application>
  <PresentationFormat>On-screen Show (4:3)</PresentationFormat>
  <Paragraphs>78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Calisto MT</vt:lpstr>
      <vt:lpstr>OrthoDal</vt:lpstr>
      <vt:lpstr>Learning curves in spine surgery: Evaluating the first two years of independent practice Canadian Spine Society: 21st Annual Scientific Conference</vt:lpstr>
      <vt:lpstr>PowerPoint Presentation</vt:lpstr>
      <vt:lpstr>Background</vt:lpstr>
      <vt:lpstr>Background</vt:lpstr>
      <vt:lpstr>Objectives</vt:lpstr>
      <vt:lpstr>Methods</vt:lpstr>
      <vt:lpstr>Results</vt:lpstr>
      <vt:lpstr>Results</vt:lpstr>
      <vt:lpstr>PowerPoint Presentation</vt:lpstr>
      <vt:lpstr>Conclusion</vt:lpstr>
    </vt:vector>
  </TitlesOfParts>
  <Company>CDHA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demo</dc:creator>
  <cp:lastModifiedBy>Devin Ferguson</cp:lastModifiedBy>
  <cp:revision>144</cp:revision>
  <dcterms:created xsi:type="dcterms:W3CDTF">2013-11-20T23:19:44Z</dcterms:created>
  <dcterms:modified xsi:type="dcterms:W3CDTF">2021-01-05T20:54:29Z</dcterms:modified>
</cp:coreProperties>
</file>