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8" r:id="rId3"/>
    <p:sldId id="272" r:id="rId4"/>
    <p:sldId id="281" r:id="rId5"/>
    <p:sldId id="278" r:id="rId6"/>
    <p:sldId id="273" r:id="rId7"/>
    <p:sldId id="279" r:id="rId8"/>
    <p:sldId id="280" r:id="rId9"/>
    <p:sldId id="271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B71"/>
    <a:srgbClr val="4F2683"/>
    <a:srgbClr val="F6AC41"/>
    <a:srgbClr val="DE3B3C"/>
    <a:srgbClr val="ABC61F"/>
    <a:srgbClr val="1573BD"/>
    <a:srgbClr val="80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4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7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5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6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1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4000" b="1" i="0" kern="1200" baseline="0">
          <a:solidFill>
            <a:srgbClr val="3C1B71"/>
          </a:solidFill>
          <a:latin typeface="Arial"/>
          <a:ea typeface="+mj-ea"/>
          <a:cs typeface="+mj-cs"/>
        </a:defRPr>
      </a:lvl1pPr>
    </p:titleStyle>
    <p:bodyStyle>
      <a:lvl1pPr marL="687600" indent="-687600" algn="l" defTabSz="457200" rtl="0" eaLnBrk="1" latinLnBrk="0" hangingPunct="1">
        <a:spcBef>
          <a:spcPts val="0"/>
        </a:spcBef>
        <a:spcAft>
          <a:spcPts val="2400"/>
        </a:spcAft>
        <a:buSzPct val="75000"/>
        <a:buFont typeface="Arial"/>
        <a:buChar char="•"/>
        <a:defRPr sz="2400" kern="1200" baseline="0">
          <a:solidFill>
            <a:srgbClr val="807F8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807F8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07F8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807F8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807F8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6BB4848-46A2-4975-9902-476661412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37" y="111864"/>
            <a:ext cx="3246924" cy="416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566D0E-D9C6-49F6-B119-29F82388A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1" y="430388"/>
            <a:ext cx="80057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Conclusion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study demonstrates that a C1-C2 PAS construct  can restore or increase biomechanical stability compared to the intact condition. </a:t>
            </a:r>
          </a:p>
          <a:p>
            <a:pPr marL="685800" indent="-6858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C1-C2 PAS offers similar biomechanical stability as the Harms construct. </a:t>
            </a:r>
          </a:p>
          <a:p>
            <a:pPr marL="685800" indent="-6858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C1-C2 PAS may be utilized as a salvage method or a less invasive alternative to C1 lateral mass screws and C2 pedicle screws during atlantoaxial fixation.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C5B0A-E088-441D-A4BC-3C77E9EB9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8A88C-B67F-4CAA-85AA-E8692E33BBA3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</p:spTree>
    <p:extLst>
      <p:ext uri="{BB962C8B-B14F-4D97-AF65-F5344CB8AC3E}">
        <p14:creationId xmlns:p14="http://schemas.microsoft.com/office/powerpoint/2010/main" val="38319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03" y="430388"/>
            <a:ext cx="8224421" cy="416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Renan Fernandes</a:t>
            </a:r>
            <a:r>
              <a:rPr lang="en-CA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Aaron Gee</a:t>
            </a:r>
            <a:r>
              <a:rPr lang="en-CA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Nicole Schneider</a:t>
            </a:r>
            <a:r>
              <a:rPr lang="en-CA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Andrew Kanawati</a:t>
            </a:r>
            <a:r>
              <a:rPr lang="en-CA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1,2,4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Emil Schemitsch</a:t>
            </a:r>
            <a:r>
              <a:rPr lang="en-CA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Chris Bailey</a:t>
            </a:r>
            <a:r>
              <a:rPr lang="en-CA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Parham Rasoulinejad</a:t>
            </a:r>
            <a:r>
              <a:rPr lang="en-CA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Radovan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Zdero</a:t>
            </a:r>
            <a:r>
              <a:rPr lang="en-C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dirty="0"/>
              <a:t>1. London Health Sciences Centre, London, ON, Canada;  2. Western University, London, ON, Canada, 3. Lawson Health Research Institute, London, ON, Canada 4. </a:t>
            </a:r>
            <a:r>
              <a:rPr lang="en-CA" sz="1400" dirty="0" err="1"/>
              <a:t>Westmead</a:t>
            </a:r>
            <a:r>
              <a:rPr lang="en-CA" sz="1400" dirty="0"/>
              <a:t> Hospital, Sydney, NSW, Australia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D62396-6303-4349-8E19-A4C06444E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9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0" y="430388"/>
            <a:ext cx="8476463" cy="369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Introduction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 of posterior arch screws in addressing atlantoaxial stability has the potential to decrease dissection, blood loss, and neurovascular injury compared to the current gold standard Harms procedure.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study was to evaluate and compare the biomechanics of a C1-C2 posterior arch screw construct against the Harms procedure for posterior atlantoaxial fixation on a human cadaveric model.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A9F17-0467-436C-B706-63E6D8F33B5D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60ADD4-7484-4FD8-8712-447C2601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0" y="430388"/>
            <a:ext cx="8476463" cy="432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Methodology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Nine fresh frozen human cadaveric cervical specimens from occiput to C3 (8 male; mean age: 66.6) were used for testing range of motion (ROM).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specimen was tested for four configurations: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Intact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Destabilized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C1-C2 posterior arch screw (PAS) construct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Harms construct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60ADD4-7484-4FD8-8712-447C2601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CB168-4198-4830-B4E8-E92F6FC7837D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</p:spTree>
    <p:extLst>
      <p:ext uri="{BB962C8B-B14F-4D97-AF65-F5344CB8AC3E}">
        <p14:creationId xmlns:p14="http://schemas.microsoft.com/office/powerpoint/2010/main" val="273939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0" y="430388"/>
            <a:ext cx="5546729" cy="37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Methodology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destabilized configuration was created with an osteotomy of the odontoid base to simulate a type II fracture.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testing the destabilized configuration spines were repaired with both the Harms technique (Figure 1A) and the C1 posterior arch and C2 bilateral laminar construct (Figure 1B).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order in which repair method was performed and tested first was randomized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60ADD4-7484-4FD8-8712-447C2601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075E9-8B2C-4889-96BE-74B815FBA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531" y="1191811"/>
            <a:ext cx="3407899" cy="2404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9F06C-F5D0-4A8C-BFAA-626A6D0B0930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31FE5-BF94-4FD1-B70D-468B00617721}"/>
              </a:ext>
            </a:extLst>
          </p:cNvPr>
          <p:cNvSpPr txBox="1"/>
          <p:nvPr/>
        </p:nvSpPr>
        <p:spPr>
          <a:xfrm>
            <a:off x="5549962" y="3596713"/>
            <a:ext cx="371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Figure 1: </a:t>
            </a:r>
            <a:r>
              <a:rPr lang="en-CA" sz="1200" dirty="0"/>
              <a:t>(A) Harms surgical construct and (B) Posterior arch screw construct</a:t>
            </a:r>
          </a:p>
        </p:txBody>
      </p:sp>
    </p:spTree>
    <p:extLst>
      <p:ext uri="{BB962C8B-B14F-4D97-AF65-F5344CB8AC3E}">
        <p14:creationId xmlns:p14="http://schemas.microsoft.com/office/powerpoint/2010/main" val="62192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1" y="430388"/>
            <a:ext cx="5420619" cy="451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Methodology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pure moment of 1.5Nm was applied for each test.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ROM of the C1-C2 segment was measured in flexion-extension, lateral bending and axial rotation.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 was captured using ARAMIS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Trilion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King of Prussia PA, USA) a digital image correlation system capable of measuring 3D motion.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98C8C3-71F6-469F-B676-2DD56D36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2BD8B6-921B-4436-AFF7-1A974949282C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A274FF3-C438-4326-A016-7ECD0C84E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21" r="18271" b="22860"/>
          <a:stretch/>
        </p:blipFill>
        <p:spPr>
          <a:xfrm>
            <a:off x="5673726" y="753707"/>
            <a:ext cx="3152775" cy="29121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38E1F2-43E8-49AD-B9A4-86BD7D100378}"/>
              </a:ext>
            </a:extLst>
          </p:cNvPr>
          <p:cNvSpPr txBox="1"/>
          <p:nvPr/>
        </p:nvSpPr>
        <p:spPr>
          <a:xfrm>
            <a:off x="5549962" y="3642780"/>
            <a:ext cx="371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Figure 2: </a:t>
            </a:r>
            <a:r>
              <a:rPr lang="en-CA" sz="1200" dirty="0"/>
              <a:t>Spine testing apparatus and motion capture system</a:t>
            </a:r>
          </a:p>
        </p:txBody>
      </p:sp>
    </p:spTree>
    <p:extLst>
      <p:ext uri="{BB962C8B-B14F-4D97-AF65-F5344CB8AC3E}">
        <p14:creationId xmlns:p14="http://schemas.microsoft.com/office/powerpoint/2010/main" val="158283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1" y="430388"/>
            <a:ext cx="80057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>
                <a:solidFill>
                  <a:srgbClr val="3B1B70"/>
                </a:solidFill>
                <a:latin typeface="Arial"/>
                <a:cs typeface="Arial Unicode MS"/>
              </a:rPr>
              <a:t>Results</a:t>
            </a:r>
          </a:p>
          <a:p>
            <a:pPr marL="685800" indent="-685800">
              <a:buFont typeface="Arial"/>
              <a:buChar char="•"/>
            </a:pPr>
            <a:endParaRPr lang="en-US" sz="280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B59C97-EFBA-4729-971B-A14D36D8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E7940D-070F-4F99-BF2D-28E6503670BB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50865"/>
          <a:ext cx="8229600" cy="1441770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854886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623575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943017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2653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Flex/Ext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Lateral Bending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Axial Rotation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95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5.08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±2.23‡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1.55±1.04‡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38.11±16.19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3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Destabilized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12.17±3.27†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9.33±5.06†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47.50±11.49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70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Harms Technique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1.72±1.17‡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2.02±0.91‡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1.84±1.08†‡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97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Posterior Arch Screws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2.27±2.16‡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3.95±1.82‡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2.48±1.21†‡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5560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F65E6DC-76A9-4B81-80B0-163CB8190E78}"/>
              </a:ext>
            </a:extLst>
          </p:cNvPr>
          <p:cNvSpPr txBox="1"/>
          <p:nvPr/>
        </p:nvSpPr>
        <p:spPr>
          <a:xfrm>
            <a:off x="569148" y="1255506"/>
            <a:ext cx="8005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Table 1: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Range of motion at 1.5 Nm for each of the motion modes in the intact condition, destabilized condition, repaired with Harms and repaired with posterior arch screws.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9FE157-F265-448E-9E5F-EDC39DD30EAB}"/>
              </a:ext>
            </a:extLst>
          </p:cNvPr>
          <p:cNvSpPr txBox="1"/>
          <p:nvPr/>
        </p:nvSpPr>
        <p:spPr>
          <a:xfrm>
            <a:off x="569148" y="3370721"/>
            <a:ext cx="59664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Values are presented as mean ± standard deviation.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†Significantly different from intact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‡Significantly different from destabilized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E1948-C430-4885-A9A7-282263C90825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</p:spTree>
    <p:extLst>
      <p:ext uri="{BB962C8B-B14F-4D97-AF65-F5344CB8AC3E}">
        <p14:creationId xmlns:p14="http://schemas.microsoft.com/office/powerpoint/2010/main" val="308165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10" y="430388"/>
            <a:ext cx="5592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Results</a:t>
            </a: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B59C97-EFBA-4729-971B-A14D36D8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67ACF-AEDA-4332-8802-DC4B29ACFDA9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48AB1-05E4-4318-B292-D49AA0E89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0" y="1544360"/>
            <a:ext cx="2883390" cy="1733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E760CE-61DF-493D-B7DB-05D6B535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306" y="1544362"/>
            <a:ext cx="2883389" cy="173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F1B62-E9ED-4842-836D-655100D2D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511" y="1544361"/>
            <a:ext cx="2887006" cy="1735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02ACF7-0DE2-4927-8BAF-1F5C828C88CA}"/>
              </a:ext>
            </a:extLst>
          </p:cNvPr>
          <p:cNvSpPr txBox="1"/>
          <p:nvPr/>
        </p:nvSpPr>
        <p:spPr>
          <a:xfrm>
            <a:off x="661989" y="3331252"/>
            <a:ext cx="743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Figure 3: </a:t>
            </a:r>
            <a:r>
              <a:rPr lang="en-CA" sz="1200" dirty="0"/>
              <a:t>Range of motion graphs for flexion-extension, lateral bending, and axial rotation (from left to right).  Range of motion was normalized by the destabilized condition</a:t>
            </a:r>
          </a:p>
        </p:txBody>
      </p:sp>
    </p:spTree>
    <p:extLst>
      <p:ext uri="{BB962C8B-B14F-4D97-AF65-F5344CB8AC3E}">
        <p14:creationId xmlns:p14="http://schemas.microsoft.com/office/powerpoint/2010/main" val="304543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1" y="430388"/>
            <a:ext cx="860196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Results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 were normalized to the ROM in the destabilized condition.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Harms and PAS groups significantly increase stability when compared with the destabilized condition for flexion-extension, lateral bending, and axial rotation (p&lt;0.003).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was no significant difference in stability when comparing Harms with PAS in flexion-extension (p = 0.964), lateral bending (p = 0.513), or axial rotation (p = 0.999).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B59C97-EFBA-4729-971B-A14D36D8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36" y="4533051"/>
            <a:ext cx="1176328" cy="600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64A830-E5EE-4EA3-8143-EA5A217A1AB7}"/>
              </a:ext>
            </a:extLst>
          </p:cNvPr>
          <p:cNvSpPr txBox="1"/>
          <p:nvPr/>
        </p:nvSpPr>
        <p:spPr>
          <a:xfrm>
            <a:off x="4381501" y="53545"/>
            <a:ext cx="573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C1B71"/>
                </a:solidFill>
                <a:latin typeface="Arial"/>
                <a:cs typeface="Arial Unicode MS"/>
              </a:rPr>
              <a:t>Biomechanical evaluation of a C1-C2 posterior arch screw construct</a:t>
            </a:r>
          </a:p>
        </p:txBody>
      </p:sp>
    </p:spTree>
    <p:extLst>
      <p:ext uri="{BB962C8B-B14F-4D97-AF65-F5344CB8AC3E}">
        <p14:creationId xmlns:p14="http://schemas.microsoft.com/office/powerpoint/2010/main" val="221838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677</Words>
  <Application>Microsoft Office PowerPoint</Application>
  <PresentationFormat>On-screen Show (16:9)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Aaron Gee</cp:lastModifiedBy>
  <cp:revision>64</cp:revision>
  <cp:lastPrinted>2012-01-12T15:01:17Z</cp:lastPrinted>
  <dcterms:created xsi:type="dcterms:W3CDTF">2011-12-23T15:22:14Z</dcterms:created>
  <dcterms:modified xsi:type="dcterms:W3CDTF">2021-01-22T13:47:22Z</dcterms:modified>
</cp:coreProperties>
</file>