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8" r:id="rId3"/>
    <p:sldId id="269" r:id="rId4"/>
    <p:sldId id="272" r:id="rId5"/>
    <p:sldId id="273" r:id="rId6"/>
    <p:sldId id="274" r:id="rId7"/>
    <p:sldId id="271" r:id="rId8"/>
    <p:sldId id="275" r:id="rId9"/>
    <p:sldId id="277" r:id="rId10"/>
    <p:sldId id="270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B71"/>
    <a:srgbClr val="4F2683"/>
    <a:srgbClr val="F6AC41"/>
    <a:srgbClr val="DE3B3C"/>
    <a:srgbClr val="ABC61F"/>
    <a:srgbClr val="1573BD"/>
    <a:srgbClr val="807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E7E02-177F-1742-9B54-4359DFA8066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0D64E-5987-2D4B-9D87-3BA09D93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91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97568-298B-6740-9B9F-550E69FACD2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C7D68-8AC4-0440-B1C1-67A64591B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5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1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325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78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05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55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3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32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14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55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38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7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8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3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2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2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4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5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6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9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34A24-CCD4-E849-8882-22BD847D2D4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spcAft>
          <a:spcPts val="1200"/>
        </a:spcAft>
        <a:buNone/>
        <a:defRPr sz="4000" b="1" i="0" kern="1200" baseline="0">
          <a:solidFill>
            <a:srgbClr val="3C1B71"/>
          </a:solidFill>
          <a:latin typeface="Arial"/>
          <a:ea typeface="+mj-ea"/>
          <a:cs typeface="+mj-cs"/>
        </a:defRPr>
      </a:lvl1pPr>
    </p:titleStyle>
    <p:bodyStyle>
      <a:lvl1pPr marL="687600" indent="-687600" algn="l" defTabSz="457200" rtl="0" eaLnBrk="1" latinLnBrk="0" hangingPunct="1">
        <a:spcBef>
          <a:spcPts val="0"/>
        </a:spcBef>
        <a:spcAft>
          <a:spcPts val="2400"/>
        </a:spcAft>
        <a:buSzPct val="75000"/>
        <a:buFont typeface="Arial"/>
        <a:buChar char="•"/>
        <a:defRPr sz="2400" kern="1200" baseline="0">
          <a:solidFill>
            <a:srgbClr val="807F83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807F83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807F83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807F83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rgbClr val="807F83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3" y="0"/>
            <a:ext cx="9130473" cy="5143500"/>
          </a:xfrm>
          <a:prstGeom prst="rect">
            <a:avLst/>
          </a:prstGeom>
        </p:spPr>
      </p:pic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B6BB4848-46A2-4975-9902-4766614121C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8537" y="111864"/>
            <a:ext cx="3246924" cy="416298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D566D0E-D9C6-49F6-B119-29F82388AC2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3836" y="4533051"/>
            <a:ext cx="1176328" cy="60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488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231" y="430388"/>
            <a:ext cx="80057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solidFill>
                  <a:srgbClr val="3B1B70"/>
                </a:solidFill>
                <a:latin typeface="Arial"/>
                <a:cs typeface="Arial Unicode MS"/>
              </a:rPr>
              <a:t>Conclusion</a:t>
            </a:r>
          </a:p>
          <a:p>
            <a:pPr>
              <a:spcAft>
                <a:spcPts val="1200"/>
              </a:spcAft>
            </a:pPr>
            <a:endParaRPr lang="en-US" sz="4000" b="1" dirty="0">
              <a:solidFill>
                <a:srgbClr val="3B1B70"/>
              </a:solidFill>
              <a:latin typeface="Arial"/>
              <a:cs typeface="Arial Unicode MS"/>
            </a:endParaRPr>
          </a:p>
          <a:p>
            <a:pPr marL="685800" indent="-685800">
              <a:buFont typeface="Arial"/>
              <a:buChar char="•"/>
            </a:pP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study demonstrates that patient-specific drill guides allow for accurate C1 and C2 bilateral laminar screw placement, with a low risk of cortical breach. </a:t>
            </a:r>
          </a:p>
          <a:p>
            <a:pPr marL="685800" indent="-6858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3614CA-7E21-4738-9E32-242236DC9897}"/>
              </a:ext>
            </a:extLst>
          </p:cNvPr>
          <p:cNvSpPr txBox="1"/>
          <p:nvPr/>
        </p:nvSpPr>
        <p:spPr>
          <a:xfrm>
            <a:off x="3619501" y="78729"/>
            <a:ext cx="5737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3C1B71"/>
                </a:solidFill>
                <a:latin typeface="Arial"/>
                <a:cs typeface="Arial Unicode MS"/>
              </a:rPr>
              <a:t>Accuracy of patient-specific drill guides for C1 and C2 laminar screw placement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C2C5B0A-E088-441D-A4BC-3C77E9EB90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3836" y="4533051"/>
            <a:ext cx="1176328" cy="60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94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3" y="0"/>
            <a:ext cx="9130473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403" y="430388"/>
            <a:ext cx="8224421" cy="4217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3C1B71"/>
                </a:solidFill>
                <a:latin typeface="Arial"/>
                <a:cs typeface="Arial Unicode MS"/>
              </a:rPr>
              <a:t>Accuracy of patient-specific drill guides for C1 and C2 laminar screw placement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Renan Fernandes</a:t>
            </a:r>
            <a:r>
              <a:rPr lang="en-CA" sz="2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1,2</a:t>
            </a: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Nicole Schneider</a:t>
            </a:r>
            <a:r>
              <a:rPr lang="en-CA" sz="2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1,2</a:t>
            </a: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Aaron Gee</a:t>
            </a:r>
            <a:r>
              <a:rPr lang="en-CA" sz="2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1,3</a:t>
            </a: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Andrew Kanawati</a:t>
            </a:r>
            <a:r>
              <a:rPr lang="en-CA" sz="2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1,2,4</a:t>
            </a: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CA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Radovan Zdero</a:t>
            </a:r>
            <a:r>
              <a:rPr lang="en-CA" sz="20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1,2,3</a:t>
            </a: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Chris Bailey</a:t>
            </a:r>
            <a:r>
              <a:rPr lang="en-CA" sz="2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1,2</a:t>
            </a: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Parham Rasoulinejad</a:t>
            </a:r>
            <a:r>
              <a:rPr lang="en-CA" sz="2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20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400" dirty="0"/>
              <a:t>1. London Health Sciences Centre, London, ON, Canada;  2. Western University, London, ON, Canada, 3. Lawson Health Research Institute, London, ON, Canada 4. </a:t>
            </a:r>
            <a:r>
              <a:rPr lang="en-CA" sz="1400" dirty="0" err="1"/>
              <a:t>Westmead</a:t>
            </a:r>
            <a:r>
              <a:rPr lang="en-CA" sz="1400" dirty="0"/>
              <a:t> Hospital, Sydney, NSW, Australia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ED62396-6303-4349-8E19-A4C06444E45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3836" y="4533051"/>
            <a:ext cx="1176328" cy="60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991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231" y="430388"/>
            <a:ext cx="8005704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solidFill>
                  <a:srgbClr val="3B1B70"/>
                </a:solidFill>
                <a:latin typeface="Arial"/>
                <a:cs typeface="Arial Unicode MS"/>
              </a:rPr>
              <a:t>Introduction</a:t>
            </a:r>
          </a:p>
          <a:p>
            <a:pPr marL="685800" indent="-685800">
              <a:spcAft>
                <a:spcPts val="1800"/>
              </a:spcAft>
              <a:buSzPct val="75000"/>
              <a:buFont typeface="Arial"/>
              <a:buChar char="•"/>
            </a:pP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Additive manufacturing in Orthopaedic surgery continues to grow allowing for more accurate placement of implants and reduced surgical time. </a:t>
            </a:r>
          </a:p>
          <a:p>
            <a:pPr marL="685800" indent="-685800">
              <a:spcAft>
                <a:spcPts val="1800"/>
              </a:spcAft>
              <a:buSzPct val="75000"/>
              <a:buFont typeface="Arial"/>
              <a:buChar char="•"/>
            </a:pP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The use of laminar screws in addressing atlantoaxial stability has the potential to decrease dissection, blood loss, and neurovascular injury compared to the current gold standard Harms procedure. </a:t>
            </a:r>
          </a:p>
          <a:p>
            <a:pPr marL="685800" indent="-685800">
              <a:spcAft>
                <a:spcPts val="1800"/>
              </a:spcAft>
              <a:buSzPct val="75000"/>
              <a:buFont typeface="Arial"/>
              <a:buChar char="•"/>
            </a:pP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Limited space within the lamina for crossing screws necessitates accurate placement.  </a:t>
            </a:r>
          </a:p>
          <a:p>
            <a:pPr marL="685800" indent="-685800">
              <a:spcAft>
                <a:spcPts val="1800"/>
              </a:spcAft>
              <a:buSzPct val="75000"/>
              <a:buFont typeface="Arial"/>
              <a:buChar char="•"/>
            </a:pP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PURPOSE: t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evaluate the accuracy of using patient-specific drill guides to place bilateral laminar screws in C1 and C2.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19501" y="78729"/>
            <a:ext cx="5737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3C1B71"/>
                </a:solidFill>
                <a:latin typeface="Arial"/>
                <a:cs typeface="Arial Unicode MS"/>
              </a:rPr>
              <a:t>Accuracy of patient-specific drill guides for C1 and C2 laminar screw placement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83776B-D22A-4961-80F2-B1FF4B3842E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3836" y="4533051"/>
            <a:ext cx="1176328" cy="60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15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231" y="430388"/>
            <a:ext cx="4334768" cy="3621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solidFill>
                  <a:srgbClr val="3B1B70"/>
                </a:solidFill>
                <a:latin typeface="Arial"/>
                <a:cs typeface="Arial Unicode MS"/>
              </a:rPr>
              <a:t>Methodology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CA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Nine fresh Occipital-cervical (C0-C3) specimens (8 male; mean age: 66.6)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Pre-insertion CT-scans were performed to create digital models of the anatomy for templating and guide creation.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84D21F-0A55-4274-BD69-5079837DED6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06650" y="1264143"/>
            <a:ext cx="4465465" cy="231873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AB5C33-4464-4536-8910-ADD9DEBA0393}"/>
              </a:ext>
            </a:extLst>
          </p:cNvPr>
          <p:cNvSpPr txBox="1"/>
          <p:nvPr/>
        </p:nvSpPr>
        <p:spPr>
          <a:xfrm>
            <a:off x="4571998" y="3607439"/>
            <a:ext cx="4334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Figure 1: </a:t>
            </a:r>
            <a:r>
              <a:rPr lang="en-CA" sz="1200" dirty="0"/>
              <a:t>Pre-operative CT scan and segmentation C1 vertebra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3A9F17-0467-436C-B706-63E6D8F33B5D}"/>
              </a:ext>
            </a:extLst>
          </p:cNvPr>
          <p:cNvSpPr txBox="1"/>
          <p:nvPr/>
        </p:nvSpPr>
        <p:spPr>
          <a:xfrm>
            <a:off x="3619501" y="78729"/>
            <a:ext cx="5737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3C1B71"/>
                </a:solidFill>
                <a:latin typeface="Arial"/>
                <a:cs typeface="Arial Unicode MS"/>
              </a:rPr>
              <a:t>Accuracy of patient-specific drill guides for C1 and C2 laminar screw placement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760ADD4-7484-4FD8-8712-447C2601BFA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3836" y="4533051"/>
            <a:ext cx="1176328" cy="60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039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231" y="430388"/>
            <a:ext cx="5190351" cy="382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solidFill>
                  <a:srgbClr val="3B1B70"/>
                </a:solidFill>
                <a:latin typeface="Arial"/>
                <a:cs typeface="Arial Unicode MS"/>
              </a:rPr>
              <a:t>Methodology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CA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total of 36 screws were placed with the aid of 3D printed patient specific guides (</a:t>
            </a:r>
            <a:r>
              <a:rPr lang="en-C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bilateral</a:t>
            </a:r>
            <a:r>
              <a:rPr lang="en-CA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laminar screws at C1 and C2).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Post-insertion CT-scans were performed</a:t>
            </a:r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6600" b="1" dirty="0">
              <a:effectLst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6EFEB9-850A-41D1-A973-9193CE532D18}"/>
              </a:ext>
            </a:extLst>
          </p:cNvPr>
          <p:cNvSpPr txBox="1"/>
          <p:nvPr/>
        </p:nvSpPr>
        <p:spPr>
          <a:xfrm>
            <a:off x="5664499" y="4260378"/>
            <a:ext cx="30301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Figure 3:</a:t>
            </a:r>
            <a:r>
              <a:rPr lang="en-CA" sz="1200" dirty="0"/>
              <a:t> Post operative CT scan C1 vertebra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FF6E9C-55F9-4A94-88A4-2D17AF3CBA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120" b="13585"/>
          <a:stretch/>
        </p:blipFill>
        <p:spPr>
          <a:xfrm>
            <a:off x="5788346" y="536474"/>
            <a:ext cx="2697167" cy="177758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5A982B1-A86B-4E34-8F62-EAB08204F84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01426" y="2551287"/>
            <a:ext cx="2556259" cy="17090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86324A0-A760-44E3-982B-40F0F35F1C70}"/>
              </a:ext>
            </a:extLst>
          </p:cNvPr>
          <p:cNvSpPr txBox="1"/>
          <p:nvPr/>
        </p:nvSpPr>
        <p:spPr>
          <a:xfrm>
            <a:off x="5397545" y="2303502"/>
            <a:ext cx="3564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Figure 2:</a:t>
            </a:r>
            <a:r>
              <a:rPr lang="en-CA" sz="1200" dirty="0"/>
              <a:t> C1 &amp; C2 Guides placed with K-wires attached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A2B6A5-949C-4A84-9435-8C9F14F089AC}"/>
              </a:ext>
            </a:extLst>
          </p:cNvPr>
          <p:cNvSpPr txBox="1"/>
          <p:nvPr/>
        </p:nvSpPr>
        <p:spPr>
          <a:xfrm>
            <a:off x="3619501" y="78729"/>
            <a:ext cx="5737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3C1B71"/>
                </a:solidFill>
                <a:latin typeface="Arial"/>
                <a:cs typeface="Arial Unicode MS"/>
              </a:rPr>
              <a:t>Accuracy of patient-specific drill guides for C1 and C2 laminar screw placement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E98C8C3-71F6-469F-B676-2DD56D3644E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3836" y="4533051"/>
            <a:ext cx="1176328" cy="60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834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231" y="430388"/>
            <a:ext cx="4868169" cy="3519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solidFill>
                  <a:srgbClr val="3B1B70"/>
                </a:solidFill>
                <a:latin typeface="Arial"/>
                <a:cs typeface="Arial Unicode MS"/>
              </a:rPr>
              <a:t>Methodology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planned and actual trajectory was compared using pre and post-insertion imaging based on the angular and entry point deviation.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Following post-insertion imaging specimens were dissected and a visual inspection for breaches was performed</a:t>
            </a:r>
            <a:r>
              <a:rPr lang="en-C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B077C8-1426-4E52-819B-C513C5E8B71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2566" y="632611"/>
            <a:ext cx="3757435" cy="32208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B69E8E-BF83-4AAA-8577-BBAF4E817335}"/>
              </a:ext>
            </a:extLst>
          </p:cNvPr>
          <p:cNvSpPr txBox="1"/>
          <p:nvPr/>
        </p:nvSpPr>
        <p:spPr>
          <a:xfrm>
            <a:off x="5234166" y="3822766"/>
            <a:ext cx="3554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Figure 4:</a:t>
            </a:r>
            <a:r>
              <a:rPr lang="en-CA" sz="1200" dirty="0"/>
              <a:t> Comparison of planned vs actual trajectories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99453E-9109-41F8-91C1-C28AC729257A}"/>
              </a:ext>
            </a:extLst>
          </p:cNvPr>
          <p:cNvSpPr txBox="1"/>
          <p:nvPr/>
        </p:nvSpPr>
        <p:spPr>
          <a:xfrm>
            <a:off x="3619501" y="78729"/>
            <a:ext cx="5737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3C1B71"/>
                </a:solidFill>
                <a:latin typeface="Arial"/>
                <a:cs typeface="Arial Unicode MS"/>
              </a:rPr>
              <a:t>Accuracy of patient-specific drill guides for C1 and C2 laminar screw placement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0039916-2AC2-4E3A-A8C1-69884B01108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3836" y="4533051"/>
            <a:ext cx="1176328" cy="60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747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231" y="430388"/>
            <a:ext cx="800570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solidFill>
                  <a:srgbClr val="3B1B70"/>
                </a:solidFill>
                <a:latin typeface="Arial"/>
                <a:cs typeface="Arial Unicode MS"/>
              </a:rPr>
              <a:t>Results: Entry Point Difference</a:t>
            </a: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9949BC1-627C-46F3-89D5-3407E67E7A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012" y="998724"/>
            <a:ext cx="8313976" cy="33110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2671CB8-2726-4CF3-993A-CC45C6D14428}"/>
              </a:ext>
            </a:extLst>
          </p:cNvPr>
          <p:cNvSpPr txBox="1"/>
          <p:nvPr/>
        </p:nvSpPr>
        <p:spPr>
          <a:xfrm>
            <a:off x="3619501" y="78729"/>
            <a:ext cx="5737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3C1B71"/>
                </a:solidFill>
                <a:latin typeface="Arial"/>
                <a:cs typeface="Arial Unicode MS"/>
              </a:rPr>
              <a:t>Accuracy of patient-specific drill guides for C1 and C2 laminar screw placement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3B59C97-EFBA-4729-971B-A14D36D8C92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3836" y="4533051"/>
            <a:ext cx="1176328" cy="60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38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4E0861-C1F3-47C7-8270-6ECD7D83F9A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1655" y="1026214"/>
            <a:ext cx="5500688" cy="33745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7231" y="430388"/>
            <a:ext cx="800570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solidFill>
                  <a:srgbClr val="3B1B70"/>
                </a:solidFill>
                <a:latin typeface="Arial"/>
                <a:cs typeface="Arial Unicode MS"/>
              </a:rPr>
              <a:t>Results: Trajectory Difference</a:t>
            </a: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B7E994-C4AE-4639-ADE1-9A4036F1E971}"/>
              </a:ext>
            </a:extLst>
          </p:cNvPr>
          <p:cNvSpPr txBox="1"/>
          <p:nvPr/>
        </p:nvSpPr>
        <p:spPr>
          <a:xfrm>
            <a:off x="3619501" y="78729"/>
            <a:ext cx="5737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3C1B71"/>
                </a:solidFill>
                <a:latin typeface="Arial"/>
                <a:cs typeface="Arial Unicode MS"/>
              </a:rPr>
              <a:t>Accuracy of patient-specific drill guides for C1 and C2 laminar screw placement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FACFD9-E841-4809-A8C7-8FB6B2040CE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3836" y="4533051"/>
            <a:ext cx="1176328" cy="60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496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231" y="430388"/>
            <a:ext cx="702418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solidFill>
                  <a:srgbClr val="3B1B70"/>
                </a:solidFill>
                <a:latin typeface="Arial"/>
                <a:cs typeface="Arial Unicode MS"/>
              </a:rPr>
              <a:t>Results: Cortical Breaches</a:t>
            </a:r>
          </a:p>
          <a:p>
            <a:endParaRPr lang="en-C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618505-71E4-4A6A-AD56-85CD5733ED7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34" t="34376" b="16603"/>
          <a:stretch/>
        </p:blipFill>
        <p:spPr>
          <a:xfrm>
            <a:off x="5653582" y="1092856"/>
            <a:ext cx="3156918" cy="212321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1BADB09-AA00-4F14-9DB5-40D84B711181}"/>
              </a:ext>
            </a:extLst>
          </p:cNvPr>
          <p:cNvSpPr txBox="1"/>
          <p:nvPr/>
        </p:nvSpPr>
        <p:spPr>
          <a:xfrm>
            <a:off x="5780389" y="3216074"/>
            <a:ext cx="30301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Figure 5:</a:t>
            </a:r>
            <a:r>
              <a:rPr lang="en-CA" sz="1200" dirty="0"/>
              <a:t> Visual inspection of C1 vertebra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190109-5656-49A2-9AC6-964C735C74E4}"/>
              </a:ext>
            </a:extLst>
          </p:cNvPr>
          <p:cNvSpPr txBox="1"/>
          <p:nvPr/>
        </p:nvSpPr>
        <p:spPr>
          <a:xfrm>
            <a:off x="3619501" y="78729"/>
            <a:ext cx="5737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3C1B71"/>
                </a:solidFill>
                <a:latin typeface="Arial"/>
                <a:cs typeface="Arial Unicode MS"/>
              </a:rPr>
              <a:t>Accuracy of patient-specific drill guides for C1 and C2 laminar screw placement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3B05054-9CC8-4149-88A3-551084B5001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3836" y="4533051"/>
            <a:ext cx="1176328" cy="6009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FDDADA4-6F73-41E9-B9AE-3043BC6CE0FB}"/>
              </a:ext>
            </a:extLst>
          </p:cNvPr>
          <p:cNvSpPr txBox="1"/>
          <p:nvPr/>
        </p:nvSpPr>
        <p:spPr>
          <a:xfrm>
            <a:off x="325254" y="1892326"/>
            <a:ext cx="52403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Visual inspection: No cortical breach was seen in the screw pathway in C1 or C2 laminas.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256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476</Words>
  <Application>Microsoft Office PowerPoint</Application>
  <PresentationFormat>On-screen Show (16:9)</PresentationFormat>
  <Paragraphs>55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UWO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Wilson</dc:creator>
  <cp:lastModifiedBy>craig coleman</cp:lastModifiedBy>
  <cp:revision>59</cp:revision>
  <cp:lastPrinted>2012-01-12T15:01:17Z</cp:lastPrinted>
  <dcterms:created xsi:type="dcterms:W3CDTF">2011-12-23T15:22:14Z</dcterms:created>
  <dcterms:modified xsi:type="dcterms:W3CDTF">2021-01-26T17:53:07Z</dcterms:modified>
</cp:coreProperties>
</file>