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4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8557-4686-4B25-B7CF-A63F25B8E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3847E-9A93-484C-A69D-7D9A992ED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D340D-E3E2-42F3-97B3-57584E20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70F85-7E96-445A-A85A-6CFE98AA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92840-94D6-4B2A-935F-18DB1E14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333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D2F9-66B1-489A-AAF9-D1B2C3A8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666D2-245D-4EE9-A819-BA27FAD7E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E7D26-ABFD-4791-A247-E76EB0E8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F9CD3-DEAC-49D5-8926-10E1A282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11370-B861-4104-94C6-EFDB6E18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724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AEA026-EA22-40A0-BD1C-37B69C024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574F8-4668-4F51-932D-5C11A107C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BF59-D39A-4246-A660-685CB19C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A631-6360-4735-BEC4-E5F41BED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6A50-16D4-4E96-9749-2AA15F1D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115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7417-970A-4A00-9AA0-4DFA5856C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2B569-E53C-4B65-8790-4136CED2F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4DA3A-4027-4EE6-B9A2-22A1BE4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2539E-565A-44B3-A3E7-9220432D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6264C-2F68-442B-B24D-C40741F9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7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42128-27C1-45CE-967C-0FDCE092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9A51E-A482-41C1-A81B-69BFB58C0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923E2-DB3E-4A97-902D-C8327E52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B7673-414E-4D32-9E81-85792EB3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E3D5-7DC0-482C-A7DD-B344580C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336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1FB84-FE3A-4B6B-8FAD-A0B329E7E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93F9C-E1DC-46C2-8281-1198E828B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AF1E3-AF93-4236-8975-39D76577E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DB39D-E14E-4F64-9563-830262313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6DF7E-E276-47C8-AD23-51C4370F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0882A-4672-4355-9C3A-222564FD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351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7900-4BF2-4E01-8992-889F9523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73807-34E3-4DD0-8AE1-293B8E9DD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D77F7-221C-461B-A611-01DF78D16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F0C22-BF8E-4B0C-9AF2-1348D8E48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72176-47CE-474B-942B-3EC0E3073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3380FA-DA5F-440B-9A46-00EF6A1F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F6DE8-CF26-408F-B703-A100796F2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2BFF77-3951-4A8E-96A6-E23A3A13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481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7213-E7E8-4CCA-ADDB-67F6640F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176BB7-F776-4276-BD06-566A3C7A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81F52-3F74-4C04-805E-2902354A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E626A-D9EE-494A-9F81-F7F0743C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839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68C080-2D4D-4A3A-9FB9-6E410376E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FC232-71C5-4812-90E0-10F914E0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00E95-8FF7-4C74-B71D-A41C82B9A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122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0308-893B-4BB7-BFF2-76EB2F04A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A9C46-F92B-4532-9ADE-964DD79B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A399D-33E6-4787-A9D9-8D5B872F8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9BECC-F3C2-4E4A-8607-F6C124F6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6F009-06D2-4932-AF39-3A782B49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1315C-3FD2-474D-A311-B24F5962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50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07F3-4249-4A62-A8B6-8ACC24457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E38D4-58AA-4B9E-B5E5-FF8202DDE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FA001-E310-40BA-99C6-82092D156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D0EE4-FD9F-47CC-ADC2-4A6FC73E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00CDC-D0CD-4284-94C2-C5386522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5F644-CC0A-4EF1-AFAD-24724FCC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480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91656-D5D2-405C-83FC-CEB6D3EEB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32DCA-0643-49C7-A28F-EB62794FC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0C696-0614-4984-9DC7-C8D88C664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0F763-5EA9-42DF-A110-4ADF85C8BB90}" type="datetimeFigureOut">
              <a:rPr lang="en-CA" smtClean="0"/>
              <a:t>2021-01-22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EA56E-3B03-42D3-A8B1-0C1DBE6638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1F5D8-10DE-4609-ACF8-5FD1C5A10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5EEB8-BEE1-4CDE-9E51-2D922FF2F5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052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4DF05FDB-37E1-456A-BF08-FC27FF5DA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26" y="0"/>
            <a:ext cx="53489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2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F806-0ED0-453A-A9D2-4B3DD4EAB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8949"/>
          </a:xfrm>
          <a:solidFill>
            <a:srgbClr val="744C84"/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Biomechanical comparison of subsidence between patient-specific and non-patient-specific PLIF cages</a:t>
            </a:r>
            <a:br>
              <a:rPr lang="en-US" sz="2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CA" sz="2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Renan J R Fernandes¹, Aaron Gee¹, Andrew J Kanawati</a:t>
            </a:r>
            <a:r>
              <a:rPr lang="en-CA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¹</a:t>
            </a:r>
            <a:r>
              <a:rPr lang="en-CA" sz="1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CA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n-C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Parham Rasoulinejad¹, Radovan Zdero</a:t>
            </a:r>
            <a:r>
              <a:rPr lang="en-CA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¹</a:t>
            </a:r>
            <a:r>
              <a:rPr lang="en-CA" sz="1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CA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³</a:t>
            </a:r>
            <a:r>
              <a:rPr lang="en-C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Chris </a:t>
            </a:r>
            <a:r>
              <a:rPr lang="en-CA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 </a:t>
            </a:r>
            <a:r>
              <a:rPr lang="en-C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Bailey</a:t>
            </a:r>
            <a:r>
              <a:rPr lang="en-CA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¹</a:t>
            </a:r>
            <a:br>
              <a:rPr lang="en-CA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1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¹Western University, London Health Research Institute, LHSC – London, ON, Canada; ²Westmead Hospital – Sydney, NSW, Australia; ³ Department of Mechanical Engineering, Western University – London, ON, Canada</a:t>
            </a:r>
            <a:endParaRPr lang="en-CA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A0C7565-B23A-43AD-A514-DB15DD03799D}"/>
              </a:ext>
            </a:extLst>
          </p:cNvPr>
          <p:cNvSpPr txBox="1">
            <a:spLocks/>
          </p:cNvSpPr>
          <p:nvPr/>
        </p:nvSpPr>
        <p:spPr>
          <a:xfrm>
            <a:off x="0" y="5776622"/>
            <a:ext cx="12192000" cy="1081378"/>
          </a:xfrm>
          <a:prstGeom prst="rect">
            <a:avLst/>
          </a:prstGeom>
          <a:solidFill>
            <a:srgbClr val="744C84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endParaRPr lang="en-CA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Lawson Health Research Institute Logo">
            <a:extLst>
              <a:ext uri="{FF2B5EF4-FFF2-40B4-BE49-F238E27FC236}">
                <a16:creationId xmlns:a16="http://schemas.microsoft.com/office/drawing/2014/main" id="{E0FB3CAF-916B-4ED6-8D88-DCDCBBDAB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5186" y="5793733"/>
            <a:ext cx="1901627" cy="90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5CC755AC-AD04-4B6A-857F-D6DEF0AC1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3" r="2" b="6621"/>
          <a:stretch/>
        </p:blipFill>
        <p:spPr bwMode="auto">
          <a:xfrm>
            <a:off x="1102097" y="5793733"/>
            <a:ext cx="2940993" cy="9695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AE7EB3-9B53-47B7-8364-8736F642B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0231" y="5819079"/>
            <a:ext cx="3098351" cy="852046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64AA23-3609-4F11-A9D2-F8AB15A6E819}"/>
              </a:ext>
            </a:extLst>
          </p:cNvPr>
          <p:cNvSpPr txBox="1">
            <a:spLocks/>
          </p:cNvSpPr>
          <p:nvPr/>
        </p:nvSpPr>
        <p:spPr>
          <a:xfrm>
            <a:off x="0" y="1253631"/>
            <a:ext cx="3051545" cy="2899269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" dirty="0">
                <a:solidFill>
                  <a:schemeClr val="bg1"/>
                </a:solidFill>
                <a:highlight>
                  <a:srgbClr val="744C84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just"/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PLIF surgery is one of the most popular interbody fusion techniques among spine surgeons</a:t>
            </a:r>
          </a:p>
          <a:p>
            <a:pPr algn="just"/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Subsidence remains one of the biggest complications after LIF</a:t>
            </a:r>
          </a:p>
          <a:p>
            <a:pPr algn="just"/>
            <a:r>
              <a:rPr lang="en-C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Biomechanical studies comparing cage shapes and sizes have found significant differences when increasing the surface of contact with larger cages</a:t>
            </a:r>
            <a:r>
              <a:rPr lang="en-C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C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C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one of them specifically focused on the effect of a patient-specific intervertebral disc device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  <a:p>
            <a:pPr algn="just"/>
            <a:r>
              <a:rPr lang="en-C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C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ompare the stiffness and loading distribution parameters using PLIF implants that match the endplate bone geometry compared to flat surface commercial PLIF cages.</a:t>
            </a:r>
            <a:endParaRPr lang="en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E2EE8A-F114-4CAA-AE7F-102FD3855357}"/>
              </a:ext>
            </a:extLst>
          </p:cNvPr>
          <p:cNvSpPr/>
          <p:nvPr/>
        </p:nvSpPr>
        <p:spPr>
          <a:xfrm>
            <a:off x="0" y="1158948"/>
            <a:ext cx="3051545" cy="4617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2E360C-F383-4083-9F2B-AE2405397C75}"/>
              </a:ext>
            </a:extLst>
          </p:cNvPr>
          <p:cNvSpPr/>
          <p:nvPr/>
        </p:nvSpPr>
        <p:spPr>
          <a:xfrm>
            <a:off x="3044454" y="1158949"/>
            <a:ext cx="3051545" cy="4617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17BD3F-F043-4B00-AFEE-2F86D73E742F}"/>
              </a:ext>
            </a:extLst>
          </p:cNvPr>
          <p:cNvSpPr/>
          <p:nvPr/>
        </p:nvSpPr>
        <p:spPr>
          <a:xfrm>
            <a:off x="6096001" y="1158949"/>
            <a:ext cx="3051545" cy="4617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95CB06-8566-44DB-9743-A46851AFE68B}"/>
              </a:ext>
            </a:extLst>
          </p:cNvPr>
          <p:cNvSpPr/>
          <p:nvPr/>
        </p:nvSpPr>
        <p:spPr>
          <a:xfrm>
            <a:off x="9147547" y="1158949"/>
            <a:ext cx="3044454" cy="4617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27AF710-5A61-4C03-B9A1-F8895E04FD6B}"/>
              </a:ext>
            </a:extLst>
          </p:cNvPr>
          <p:cNvSpPr txBox="1">
            <a:spLocks/>
          </p:cNvSpPr>
          <p:nvPr/>
        </p:nvSpPr>
        <p:spPr>
          <a:xfrm>
            <a:off x="3044454" y="1253629"/>
            <a:ext cx="3051545" cy="302309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600" dirty="0">
                <a:solidFill>
                  <a:schemeClr val="bg1"/>
                </a:solidFill>
                <a:highlight>
                  <a:srgbClr val="744C84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3800" dirty="0">
              <a:solidFill>
                <a:schemeClr val="bg1"/>
              </a:solidFill>
              <a:highlight>
                <a:srgbClr val="744C84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C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CT scan images of the lumbar spine of cadaveric specimens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were ob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tained.</a:t>
            </a:r>
          </a:p>
          <a:p>
            <a:pPr algn="just"/>
            <a:r>
              <a:rPr lang="en-C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3D volumetric reconstruction sequence was performed to obtain a 3D model from the vertebrae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C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PLIF cages matching the endplate geometry were obtained through a Boolean operation and 3D printed using a resin with properties similar to PEEK</a:t>
            </a:r>
          </a:p>
          <a:p>
            <a:pPr algn="just"/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Biomechanical testing was performed on the cadaveric lumbar vertebrae comparing the patient-specific (PS) cages to two commercially available cages (Fuse and Capstone)</a:t>
            </a:r>
            <a:endParaRPr lang="en-CA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analysis</a:t>
            </a:r>
          </a:p>
          <a:p>
            <a:pPr lvl="1"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Paired t-tests were used to compare the peak failure force and stiffness between the groups.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highlight>
                <a:srgbClr val="744C84"/>
              </a:highlight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0153E35-99F6-462E-91A2-839ABE8C78BC}"/>
              </a:ext>
            </a:extLst>
          </p:cNvPr>
          <p:cNvSpPr txBox="1">
            <a:spLocks/>
          </p:cNvSpPr>
          <p:nvPr/>
        </p:nvSpPr>
        <p:spPr>
          <a:xfrm>
            <a:off x="6051813" y="1253331"/>
            <a:ext cx="3051545" cy="256273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highlight>
                  <a:srgbClr val="744C84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Patient-specific x Fuse cage (Group 1)</a:t>
            </a:r>
          </a:p>
          <a:p>
            <a:pPr lvl="1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force to failure was 1399N for PS1 cage and 852N for Fuse cage(p&lt;0.001)</a:t>
            </a:r>
          </a:p>
          <a:p>
            <a:pPr lvl="1" algn="just"/>
            <a:r>
              <a:rPr lang="en-C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Me</a:t>
            </a:r>
            <a:r>
              <a:rPr lang="en-C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 stiffness was 1274N/mm and 431N/mm(p&lt;0.001)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Patient-specific x Capstone cage (Group 2)</a:t>
            </a:r>
          </a:p>
          <a:p>
            <a:pPr lvl="1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C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ean force to failure was 1381N for PS2 cage and 1164N for Capstone cage(p=0.086)</a:t>
            </a:r>
          </a:p>
          <a:p>
            <a:pPr lvl="1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stiffness was 1382N/mm and 867N/mm(p=0.009)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B8605B-2CFF-4955-A78D-A4E54C441EF7}"/>
              </a:ext>
            </a:extLst>
          </p:cNvPr>
          <p:cNvSpPr txBox="1"/>
          <p:nvPr/>
        </p:nvSpPr>
        <p:spPr>
          <a:xfrm>
            <a:off x="9140453" y="1158947"/>
            <a:ext cx="2212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1. </a:t>
            </a:r>
            <a:r>
              <a:rPr lang="en-CA" sz="1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results</a:t>
            </a:r>
            <a:endParaRPr lang="en-CA" sz="14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71626B38-7184-4E5B-979B-F2D8D26A1A1F}"/>
              </a:ext>
            </a:extLst>
          </p:cNvPr>
          <p:cNvSpPr txBox="1">
            <a:spLocks/>
          </p:cNvSpPr>
          <p:nvPr/>
        </p:nvSpPr>
        <p:spPr>
          <a:xfrm>
            <a:off x="9211130" y="3662500"/>
            <a:ext cx="2917287" cy="203654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100" dirty="0">
                <a:solidFill>
                  <a:schemeClr val="bg1"/>
                </a:solidFill>
                <a:highlight>
                  <a:srgbClr val="744C84"/>
                </a:highlight>
              </a:rPr>
              <a:t>Conclusion</a:t>
            </a:r>
          </a:p>
          <a:p>
            <a:pPr algn="jus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Interbody fusion implants matching the endplate surface can help prevent subsidence since they require a higher force to subside.</a:t>
            </a:r>
          </a:p>
          <a:p>
            <a:pPr algn="jus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Patient-specific cages presented a significantly higher stiffness than the commercially available cages shapes used for this study.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3BAEC14-301D-4EF8-8A9F-9D14A4B0B300}"/>
              </a:ext>
            </a:extLst>
          </p:cNvPr>
          <p:cNvGrpSpPr/>
          <p:nvPr/>
        </p:nvGrpSpPr>
        <p:grpSpPr>
          <a:xfrm>
            <a:off x="131921" y="4080851"/>
            <a:ext cx="2900153" cy="1699659"/>
            <a:chOff x="131921" y="4080851"/>
            <a:chExt cx="2900153" cy="1699659"/>
          </a:xfrm>
        </p:grpSpPr>
        <p:pic>
          <p:nvPicPr>
            <p:cNvPr id="33" name="Picture 32" descr="A picture containing metalware&#10;&#10;Description automatically generated">
              <a:extLst>
                <a:ext uri="{FF2B5EF4-FFF2-40B4-BE49-F238E27FC236}">
                  <a16:creationId xmlns:a16="http://schemas.microsoft.com/office/drawing/2014/main" id="{3CEB336E-AC7F-4175-820F-6F144138A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088" y="4080851"/>
              <a:ext cx="2314632" cy="1442996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1591416-3399-4106-92F1-1285232A9674}"/>
                </a:ext>
              </a:extLst>
            </p:cNvPr>
            <p:cNvSpPr txBox="1"/>
            <p:nvPr/>
          </p:nvSpPr>
          <p:spPr>
            <a:xfrm>
              <a:off x="131921" y="5503511"/>
              <a:ext cx="2900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lang="en-US" sz="600" b="1" i="1" dirty="0"/>
                <a:t>Figure 1. </a:t>
              </a:r>
              <a:r>
                <a:rPr lang="en-US" sz="600" b="0" i="0" dirty="0">
                  <a:solidFill>
                    <a:srgbClr val="000000"/>
                  </a:solidFill>
                  <a:effectLst/>
                  <a:latin typeface="Roboto"/>
                </a:rPr>
                <a:t>Commercial cages used during biomechanical testing to compare with </a:t>
              </a:r>
            </a:p>
            <a:p>
              <a:pPr algn="just"/>
              <a:r>
                <a:rPr lang="en-US" sz="600" b="0" i="0" dirty="0">
                  <a:solidFill>
                    <a:srgbClr val="000000"/>
                  </a:solidFill>
                  <a:effectLst/>
                  <a:latin typeface="Roboto"/>
                </a:rPr>
                <a:t>patient-specific cage. A and B: Fuse cage; C and D: Capstone cage</a:t>
              </a:r>
              <a:endParaRPr lang="en-CA" sz="600" b="1" i="1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E5CFCCAA-5751-4088-A4C2-81E9E2DF5BD7}"/>
              </a:ext>
            </a:extLst>
          </p:cNvPr>
          <p:cNvSpPr txBox="1"/>
          <p:nvPr/>
        </p:nvSpPr>
        <p:spPr>
          <a:xfrm>
            <a:off x="3190240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E2AFCCB-0A0F-4171-BE86-916795365289}"/>
              </a:ext>
            </a:extLst>
          </p:cNvPr>
          <p:cNvGrpSpPr/>
          <p:nvPr/>
        </p:nvGrpSpPr>
        <p:grpSpPr>
          <a:xfrm>
            <a:off x="3175121" y="4282127"/>
            <a:ext cx="2797301" cy="1485940"/>
            <a:chOff x="3175121" y="4282127"/>
            <a:chExt cx="2797301" cy="1485940"/>
          </a:xfrm>
        </p:grpSpPr>
        <p:pic>
          <p:nvPicPr>
            <p:cNvPr id="39" name="Picture 38" descr="A picture containing colorful, red, colored, photo&#10;&#10;Description automatically generated">
              <a:extLst>
                <a:ext uri="{FF2B5EF4-FFF2-40B4-BE49-F238E27FC236}">
                  <a16:creationId xmlns:a16="http://schemas.microsoft.com/office/drawing/2014/main" id="{3714CE24-3092-4795-BA42-69804092252F}"/>
                </a:ext>
              </a:extLst>
            </p:cNvPr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53"/>
            <a:stretch/>
          </p:blipFill>
          <p:spPr>
            <a:xfrm>
              <a:off x="3264562" y="4282127"/>
              <a:ext cx="2611328" cy="1208044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35637B-21DD-4237-ACB2-AA811F93A870}"/>
                </a:ext>
              </a:extLst>
            </p:cNvPr>
            <p:cNvSpPr txBox="1"/>
            <p:nvPr/>
          </p:nvSpPr>
          <p:spPr>
            <a:xfrm>
              <a:off x="3175121" y="5429513"/>
              <a:ext cx="2797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600" b="1" i="1" dirty="0"/>
                <a:t>Figure 2. </a:t>
              </a:r>
              <a:r>
                <a:rPr lang="en-CA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Anterior and superior views of cage planned positions(a-b), anterior and oblique views of the Boolean operation(c-d), and lateral and anterior views of the hollow vertebra and the conformational implant post-Boolean operation(e-f).</a:t>
              </a:r>
              <a:endParaRPr lang="en-CA" sz="600" b="1" i="1" dirty="0"/>
            </a:p>
          </p:txBody>
        </p:sp>
      </p:grpSp>
      <p:pic>
        <p:nvPicPr>
          <p:cNvPr id="44" name="Picture 43" descr="Table&#10;&#10;Description automatically generated">
            <a:extLst>
              <a:ext uri="{FF2B5EF4-FFF2-40B4-BE49-F238E27FC236}">
                <a16:creationId xmlns:a16="http://schemas.microsoft.com/office/drawing/2014/main" id="{262C1391-7D20-489A-8D73-BE1FBA19A20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0" t="8518" r="21562" b="11111"/>
          <a:stretch/>
        </p:blipFill>
        <p:spPr>
          <a:xfrm>
            <a:off x="9249750" y="1413677"/>
            <a:ext cx="2764449" cy="2185374"/>
          </a:xfrm>
          <a:prstGeom prst="rect">
            <a:avLst/>
          </a:prstGeom>
        </p:spPr>
      </p:pic>
      <p:pic>
        <p:nvPicPr>
          <p:cNvPr id="46" name="Picture 45" descr="Diagram, engineering drawing&#10;&#10;Description automatically generated">
            <a:extLst>
              <a:ext uri="{FF2B5EF4-FFF2-40B4-BE49-F238E27FC236}">
                <a16:creationId xmlns:a16="http://schemas.microsoft.com/office/drawing/2014/main" id="{34E7A5D3-4E29-4F58-87FB-B820F47AD86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" r="1772"/>
          <a:stretch/>
        </p:blipFill>
        <p:spPr>
          <a:xfrm>
            <a:off x="6182617" y="3344978"/>
            <a:ext cx="2947570" cy="173059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CD33FDBC-A8FA-4BDA-B339-C5C1254FE41B}"/>
              </a:ext>
            </a:extLst>
          </p:cNvPr>
          <p:cNvSpPr txBox="1"/>
          <p:nvPr/>
        </p:nvSpPr>
        <p:spPr>
          <a:xfrm>
            <a:off x="6159581" y="5075569"/>
            <a:ext cx="2887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i="1" dirty="0"/>
              <a:t>Figure 3. </a:t>
            </a:r>
            <a:r>
              <a:rPr lang="en-US" sz="1000" dirty="0"/>
              <a:t>Force-displacement plot for every group. Top: group 1 – PS cage on the left and Fuse cage on the right. Bottom: group 2 – PS cage on the left and Capstone cage on the right.</a:t>
            </a:r>
            <a:endParaRPr lang="en-CA" sz="1000" b="1" i="1" dirty="0"/>
          </a:p>
        </p:txBody>
      </p:sp>
    </p:spTree>
    <p:extLst>
      <p:ext uri="{BB962C8B-B14F-4D97-AF65-F5344CB8AC3E}">
        <p14:creationId xmlns:p14="http://schemas.microsoft.com/office/powerpoint/2010/main" val="4231561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499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Biomechanical comparison of subsidence between patient-specific and non-patient-specific PLIF cages  Renan J R Fernandes¹, Aaron Gee¹, Andrew J Kanawati¹,², Parham Rasoulinejad¹, Radovan Zdero¹,³, Chris S. Bailey¹ ¹Western University, London Health Research Institute, LHSC – London, ON, Canada; ²Westmead Hospital – Sydney, NSW, Australia; ³ Department of Mechanical Engineering, Western University – London, ON, Canada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Renan Jose Rodrigues Fernandes</dc:creator>
  <cp:lastModifiedBy>Renan Jose Rodrigues Fernandes</cp:lastModifiedBy>
  <cp:revision>27</cp:revision>
  <dcterms:created xsi:type="dcterms:W3CDTF">2021-01-19T21:28:40Z</dcterms:created>
  <dcterms:modified xsi:type="dcterms:W3CDTF">2021-01-22T16:44:04Z</dcterms:modified>
</cp:coreProperties>
</file>