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4C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8557-4686-4B25-B7CF-A63F25B8E7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F83847E-9A93-484C-A69D-7D9A992ED7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75D340D-E3E2-42F3-97B3-57584E204965}"/>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5B070F85-7E96-445A-A85A-6CFE98AA27D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0292840-94D6-4B2A-935F-18DB1E146E63}"/>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10333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ED2F9-66B1-489A-AAF9-D1B2C3A89A5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37666D2-245D-4EE9-A819-BA27FAD7E8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9E7D26-ABFD-4791-A247-E76EB0E8A50F}"/>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6E8F9CD3-DEAC-49D5-8926-10E1A2823CE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611370-B861-4104-94C6-EFDB6E18160D}"/>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847244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AEA026-EA22-40A0-BD1C-37B69C024BA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56574F8-4668-4F51-932D-5C11A107C5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C1BF59-D39A-4246-A660-685CB19CED2E}"/>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4029A631-6360-4735-BEC4-E5F41BED13A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1F36A50-16D4-4E96-9749-2AA15F1D7A40}"/>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04115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87417-970A-4A00-9AA0-4DFA5856CA8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DE2B569-E53C-4B65-8790-4136CED2F2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EE4DA3A-4027-4EE6-B9A2-22A1BE4F72E0}"/>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E7B2539E-565A-44B3-A3E7-9220432D05F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C16264C-2F68-442B-B24D-C40741F9DBC3}"/>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121667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42128-27C1-45CE-967C-0FDCE092C2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E039A51E-A482-41C1-A81B-69BFB58C06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A923E2-DB3E-4A97-902D-C8327E524326}"/>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F7FB7673-414E-4D32-9E81-85792EB38A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26E3D5-7DC0-482C-A7DD-B344580C6EFE}"/>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83336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1FB84-FE3A-4B6B-8FAD-A0B329E7ECA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D793F9C-E1DC-46C2-8281-1198E828BE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4DAF1E3-AF93-4236-8975-39D76577EE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58DB39D-E14E-4F64-9563-830262313762}"/>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6" name="Footer Placeholder 5">
            <a:extLst>
              <a:ext uri="{FF2B5EF4-FFF2-40B4-BE49-F238E27FC236}">
                <a16:creationId xmlns:a16="http://schemas.microsoft.com/office/drawing/2014/main" id="{F116DF7E-E276-47C8-AD23-51C4370F13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B0882A-4672-4355-9C3A-222564FD30F8}"/>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233517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87900-4BF2-4E01-8992-889F9523F6B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4073807-34E3-4DD0-8AE1-293B8E9DDA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7D77F7-221C-461B-A611-01DF78D16E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7BF0C22-BF8E-4B0C-9AF2-1348D8E48F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172176-47CE-474B-942B-3EC0E3073E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83380FA-DA5F-440B-9A46-00EF6A1FE65A}"/>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8" name="Footer Placeholder 7">
            <a:extLst>
              <a:ext uri="{FF2B5EF4-FFF2-40B4-BE49-F238E27FC236}">
                <a16:creationId xmlns:a16="http://schemas.microsoft.com/office/drawing/2014/main" id="{B3EF6DE8-CF26-408F-B703-A100796F2E7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62BFF77-3951-4A8E-96A6-E23A3A13C192}"/>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444814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77213-E7E8-4CCA-ADDB-67F6640F0A9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1176BB7-F776-4276-BD06-566A3C7A2722}"/>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4" name="Footer Placeholder 3">
            <a:extLst>
              <a:ext uri="{FF2B5EF4-FFF2-40B4-BE49-F238E27FC236}">
                <a16:creationId xmlns:a16="http://schemas.microsoft.com/office/drawing/2014/main" id="{56681F52-3F74-4C04-805E-2902354A843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9EE626A-D9EE-494A-9F81-F7F0743C1090}"/>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340839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68C080-2D4D-4A3A-9FB9-6E410376EC91}"/>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3" name="Footer Placeholder 2">
            <a:extLst>
              <a:ext uri="{FF2B5EF4-FFF2-40B4-BE49-F238E27FC236}">
                <a16:creationId xmlns:a16="http://schemas.microsoft.com/office/drawing/2014/main" id="{156FC232-71C5-4812-90E0-10F914E01C9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2700E95-8FF7-4C74-B71D-A41C82B9ADB9}"/>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411122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0308-893B-4BB7-BFF2-76EB2F04AC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DCA9C46-F92B-4532-9ADE-964DD79B3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25A399D-33E6-4787-A9D9-8D5B872F8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19BECC-F3C2-4E4A-8607-F6C124F67A3A}"/>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6" name="Footer Placeholder 5">
            <a:extLst>
              <a:ext uri="{FF2B5EF4-FFF2-40B4-BE49-F238E27FC236}">
                <a16:creationId xmlns:a16="http://schemas.microsoft.com/office/drawing/2014/main" id="{3456F009-06D2-4932-AF39-3A782B490B2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FF1315C-3FD2-474D-A311-B24F59628A8C}"/>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202250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C07F3-4249-4A62-A8B6-8ACC24457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10E38D4-58AA-4B9E-B5E5-FF8202DDEE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1CDFA001-E310-40BA-99C6-82092D156C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6D0EE4-FD9F-47CC-ADC2-4A6FC73EB57D}"/>
              </a:ext>
            </a:extLst>
          </p:cNvPr>
          <p:cNvSpPr>
            <a:spLocks noGrp="1"/>
          </p:cNvSpPr>
          <p:nvPr>
            <p:ph type="dt" sz="half" idx="10"/>
          </p:nvPr>
        </p:nvSpPr>
        <p:spPr/>
        <p:txBody>
          <a:bodyPr/>
          <a:lstStyle/>
          <a:p>
            <a:fld id="{4C90F763-5EA9-42DF-A110-4ADF85C8BB90}" type="datetimeFigureOut">
              <a:rPr lang="en-CA" smtClean="0"/>
              <a:t>2021-01-22</a:t>
            </a:fld>
            <a:endParaRPr lang="en-CA"/>
          </a:p>
        </p:txBody>
      </p:sp>
      <p:sp>
        <p:nvSpPr>
          <p:cNvPr id="6" name="Footer Placeholder 5">
            <a:extLst>
              <a:ext uri="{FF2B5EF4-FFF2-40B4-BE49-F238E27FC236}">
                <a16:creationId xmlns:a16="http://schemas.microsoft.com/office/drawing/2014/main" id="{ABD00CDC-D0CD-4284-94C2-C538652270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C95F644-CC0A-4EF1-AFAD-24724FCC2D7E}"/>
              </a:ext>
            </a:extLst>
          </p:cNvPr>
          <p:cNvSpPr>
            <a:spLocks noGrp="1"/>
          </p:cNvSpPr>
          <p:nvPr>
            <p:ph type="sldNum" sz="quarter" idx="12"/>
          </p:nvPr>
        </p:nvSpPr>
        <p:spPr/>
        <p:txBody>
          <a:bodyPr/>
          <a:lstStyle/>
          <a:p>
            <a:fld id="{1415EEB8-BEE1-4CDE-9E51-2D922FF2F53D}" type="slidenum">
              <a:rPr lang="en-CA" smtClean="0"/>
              <a:t>‹#›</a:t>
            </a:fld>
            <a:endParaRPr lang="en-CA"/>
          </a:p>
        </p:txBody>
      </p:sp>
    </p:spTree>
    <p:extLst>
      <p:ext uri="{BB962C8B-B14F-4D97-AF65-F5344CB8AC3E}">
        <p14:creationId xmlns:p14="http://schemas.microsoft.com/office/powerpoint/2010/main" val="46480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D91656-D5D2-405C-83FC-CEB6D3EEBD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E832DCA-0643-49C7-A28F-EB62794FC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860C696-0614-4984-9DC7-C8D88C6645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0F763-5EA9-42DF-A110-4ADF85C8BB90}" type="datetimeFigureOut">
              <a:rPr lang="en-CA" smtClean="0"/>
              <a:t>2021-01-22</a:t>
            </a:fld>
            <a:endParaRPr lang="en-CA"/>
          </a:p>
        </p:txBody>
      </p:sp>
      <p:sp>
        <p:nvSpPr>
          <p:cNvPr id="5" name="Footer Placeholder 4">
            <a:extLst>
              <a:ext uri="{FF2B5EF4-FFF2-40B4-BE49-F238E27FC236}">
                <a16:creationId xmlns:a16="http://schemas.microsoft.com/office/drawing/2014/main" id="{AF1EA56E-3B03-42D3-A8B1-0C1DBE6638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9B11F5D8-10DE-4609-ACF8-5FD1C5A10C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5EEB8-BEE1-4CDE-9E51-2D922FF2F53D}" type="slidenum">
              <a:rPr lang="en-CA" smtClean="0"/>
              <a:t>‹#›</a:t>
            </a:fld>
            <a:endParaRPr lang="en-CA"/>
          </a:p>
        </p:txBody>
      </p:sp>
    </p:spTree>
    <p:extLst>
      <p:ext uri="{BB962C8B-B14F-4D97-AF65-F5344CB8AC3E}">
        <p14:creationId xmlns:p14="http://schemas.microsoft.com/office/powerpoint/2010/main" val="1610521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pn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a:extLst>
              <a:ext uri="{FF2B5EF4-FFF2-40B4-BE49-F238E27FC236}">
                <a16:creationId xmlns:a16="http://schemas.microsoft.com/office/drawing/2014/main" id="{4DF05FDB-37E1-456A-BF08-FC27FF5DAE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7626" y="0"/>
            <a:ext cx="5348904" cy="6858000"/>
          </a:xfrm>
          <a:prstGeom prst="rect">
            <a:avLst/>
          </a:prstGeom>
        </p:spPr>
      </p:pic>
    </p:spTree>
    <p:extLst>
      <p:ext uri="{BB962C8B-B14F-4D97-AF65-F5344CB8AC3E}">
        <p14:creationId xmlns:p14="http://schemas.microsoft.com/office/powerpoint/2010/main" val="310316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EF806-0ED0-453A-A9D2-4B3DD4EABD0F}"/>
              </a:ext>
            </a:extLst>
          </p:cNvPr>
          <p:cNvSpPr>
            <a:spLocks noGrp="1"/>
          </p:cNvSpPr>
          <p:nvPr>
            <p:ph type="title"/>
          </p:nvPr>
        </p:nvSpPr>
        <p:spPr>
          <a:xfrm>
            <a:off x="0" y="0"/>
            <a:ext cx="12192000" cy="1158949"/>
          </a:xfrm>
          <a:solidFill>
            <a:srgbClr val="744C84"/>
          </a:solidFill>
        </p:spPr>
        <p:txBody>
          <a:bodyPr>
            <a:normAutofit fontScale="90000"/>
          </a:bodyPr>
          <a:lstStyle/>
          <a:p>
            <a:pPr>
              <a:lnSpc>
                <a:spcPct val="100000"/>
              </a:lnSpc>
              <a:spcAft>
                <a:spcPts val="800"/>
              </a:spcAft>
            </a:pPr>
            <a:r>
              <a:rPr lang="en-US" sz="27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Does the impaction of morselized bone graft prevent interbody fusion device subsidence?</a:t>
            </a:r>
            <a:br>
              <a:rPr lang="en-US" sz="2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br>
              <a:rPr lang="en-CA" sz="2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br>
            <a:r>
              <a:rPr lang="en-C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Renan J R Fernandes¹, Aaron Gee¹, Andrew J Kanawati</a:t>
            </a:r>
            <a:r>
              <a:rPr lang="en-CA"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¹</a:t>
            </a:r>
            <a:r>
              <a:rPr lang="en-CA" sz="18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lang="en-CA"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²</a:t>
            </a:r>
            <a:r>
              <a:rPr lang="en-C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Parham Rasoulinejad¹, Radovan Zdero</a:t>
            </a:r>
            <a:r>
              <a:rPr lang="en-CA"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¹</a:t>
            </a:r>
            <a:r>
              <a:rPr lang="en-CA" sz="1800"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t>
            </a:r>
            <a:r>
              <a:rPr lang="en-CA" sz="18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³</a:t>
            </a:r>
            <a:r>
              <a:rPr lang="en-C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Chris </a:t>
            </a:r>
            <a:r>
              <a:rPr lang="en-CA"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 </a:t>
            </a:r>
            <a:r>
              <a:rPr lang="en-C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Bailey</a:t>
            </a:r>
            <a:r>
              <a:rPr lang="en-CA"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¹</a:t>
            </a:r>
            <a:br>
              <a:rPr lang="en-CA" sz="1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br>
            <a:r>
              <a:rPr lang="en-CA" sz="1100" dirty="0">
                <a:solidFill>
                  <a:schemeClr val="bg1"/>
                </a:solidFill>
                <a:latin typeface="Calibri" panose="020F0502020204030204" pitchFamily="34" charset="0"/>
                <a:ea typeface="Calibri" panose="020F0502020204030204" pitchFamily="34" charset="0"/>
                <a:cs typeface="Calibri" panose="020F0502020204030204" pitchFamily="34" charset="0"/>
              </a:rPr>
              <a:t>¹Western University, London Health Research Institute, LHSC – London, ON, Canada; ²Westmead Hospital – Sydney, NSW, Australia; ³ Department of Mechanical Engineering, Western University – London, ON, Canada</a:t>
            </a:r>
            <a:endParaRPr lang="en-CA" sz="1800" dirty="0">
              <a:solidFill>
                <a:schemeClr val="bg1"/>
              </a:solidFill>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5A0C7565-B23A-43AD-A514-DB15DD03799D}"/>
              </a:ext>
            </a:extLst>
          </p:cNvPr>
          <p:cNvSpPr txBox="1">
            <a:spLocks/>
          </p:cNvSpPr>
          <p:nvPr/>
        </p:nvSpPr>
        <p:spPr>
          <a:xfrm>
            <a:off x="0" y="5699051"/>
            <a:ext cx="12192000" cy="1158949"/>
          </a:xfrm>
          <a:prstGeom prst="rect">
            <a:avLst/>
          </a:prstGeom>
          <a:solidFill>
            <a:srgbClr val="744C84"/>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800"/>
              </a:spcAft>
            </a:pPr>
            <a:endParaRPr lang="en-CA" sz="1800" dirty="0">
              <a:solidFill>
                <a:schemeClr val="bg1"/>
              </a:solidFill>
              <a:latin typeface="Times New Roman" panose="02020603050405020304" pitchFamily="18" charset="0"/>
              <a:cs typeface="Times New Roman" panose="02020603050405020304" pitchFamily="18" charset="0"/>
            </a:endParaRPr>
          </a:p>
        </p:txBody>
      </p:sp>
      <p:pic>
        <p:nvPicPr>
          <p:cNvPr id="5" name="Picture 4" descr="Lawson Health Research Institute Logo">
            <a:extLst>
              <a:ext uri="{FF2B5EF4-FFF2-40B4-BE49-F238E27FC236}">
                <a16:creationId xmlns:a16="http://schemas.microsoft.com/office/drawing/2014/main" id="{E0FB3CAF-916B-4ED6-8D88-DCDCBBDAB46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145186" y="5793733"/>
            <a:ext cx="1901627" cy="90273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Logo">
            <a:extLst>
              <a:ext uri="{FF2B5EF4-FFF2-40B4-BE49-F238E27FC236}">
                <a16:creationId xmlns:a16="http://schemas.microsoft.com/office/drawing/2014/main" id="{5CC755AC-AD04-4B6A-857F-D6DEF0AC1F9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623" r="2" b="6621"/>
          <a:stretch/>
        </p:blipFill>
        <p:spPr bwMode="auto">
          <a:xfrm>
            <a:off x="1102097" y="5793733"/>
            <a:ext cx="2940993" cy="9695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5">
            <a:extLst>
              <a:ext uri="{FF2B5EF4-FFF2-40B4-BE49-F238E27FC236}">
                <a16:creationId xmlns:a16="http://schemas.microsoft.com/office/drawing/2014/main" id="{35AE7EB3-9B53-47B7-8364-8736F642BE94}"/>
              </a:ext>
            </a:extLst>
          </p:cNvPr>
          <p:cNvPicPr>
            <a:picLocks noChangeAspect="1"/>
          </p:cNvPicPr>
          <p:nvPr/>
        </p:nvPicPr>
        <p:blipFill>
          <a:blip r:embed="rId4"/>
          <a:stretch>
            <a:fillRect/>
          </a:stretch>
        </p:blipFill>
        <p:spPr>
          <a:xfrm>
            <a:off x="8070231" y="5819079"/>
            <a:ext cx="3098351" cy="852046"/>
          </a:xfrm>
          <a:prstGeom prst="rect">
            <a:avLst/>
          </a:prstGeom>
        </p:spPr>
      </p:pic>
      <p:sp>
        <p:nvSpPr>
          <p:cNvPr id="7" name="Content Placeholder 2">
            <a:extLst>
              <a:ext uri="{FF2B5EF4-FFF2-40B4-BE49-F238E27FC236}">
                <a16:creationId xmlns:a16="http://schemas.microsoft.com/office/drawing/2014/main" id="{0964AA23-3609-4F11-A9D2-F8AB15A6E819}"/>
              </a:ext>
            </a:extLst>
          </p:cNvPr>
          <p:cNvSpPr txBox="1">
            <a:spLocks/>
          </p:cNvSpPr>
          <p:nvPr/>
        </p:nvSpPr>
        <p:spPr>
          <a:xfrm>
            <a:off x="0" y="1253631"/>
            <a:ext cx="3051545" cy="3143818"/>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olidFill>
                  <a:schemeClr val="bg1"/>
                </a:solidFill>
                <a:highlight>
                  <a:srgbClr val="744C84"/>
                </a:highlight>
                <a:latin typeface="Times New Roman" panose="02020603050405020304" pitchFamily="18" charset="0"/>
                <a:cs typeface="Times New Roman" panose="02020603050405020304" pitchFamily="18" charset="0"/>
              </a:rPr>
              <a:t>Introduction</a:t>
            </a:r>
          </a:p>
          <a:p>
            <a:r>
              <a:rPr lang="en-CA" sz="2000" dirty="0">
                <a:latin typeface="Times New Roman" panose="02020603050405020304" pitchFamily="18" charset="0"/>
                <a:cs typeface="Times New Roman" panose="02020603050405020304" pitchFamily="18" charset="0"/>
              </a:rPr>
              <a:t>Cages are a common medical device used for interbody fusion surgery</a:t>
            </a:r>
          </a:p>
          <a:p>
            <a:r>
              <a:rPr lang="en-CA" sz="2000" dirty="0">
                <a:latin typeface="Times New Roman" panose="02020603050405020304" pitchFamily="18" charset="0"/>
                <a:cs typeface="Times New Roman" panose="02020603050405020304" pitchFamily="18" charset="0"/>
              </a:rPr>
              <a:t>Subsidence remains one of the biggest complications</a:t>
            </a:r>
          </a:p>
          <a:p>
            <a:r>
              <a:rPr lang="en-CA" sz="2000" dirty="0">
                <a:latin typeface="Times New Roman" panose="02020603050405020304" pitchFamily="18" charset="0"/>
                <a:cs typeface="Times New Roman" panose="02020603050405020304" pitchFamily="18" charset="0"/>
              </a:rPr>
              <a:t>Several strategies have been employed to attenuate the risk of subsidence</a:t>
            </a:r>
          </a:p>
          <a:p>
            <a:r>
              <a:rPr lang="en-US" sz="2000" dirty="0">
                <a:latin typeface="Times New Roman" panose="02020603050405020304" pitchFamily="18" charset="0"/>
                <a:cs typeface="Times New Roman" panose="02020603050405020304" pitchFamily="18" charset="0"/>
              </a:rPr>
              <a:t>Although most cages present an open space to house morselized bone graft to increase fusion rates, there is no published study so far exploring the contribution of the graft to prevent subsidence.</a:t>
            </a:r>
          </a:p>
          <a:p>
            <a:pPr marL="0" indent="0">
              <a:buFont typeface="Arial" panose="020B0604020202020204" pitchFamily="34" charset="0"/>
              <a:buNone/>
            </a:pPr>
            <a:r>
              <a:rPr lang="en-US" sz="2000" dirty="0">
                <a:latin typeface="Times New Roman" panose="02020603050405020304" pitchFamily="18" charset="0"/>
                <a:cs typeface="Times New Roman" panose="02020603050405020304" pitchFamily="18" charset="0"/>
              </a:rPr>
              <a:t>PURPOSE</a:t>
            </a:r>
          </a:p>
          <a:p>
            <a:pPr marL="514350" indent="-514350">
              <a:buFont typeface="+mj-lt"/>
              <a:buAutoNum type="romanUcPeriod"/>
            </a:pPr>
            <a:r>
              <a:rPr lang="en-CA" sz="1800" dirty="0">
                <a:latin typeface="Times New Roman" panose="02020603050405020304" pitchFamily="18" charset="0"/>
                <a:ea typeface="Calibri" panose="020F0502020204030204" pitchFamily="34" charset="0"/>
                <a:cs typeface="Times New Roman" panose="02020603050405020304" pitchFamily="18" charset="0"/>
              </a:rPr>
              <a:t>Investigate the role of the hand-packed graft in the prevention of subsidence</a:t>
            </a:r>
          </a:p>
          <a:p>
            <a:pPr marL="514350" indent="-514350">
              <a:buFont typeface="+mj-lt"/>
              <a:buAutoNum type="romanUcPeriod"/>
            </a:pPr>
            <a:r>
              <a:rPr lang="en-CA" sz="1800" dirty="0">
                <a:latin typeface="Times New Roman" panose="02020603050405020304" pitchFamily="18" charset="0"/>
                <a:ea typeface="Calibri" panose="020F0502020204030204" pitchFamily="34" charset="0"/>
              </a:rPr>
              <a:t>Determine if the morselized bone graft can be compressed to the point that provides mechanical support to minimize cage subsidence</a:t>
            </a:r>
            <a:endParaRPr lang="en-CA" sz="2000"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CE2EE8A-F114-4CAA-AE7F-102FD3855357}"/>
              </a:ext>
            </a:extLst>
          </p:cNvPr>
          <p:cNvSpPr/>
          <p:nvPr/>
        </p:nvSpPr>
        <p:spPr>
          <a:xfrm>
            <a:off x="0" y="1158949"/>
            <a:ext cx="3051545" cy="4540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FC2E360C-F383-4083-9F2B-AE2405397C75}"/>
              </a:ext>
            </a:extLst>
          </p:cNvPr>
          <p:cNvSpPr/>
          <p:nvPr/>
        </p:nvSpPr>
        <p:spPr>
          <a:xfrm>
            <a:off x="3044454" y="1158949"/>
            <a:ext cx="3051545" cy="4540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D617BD3F-F043-4B00-AFEE-2F86D73E742F}"/>
              </a:ext>
            </a:extLst>
          </p:cNvPr>
          <p:cNvSpPr/>
          <p:nvPr/>
        </p:nvSpPr>
        <p:spPr>
          <a:xfrm>
            <a:off x="6096001" y="1158949"/>
            <a:ext cx="3051545" cy="4540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a:extLst>
              <a:ext uri="{FF2B5EF4-FFF2-40B4-BE49-F238E27FC236}">
                <a16:creationId xmlns:a16="http://schemas.microsoft.com/office/drawing/2014/main" id="{4795CB06-8566-44DB-9743-A46851AFE68B}"/>
              </a:ext>
            </a:extLst>
          </p:cNvPr>
          <p:cNvSpPr/>
          <p:nvPr/>
        </p:nvSpPr>
        <p:spPr>
          <a:xfrm>
            <a:off x="9147547" y="1158949"/>
            <a:ext cx="3044454" cy="4540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Content Placeholder 3">
            <a:extLst>
              <a:ext uri="{FF2B5EF4-FFF2-40B4-BE49-F238E27FC236}">
                <a16:creationId xmlns:a16="http://schemas.microsoft.com/office/drawing/2014/main" id="{A27AF710-5A61-4C03-B9A1-F8895E04FD6B}"/>
              </a:ext>
            </a:extLst>
          </p:cNvPr>
          <p:cNvSpPr txBox="1">
            <a:spLocks/>
          </p:cNvSpPr>
          <p:nvPr/>
        </p:nvSpPr>
        <p:spPr>
          <a:xfrm>
            <a:off x="3044454" y="1253629"/>
            <a:ext cx="3051545" cy="2689721"/>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300" dirty="0">
                <a:solidFill>
                  <a:schemeClr val="bg1"/>
                </a:solidFill>
                <a:highlight>
                  <a:srgbClr val="744C84"/>
                </a:highlight>
                <a:latin typeface="Times New Roman" panose="02020603050405020304" pitchFamily="18" charset="0"/>
                <a:cs typeface="Times New Roman" panose="02020603050405020304" pitchFamily="18" charset="0"/>
              </a:rPr>
              <a:t>Methods</a:t>
            </a:r>
          </a:p>
          <a:p>
            <a:r>
              <a:rPr lang="en-US" sz="2300" dirty="0">
                <a:latin typeface="Times New Roman" panose="02020603050405020304" pitchFamily="18" charset="0"/>
                <a:cs typeface="Times New Roman" panose="02020603050405020304" pitchFamily="18" charset="0"/>
              </a:rPr>
              <a:t>A titanium mesh cage was compressed over polyurethane foam blocks.</a:t>
            </a:r>
          </a:p>
          <a:p>
            <a:r>
              <a:rPr lang="en-US" sz="2300" dirty="0">
                <a:latin typeface="Times New Roman" panose="02020603050405020304" pitchFamily="18" charset="0"/>
                <a:cs typeface="Times New Roman" panose="02020603050405020304" pitchFamily="18" charset="0"/>
              </a:rPr>
              <a:t>Four constructs were used to compare the role of the bone graft in the prevention of subsidence</a:t>
            </a:r>
          </a:p>
          <a:p>
            <a:pPr lvl="1"/>
            <a:r>
              <a:rPr lang="en-US" sz="2300" dirty="0">
                <a:latin typeface="Times New Roman" panose="02020603050405020304" pitchFamily="18" charset="0"/>
                <a:cs typeface="Times New Roman" panose="02020603050405020304" pitchFamily="18" charset="0"/>
              </a:rPr>
              <a:t>I. First group had no graft and served as the control group (CG)</a:t>
            </a:r>
          </a:p>
          <a:p>
            <a:pPr lvl="1"/>
            <a:r>
              <a:rPr lang="en-US" sz="2300" dirty="0">
                <a:latin typeface="Times New Roman" panose="02020603050405020304" pitchFamily="18" charset="0"/>
                <a:cs typeface="Times New Roman" panose="02020603050405020304" pitchFamily="18" charset="0"/>
              </a:rPr>
              <a:t>II. Second group, the graft was hand packed (HG)</a:t>
            </a:r>
          </a:p>
          <a:p>
            <a:pPr lvl="1"/>
            <a:r>
              <a:rPr lang="en-US" sz="2300" dirty="0">
                <a:latin typeface="Times New Roman" panose="02020603050405020304" pitchFamily="18" charset="0"/>
                <a:cs typeface="Times New Roman" panose="02020603050405020304" pitchFamily="18" charset="0"/>
              </a:rPr>
              <a:t>III. Third group, the graft was packed to 100 newtons (PG1)</a:t>
            </a:r>
          </a:p>
          <a:p>
            <a:pPr lvl="1"/>
            <a:r>
              <a:rPr lang="en-US" sz="2300" dirty="0">
                <a:latin typeface="Times New Roman" panose="02020603050405020304" pitchFamily="18" charset="0"/>
                <a:cs typeface="Times New Roman" panose="02020603050405020304" pitchFamily="18" charset="0"/>
              </a:rPr>
              <a:t>IV. Fourth group, the graft was packed to 800 newtons (PG2)</a:t>
            </a:r>
          </a:p>
          <a:p>
            <a:r>
              <a:rPr lang="en-US" sz="2300" dirty="0">
                <a:latin typeface="Times New Roman" panose="02020603050405020304" pitchFamily="18" charset="0"/>
                <a:cs typeface="Times New Roman" panose="02020603050405020304" pitchFamily="18" charset="0"/>
              </a:rPr>
              <a:t>Statistical analysis</a:t>
            </a:r>
          </a:p>
          <a:p>
            <a:pPr lvl="1" algn="just"/>
            <a:r>
              <a:rPr lang="en-US" sz="2300" dirty="0">
                <a:latin typeface="Times New Roman" panose="02020603050405020304" pitchFamily="18" charset="0"/>
                <a:cs typeface="Times New Roman" panose="02020603050405020304" pitchFamily="18" charset="0"/>
              </a:rPr>
              <a:t>Comparisons between the peak force required for a 3mm subsidence and stiffness were made using the Kruskal-Wallis test. When needed, the post-hoc Mann-Whitney U test was used to compare the possible combinations.</a:t>
            </a:r>
          </a:p>
          <a:p>
            <a:pPr marL="457200" lvl="1" indent="0" algn="just">
              <a:buNone/>
            </a:pPr>
            <a:endParaRPr lang="en-US" sz="21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CA" dirty="0">
              <a:highlight>
                <a:srgbClr val="744C84"/>
              </a:highlight>
            </a:endParaRPr>
          </a:p>
        </p:txBody>
      </p:sp>
      <p:grpSp>
        <p:nvGrpSpPr>
          <p:cNvPr id="21" name="Group 20">
            <a:extLst>
              <a:ext uri="{FF2B5EF4-FFF2-40B4-BE49-F238E27FC236}">
                <a16:creationId xmlns:a16="http://schemas.microsoft.com/office/drawing/2014/main" id="{3DEB4D5E-B1BB-4C97-BFB2-D0EBEC49C879}"/>
              </a:ext>
            </a:extLst>
          </p:cNvPr>
          <p:cNvGrpSpPr/>
          <p:nvPr/>
        </p:nvGrpSpPr>
        <p:grpSpPr>
          <a:xfrm>
            <a:off x="-6" y="3988405"/>
            <a:ext cx="3007365" cy="1752643"/>
            <a:chOff x="-6" y="3988405"/>
            <a:chExt cx="3051548" cy="1752643"/>
          </a:xfrm>
        </p:grpSpPr>
        <p:pic>
          <p:nvPicPr>
            <p:cNvPr id="19" name="Picture 18" descr="Close - up of several test tubes&#10;&#10;Description automatically generated with low confidence">
              <a:extLst>
                <a:ext uri="{FF2B5EF4-FFF2-40B4-BE49-F238E27FC236}">
                  <a16:creationId xmlns:a16="http://schemas.microsoft.com/office/drawing/2014/main" id="{FFF69D4F-1DDD-440B-9838-BA44756465B9}"/>
                </a:ext>
              </a:extLst>
            </p:cNvPr>
            <p:cNvPicPr/>
            <p:nvPr/>
          </p:nvPicPr>
          <p:blipFill rotWithShape="1">
            <a:blip r:embed="rId5">
              <a:extLst>
                <a:ext uri="{28A0092B-C50C-407E-A947-70E740481C1C}">
                  <a14:useLocalDpi xmlns:a14="http://schemas.microsoft.com/office/drawing/2010/main" val="0"/>
                </a:ext>
              </a:extLst>
            </a:blip>
            <a:srcRect t="7201" r="4843" b="6949"/>
            <a:stretch/>
          </p:blipFill>
          <p:spPr>
            <a:xfrm>
              <a:off x="36083" y="3988405"/>
              <a:ext cx="3015459" cy="1482233"/>
            </a:xfrm>
            <a:prstGeom prst="rect">
              <a:avLst/>
            </a:prstGeom>
          </p:spPr>
        </p:pic>
        <p:sp>
          <p:nvSpPr>
            <p:cNvPr id="20" name="TextBox 19">
              <a:extLst>
                <a:ext uri="{FF2B5EF4-FFF2-40B4-BE49-F238E27FC236}">
                  <a16:creationId xmlns:a16="http://schemas.microsoft.com/office/drawing/2014/main" id="{0EDE4E3A-B59C-4C21-A991-3FD2286BBA85}"/>
                </a:ext>
              </a:extLst>
            </p:cNvPr>
            <p:cNvSpPr txBox="1"/>
            <p:nvPr/>
          </p:nvSpPr>
          <p:spPr>
            <a:xfrm>
              <a:off x="-6" y="5424038"/>
              <a:ext cx="3044453" cy="317010"/>
            </a:xfrm>
            <a:prstGeom prst="rect">
              <a:avLst/>
            </a:prstGeom>
            <a:noFill/>
          </p:spPr>
          <p:txBody>
            <a:bodyPr wrap="square" rtlCol="0">
              <a:spAutoFit/>
            </a:bodyPr>
            <a:lstStyle/>
            <a:p>
              <a:pPr algn="just"/>
              <a:r>
                <a:rPr lang="en-US" sz="740" b="1" i="1" dirty="0"/>
                <a:t>Figure 1. </a:t>
              </a:r>
              <a:r>
                <a:rPr lang="en-US" sz="740" dirty="0"/>
                <a:t>Left side: Titanium mesh cage and polyurethane foam block used for testing.</a:t>
              </a:r>
              <a:r>
                <a:rPr lang="en-CA" sz="740" b="1" i="1" dirty="0"/>
                <a:t> </a:t>
              </a:r>
              <a:r>
                <a:rPr lang="en-CA" sz="740" dirty="0"/>
                <a:t>Right side: Bone graft being compressed inside the cage.</a:t>
              </a:r>
              <a:endParaRPr lang="en-US" sz="740" dirty="0"/>
            </a:p>
          </p:txBody>
        </p:sp>
      </p:grpSp>
      <p:grpSp>
        <p:nvGrpSpPr>
          <p:cNvPr id="23" name="Group 22">
            <a:extLst>
              <a:ext uri="{FF2B5EF4-FFF2-40B4-BE49-F238E27FC236}">
                <a16:creationId xmlns:a16="http://schemas.microsoft.com/office/drawing/2014/main" id="{5FB7319F-9F89-475B-AC2B-9FBC6D2707A1}"/>
              </a:ext>
            </a:extLst>
          </p:cNvPr>
          <p:cNvGrpSpPr/>
          <p:nvPr/>
        </p:nvGrpSpPr>
        <p:grpSpPr>
          <a:xfrm>
            <a:off x="3035927" y="3923790"/>
            <a:ext cx="3015886" cy="1654570"/>
            <a:chOff x="3035927" y="3923790"/>
            <a:chExt cx="3015886" cy="1654570"/>
          </a:xfrm>
        </p:grpSpPr>
        <p:pic>
          <p:nvPicPr>
            <p:cNvPr id="17" name="Picture 16">
              <a:extLst>
                <a:ext uri="{FF2B5EF4-FFF2-40B4-BE49-F238E27FC236}">
                  <a16:creationId xmlns:a16="http://schemas.microsoft.com/office/drawing/2014/main" id="{8F237A56-8F1C-4E90-9185-EFAE193BAD37}"/>
                </a:ext>
              </a:extLst>
            </p:cNvPr>
            <p:cNvPicPr>
              <a:picLocks noChangeAspect="1"/>
            </p:cNvPicPr>
            <p:nvPr/>
          </p:nvPicPr>
          <p:blipFill>
            <a:blip r:embed="rId6"/>
            <a:stretch>
              <a:fillRect/>
            </a:stretch>
          </p:blipFill>
          <p:spPr>
            <a:xfrm>
              <a:off x="3088644" y="3923790"/>
              <a:ext cx="2963169" cy="1546848"/>
            </a:xfrm>
            <a:prstGeom prst="rect">
              <a:avLst/>
            </a:prstGeom>
          </p:spPr>
        </p:pic>
        <p:sp>
          <p:nvSpPr>
            <p:cNvPr id="22" name="TextBox 21">
              <a:extLst>
                <a:ext uri="{FF2B5EF4-FFF2-40B4-BE49-F238E27FC236}">
                  <a16:creationId xmlns:a16="http://schemas.microsoft.com/office/drawing/2014/main" id="{2ED5B8A7-6A60-4A5D-A29F-DC89BAD643CC}"/>
                </a:ext>
              </a:extLst>
            </p:cNvPr>
            <p:cNvSpPr txBox="1"/>
            <p:nvPr/>
          </p:nvSpPr>
          <p:spPr>
            <a:xfrm>
              <a:off x="3035927" y="5362916"/>
              <a:ext cx="2870200" cy="215444"/>
            </a:xfrm>
            <a:prstGeom prst="rect">
              <a:avLst/>
            </a:prstGeom>
            <a:noFill/>
          </p:spPr>
          <p:txBody>
            <a:bodyPr wrap="square" rtlCol="0">
              <a:spAutoFit/>
            </a:bodyPr>
            <a:lstStyle/>
            <a:p>
              <a:r>
                <a:rPr lang="en-US" sz="800" b="1" i="1" dirty="0"/>
                <a:t>Figure 2. </a:t>
              </a:r>
              <a:r>
                <a:rPr lang="en-US" sz="800" dirty="0"/>
                <a:t>Drawing showing testing groups</a:t>
              </a:r>
              <a:endParaRPr lang="en-CA" dirty="0"/>
            </a:p>
          </p:txBody>
        </p:sp>
      </p:grpSp>
      <p:pic>
        <p:nvPicPr>
          <p:cNvPr id="24" name="Picture 23" descr="Table&#10;&#10;Description automatically generated">
            <a:extLst>
              <a:ext uri="{FF2B5EF4-FFF2-40B4-BE49-F238E27FC236}">
                <a16:creationId xmlns:a16="http://schemas.microsoft.com/office/drawing/2014/main" id="{F7809D26-78FD-4EB9-A707-8E6D446AE2A1}"/>
              </a:ext>
            </a:extLst>
          </p:cNvPr>
          <p:cNvPicPr/>
          <p:nvPr/>
        </p:nvPicPr>
        <p:blipFill rotWithShape="1">
          <a:blip r:embed="rId7">
            <a:extLst>
              <a:ext uri="{28A0092B-C50C-407E-A947-70E740481C1C}">
                <a14:useLocalDpi xmlns:a14="http://schemas.microsoft.com/office/drawing/2010/main" val="0"/>
              </a:ext>
            </a:extLst>
          </a:blip>
          <a:srcRect l="7692" t="6838" r="7480" b="51377"/>
          <a:stretch/>
        </p:blipFill>
        <p:spPr bwMode="auto">
          <a:xfrm>
            <a:off x="9211130" y="1523495"/>
            <a:ext cx="2917287" cy="941757"/>
          </a:xfrm>
          <a:prstGeom prst="rect">
            <a:avLst/>
          </a:prstGeom>
          <a:ln>
            <a:solidFill>
              <a:schemeClr val="tx1"/>
            </a:solidFill>
          </a:ln>
          <a:extLst>
            <a:ext uri="{53640926-AAD7-44D8-BBD7-CCE9431645EC}">
              <a14:shadowObscured xmlns:a14="http://schemas.microsoft.com/office/drawing/2010/main"/>
            </a:ext>
          </a:extLst>
        </p:spPr>
      </p:pic>
      <p:sp>
        <p:nvSpPr>
          <p:cNvPr id="25" name="Content Placeholder 2">
            <a:extLst>
              <a:ext uri="{FF2B5EF4-FFF2-40B4-BE49-F238E27FC236}">
                <a16:creationId xmlns:a16="http://schemas.microsoft.com/office/drawing/2014/main" id="{20153E35-99F6-462E-91A2-839ABE8C78BC}"/>
              </a:ext>
            </a:extLst>
          </p:cNvPr>
          <p:cNvSpPr txBox="1">
            <a:spLocks/>
          </p:cNvSpPr>
          <p:nvPr/>
        </p:nvSpPr>
        <p:spPr>
          <a:xfrm>
            <a:off x="6051813" y="1253331"/>
            <a:ext cx="3051545" cy="2562737"/>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solidFill>
                  <a:schemeClr val="bg1"/>
                </a:solidFill>
                <a:highlight>
                  <a:srgbClr val="744C84"/>
                </a:highlight>
                <a:latin typeface="Times New Roman" panose="02020603050405020304" pitchFamily="18" charset="0"/>
                <a:cs typeface="Times New Roman" panose="02020603050405020304" pitchFamily="18" charset="0"/>
              </a:rPr>
              <a:t>Results</a:t>
            </a:r>
          </a:p>
          <a:p>
            <a:pPr algn="just"/>
            <a:r>
              <a:rPr lang="en-US" sz="2100" dirty="0">
                <a:latin typeface="Times New Roman" panose="02020603050405020304" pitchFamily="18" charset="0"/>
                <a:cs typeface="Times New Roman" panose="02020603050405020304" pitchFamily="18" charset="0"/>
              </a:rPr>
              <a:t>For clinically relevant subsidence(3mm), the average force was 597N in the CG, 588N in  HG, 751N in PG1 and 888N in PG2.</a:t>
            </a:r>
          </a:p>
          <a:p>
            <a:pPr algn="just"/>
            <a:r>
              <a:rPr lang="en-US" sz="2100" dirty="0">
                <a:latin typeface="Times New Roman" panose="02020603050405020304" pitchFamily="18" charset="0"/>
                <a:cs typeface="Times New Roman" panose="02020603050405020304" pitchFamily="18" charset="0"/>
              </a:rPr>
              <a:t>Post-hoc analysis showed a statistically significant difference among all the constructs except between CG and LG.</a:t>
            </a:r>
          </a:p>
          <a:p>
            <a:pPr algn="just"/>
            <a:r>
              <a:rPr lang="en-US" sz="2100" dirty="0">
                <a:latin typeface="Times New Roman" panose="02020603050405020304" pitchFamily="18" charset="0"/>
                <a:cs typeface="Times New Roman" panose="02020603050405020304" pitchFamily="18" charset="0"/>
              </a:rPr>
              <a:t>Mean stiffness was 0.182N/mm for the CG, 0.181N/mm for HG, 0.241N/mm for PG1, and 0.314N/mm for PG2. </a:t>
            </a:r>
          </a:p>
          <a:p>
            <a:pPr algn="just"/>
            <a:r>
              <a:rPr lang="en-US" sz="2100" dirty="0">
                <a:latin typeface="Times New Roman" panose="02020603050405020304" pitchFamily="18" charset="0"/>
                <a:cs typeface="Times New Roman" panose="02020603050405020304" pitchFamily="18" charset="0"/>
              </a:rPr>
              <a:t>There was no difference in stiffness between CG and LG, but it was statistically significant between the other constructs(p&lt;0.001).</a:t>
            </a:r>
          </a:p>
        </p:txBody>
      </p:sp>
      <p:grpSp>
        <p:nvGrpSpPr>
          <p:cNvPr id="28" name="Group 27">
            <a:extLst>
              <a:ext uri="{FF2B5EF4-FFF2-40B4-BE49-F238E27FC236}">
                <a16:creationId xmlns:a16="http://schemas.microsoft.com/office/drawing/2014/main" id="{7AC35A3A-96FA-498E-A01A-228FC1F77B79}"/>
              </a:ext>
            </a:extLst>
          </p:cNvPr>
          <p:cNvGrpSpPr/>
          <p:nvPr/>
        </p:nvGrpSpPr>
        <p:grpSpPr>
          <a:xfrm>
            <a:off x="6132714" y="3771557"/>
            <a:ext cx="2970645" cy="2138768"/>
            <a:chOff x="6132714" y="3771557"/>
            <a:chExt cx="2970645" cy="2138768"/>
          </a:xfrm>
        </p:grpSpPr>
        <p:pic>
          <p:nvPicPr>
            <p:cNvPr id="26" name="Picture 25" descr="Chart, line chart, histogram&#10;&#10;Description automatically generated">
              <a:extLst>
                <a:ext uri="{FF2B5EF4-FFF2-40B4-BE49-F238E27FC236}">
                  <a16:creationId xmlns:a16="http://schemas.microsoft.com/office/drawing/2014/main" id="{4D515127-0B50-4B40-8C88-FB307F4315E8}"/>
                </a:ext>
              </a:extLst>
            </p:cNvPr>
            <p:cNvPicPr>
              <a:picLocks noChangeAspect="1"/>
            </p:cNvPicPr>
            <p:nvPr/>
          </p:nvPicPr>
          <p:blipFill>
            <a:blip r:embed="rId8"/>
            <a:stretch>
              <a:fillRect/>
            </a:stretch>
          </p:blipFill>
          <p:spPr>
            <a:xfrm>
              <a:off x="6165615" y="3771557"/>
              <a:ext cx="2937744" cy="1652481"/>
            </a:xfrm>
            <a:prstGeom prst="roundRect">
              <a:avLst>
                <a:gd name="adj" fmla="val 1858"/>
              </a:avLst>
            </a:prstGeom>
            <a:effectLst>
              <a:outerShdw blurRad="50800" dist="50800" dir="5400000" algn="tl" rotWithShape="0">
                <a:srgbClr val="000000">
                  <a:alpha val="43000"/>
                </a:srgbClr>
              </a:outerShdw>
            </a:effectLst>
          </p:spPr>
        </p:pic>
        <p:sp>
          <p:nvSpPr>
            <p:cNvPr id="27" name="TextBox 26">
              <a:extLst>
                <a:ext uri="{FF2B5EF4-FFF2-40B4-BE49-F238E27FC236}">
                  <a16:creationId xmlns:a16="http://schemas.microsoft.com/office/drawing/2014/main" id="{FAB17117-EC28-469D-99F8-9DCAAE4367EC}"/>
                </a:ext>
              </a:extLst>
            </p:cNvPr>
            <p:cNvSpPr txBox="1"/>
            <p:nvPr/>
          </p:nvSpPr>
          <p:spPr>
            <a:xfrm>
              <a:off x="6132714" y="5417882"/>
              <a:ext cx="2970644" cy="492443"/>
            </a:xfrm>
            <a:prstGeom prst="rect">
              <a:avLst/>
            </a:prstGeom>
            <a:noFill/>
          </p:spPr>
          <p:txBody>
            <a:bodyPr wrap="square" rtlCol="0">
              <a:spAutoFit/>
            </a:bodyPr>
            <a:lstStyle/>
            <a:p>
              <a:r>
                <a:rPr lang="en-CA" sz="8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Figure 3. </a:t>
              </a:r>
              <a:r>
                <a:rPr lang="en-CA" sz="8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Mean force-displacement plot for the testing groups.</a:t>
              </a:r>
              <a:endParaRPr lang="en-CA" sz="800" i="1" dirty="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grpSp>
      <p:sp>
        <p:nvSpPr>
          <p:cNvPr id="29" name="TextBox 28">
            <a:extLst>
              <a:ext uri="{FF2B5EF4-FFF2-40B4-BE49-F238E27FC236}">
                <a16:creationId xmlns:a16="http://schemas.microsoft.com/office/drawing/2014/main" id="{4AB8605B-2CFF-4955-A78D-A4E54C441EF7}"/>
              </a:ext>
            </a:extLst>
          </p:cNvPr>
          <p:cNvSpPr txBox="1"/>
          <p:nvPr/>
        </p:nvSpPr>
        <p:spPr>
          <a:xfrm>
            <a:off x="9140453" y="1158947"/>
            <a:ext cx="2792880" cy="646331"/>
          </a:xfrm>
          <a:prstGeom prst="rect">
            <a:avLst/>
          </a:prstGeom>
          <a:noFill/>
        </p:spPr>
        <p:txBody>
          <a:bodyPr wrap="none" rtlCol="0">
            <a:spAutoFit/>
          </a:bodyPr>
          <a:lstStyle/>
          <a:p>
            <a:r>
              <a:rPr lang="en-CA" sz="18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Table 1. </a:t>
            </a:r>
            <a:r>
              <a:rPr lang="en-CA" sz="18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Summary of results</a:t>
            </a:r>
            <a:endParaRPr lang="en-CA" sz="1800" i="1" dirty="0">
              <a:solidFill>
                <a:srgbClr val="44546A"/>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30" name="Content Placeholder 3">
            <a:extLst>
              <a:ext uri="{FF2B5EF4-FFF2-40B4-BE49-F238E27FC236}">
                <a16:creationId xmlns:a16="http://schemas.microsoft.com/office/drawing/2014/main" id="{71626B38-7184-4E5B-979B-F2D8D26A1A1F}"/>
              </a:ext>
            </a:extLst>
          </p:cNvPr>
          <p:cNvSpPr txBox="1">
            <a:spLocks/>
          </p:cNvSpPr>
          <p:nvPr/>
        </p:nvSpPr>
        <p:spPr>
          <a:xfrm>
            <a:off x="9211129" y="2585280"/>
            <a:ext cx="2917287" cy="2602737"/>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100" dirty="0">
                <a:solidFill>
                  <a:schemeClr val="bg1"/>
                </a:solidFill>
                <a:highlight>
                  <a:srgbClr val="744C84"/>
                </a:highlight>
              </a:rPr>
              <a:t>Conclusion</a:t>
            </a:r>
          </a:p>
          <a:p>
            <a:pPr algn="just"/>
            <a:r>
              <a:rPr lang="en-US" sz="2100" dirty="0">
                <a:latin typeface="Times New Roman" panose="02020603050405020304" pitchFamily="18" charset="0"/>
                <a:cs typeface="Times New Roman" panose="02020603050405020304" pitchFamily="18" charset="0"/>
              </a:rPr>
              <a:t>Compression of the bone graft by hand does not help in the prevention of subsidence</a:t>
            </a:r>
          </a:p>
          <a:p>
            <a:pPr algn="just"/>
            <a:r>
              <a:rPr lang="en-US" sz="2100" dirty="0">
                <a:latin typeface="Times New Roman" panose="02020603050405020304" pitchFamily="18" charset="0"/>
                <a:cs typeface="Times New Roman" panose="02020603050405020304" pitchFamily="18" charset="0"/>
              </a:rPr>
              <a:t>The impaction of the graft to greater forces can play an essential role in the prevention of subsidence.</a:t>
            </a:r>
          </a:p>
          <a:p>
            <a:pPr algn="just"/>
            <a:r>
              <a:rPr lang="en-US" sz="2100" dirty="0">
                <a:latin typeface="Times New Roman" panose="02020603050405020304" pitchFamily="18" charset="0"/>
                <a:cs typeface="Times New Roman" panose="02020603050405020304" pitchFamily="18" charset="0"/>
              </a:rPr>
              <a:t>Compressing the bone graft leads the bone graft elastic modulus to get closer to the cortical bone elastic modulus. Thereby, it causes the stress to redistribute from the implant to the graft site, leading to better transmission of load through the construct.</a:t>
            </a:r>
          </a:p>
          <a:p>
            <a:endParaRPr lang="en-US"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317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532</Words>
  <Application>Microsoft Office PowerPoint</Application>
  <PresentationFormat>Widescreen</PresentationFormat>
  <Paragraphs>31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Does the impaction of morselized bone graft prevent interbody fusion device subsidence?  Renan J R Fernandes¹, Aaron Gee¹, Andrew J Kanawati¹,², Parham Rasoulinejad¹, Radovan Zdero¹,³, Chris S. Bailey¹ ¹Western University, London Health Research Institute, LHSC – London, ON, Canada; ²Westmead Hospital – Sydney, NSW, Australia; ³ Department of Mechanical Engineering, Western University – London, ON, Canada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Renan Jose Rodrigues Fernandes</dc:creator>
  <cp:lastModifiedBy>Renan Jose Rodrigues Fernandes</cp:lastModifiedBy>
  <cp:revision>27</cp:revision>
  <dcterms:created xsi:type="dcterms:W3CDTF">2021-01-19T21:28:40Z</dcterms:created>
  <dcterms:modified xsi:type="dcterms:W3CDTF">2021-01-22T16:43:37Z</dcterms:modified>
</cp:coreProperties>
</file>