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5" r:id="rId4"/>
    <p:sldMasterId id="2147483696" r:id="rId5"/>
    <p:sldMasterId id="2147483697" r:id="rId6"/>
    <p:sldMasterId id="214748369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8c5eafa07_2_53: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78c5eafa07_2_53:notes"/>
          <p:cNvSpPr txBox="1"/>
          <p:nvPr>
            <p:ph idx="1" type="body"/>
          </p:nvPr>
        </p:nvSpPr>
        <p:spPr>
          <a:xfrm>
            <a:off x="686360" y="4400262"/>
            <a:ext cx="5485280" cy="3600738"/>
          </a:xfrm>
          <a:prstGeom prst="rect">
            <a:avLst/>
          </a:prstGeom>
          <a:noFill/>
          <a:ln>
            <a:noFill/>
          </a:ln>
        </p:spPr>
        <p:txBody>
          <a:bodyPr anchorCtr="0" anchor="t" bIns="40725" lIns="81475" spcFirstLastPara="1" rIns="81475" wrap="square" tIns="40725">
            <a:noAutofit/>
          </a:bodyPr>
          <a:lstStyle/>
          <a:p>
            <a:pPr indent="0" lvl="0" marL="0" rtl="0" algn="l">
              <a:spcBef>
                <a:spcPts val="0"/>
              </a:spcBef>
              <a:spcAft>
                <a:spcPts val="0"/>
              </a:spcAft>
              <a:buNone/>
            </a:pPr>
            <a:r>
              <a:t/>
            </a:r>
            <a:endParaRPr sz="1200"/>
          </a:p>
        </p:txBody>
      </p:sp>
      <p:sp>
        <p:nvSpPr>
          <p:cNvPr id="212" name="Google Shape;212;g78c5eafa07_2_53:notes"/>
          <p:cNvSpPr txBox="1"/>
          <p:nvPr>
            <p:ph idx="12" type="sldNum"/>
          </p:nvPr>
        </p:nvSpPr>
        <p:spPr>
          <a:xfrm>
            <a:off x="3884239" y="8685068"/>
            <a:ext cx="2972360" cy="458932"/>
          </a:xfrm>
          <a:prstGeom prst="rect">
            <a:avLst/>
          </a:prstGeom>
          <a:noFill/>
          <a:ln>
            <a:noFill/>
          </a:ln>
        </p:spPr>
        <p:txBody>
          <a:bodyPr anchorCtr="0" anchor="b" bIns="40725" lIns="81475" spcFirstLastPara="1" rIns="81475" wrap="square" tIns="407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78c5eafa07_2_249:notes"/>
          <p:cNvSpPr txBox="1"/>
          <p:nvPr>
            <p:ph idx="1" type="body"/>
          </p:nvPr>
        </p:nvSpPr>
        <p:spPr>
          <a:xfrm>
            <a:off x="686360" y="4400262"/>
            <a:ext cx="5485280" cy="3600738"/>
          </a:xfrm>
          <a:prstGeom prst="rect">
            <a:avLst/>
          </a:prstGeom>
        </p:spPr>
        <p:txBody>
          <a:bodyPr anchorCtr="0" anchor="t" bIns="81475" lIns="81475" spcFirstLastPara="1" rIns="81475" wrap="square" tIns="81475">
            <a:noAutofit/>
          </a:bodyPr>
          <a:lstStyle/>
          <a:p>
            <a:pPr indent="0" lvl="0" marL="0" rtl="0" algn="l">
              <a:lnSpc>
                <a:spcPct val="115000"/>
              </a:lnSpc>
              <a:spcBef>
                <a:spcPts val="1200"/>
              </a:spcBef>
              <a:spcAft>
                <a:spcPts val="0"/>
              </a:spcAft>
              <a:buClr>
                <a:schemeClr val="dk1"/>
              </a:buClr>
              <a:buSzPts val="1100"/>
              <a:buFont typeface="Arial"/>
              <a:buNone/>
            </a:pPr>
            <a:r>
              <a:rPr lang="en"/>
              <a:t>Automatic segmentation of the psoas muscle was successfully applied to a clinical data set. This approach will enables larger datasets to be studied to understand the progression of sarcopenia in routine CT imaging. The accuracy and speed of this 3D method may yield greater sensitivity to small muscle changes in sarcopenia quantification. Our next steps will be to incorporate this method into a clinical tool that can be used to study sarcopenia in a large cohort of prostate cancer patients..</a:t>
            </a:r>
            <a:endParaRPr/>
          </a:p>
          <a:p>
            <a:pPr indent="0" lvl="0" marL="0" rtl="0" algn="l">
              <a:spcBef>
                <a:spcPts val="1200"/>
              </a:spcBef>
              <a:spcAft>
                <a:spcPts val="0"/>
              </a:spcAft>
              <a:buNone/>
            </a:pPr>
            <a:r>
              <a:t/>
            </a:r>
            <a:endParaRPr/>
          </a:p>
        </p:txBody>
      </p:sp>
      <p:sp>
        <p:nvSpPr>
          <p:cNvPr id="312" name="Google Shape;312;g78c5eafa07_2_249: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8c5eafa07_2_121: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78c5eafa07_2_121:notes"/>
          <p:cNvSpPr txBox="1"/>
          <p:nvPr>
            <p:ph idx="1" type="body"/>
          </p:nvPr>
        </p:nvSpPr>
        <p:spPr>
          <a:xfrm>
            <a:off x="686360" y="4400262"/>
            <a:ext cx="5485280" cy="3600738"/>
          </a:xfrm>
          <a:prstGeom prst="rect">
            <a:avLst/>
          </a:prstGeom>
          <a:noFill/>
          <a:ln>
            <a:noFill/>
          </a:ln>
        </p:spPr>
        <p:txBody>
          <a:bodyPr anchorCtr="0" anchor="t" bIns="40725" lIns="81475" spcFirstLastPara="1" rIns="81475" wrap="square" tIns="40725">
            <a:noAutofit/>
          </a:bodyPr>
          <a:lstStyle/>
          <a:p>
            <a:pPr indent="0" lvl="0" marL="0" rtl="0" algn="l">
              <a:spcBef>
                <a:spcPts val="0"/>
              </a:spcBef>
              <a:spcAft>
                <a:spcPts val="0"/>
              </a:spcAft>
              <a:buNone/>
            </a:pPr>
            <a:r>
              <a:rPr lang="en" sz="1200"/>
              <a:t>I have no disclosures to report on this research. </a:t>
            </a:r>
            <a:endParaRPr sz="1200"/>
          </a:p>
        </p:txBody>
      </p:sp>
      <p:sp>
        <p:nvSpPr>
          <p:cNvPr id="227" name="Google Shape;227;g78c5eafa07_2_121:notes"/>
          <p:cNvSpPr txBox="1"/>
          <p:nvPr>
            <p:ph idx="12" type="sldNum"/>
          </p:nvPr>
        </p:nvSpPr>
        <p:spPr>
          <a:xfrm>
            <a:off x="3884239" y="8685068"/>
            <a:ext cx="2972360" cy="458932"/>
          </a:xfrm>
          <a:prstGeom prst="rect">
            <a:avLst/>
          </a:prstGeom>
          <a:noFill/>
          <a:ln>
            <a:noFill/>
          </a:ln>
        </p:spPr>
        <p:txBody>
          <a:bodyPr anchorCtr="0" anchor="b" bIns="40725" lIns="81475" spcFirstLastPara="1" rIns="81475" wrap="square" tIns="407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78c5eafa07_2_127: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78c5eafa07_2_127:notes"/>
          <p:cNvSpPr txBox="1"/>
          <p:nvPr>
            <p:ph idx="1" type="body"/>
          </p:nvPr>
        </p:nvSpPr>
        <p:spPr>
          <a:xfrm>
            <a:off x="686360" y="4400262"/>
            <a:ext cx="5485280" cy="3600738"/>
          </a:xfrm>
          <a:prstGeom prst="rect">
            <a:avLst/>
          </a:prstGeom>
          <a:noFill/>
          <a:ln>
            <a:noFill/>
          </a:ln>
        </p:spPr>
        <p:txBody>
          <a:bodyPr anchorCtr="0" anchor="t" bIns="40725" lIns="81475" spcFirstLastPara="1" rIns="81475" wrap="square" tIns="40725">
            <a:noAutofit/>
          </a:bodyPr>
          <a:lstStyle/>
          <a:p>
            <a:pPr indent="0" lvl="0" marL="0" rtl="0" algn="l">
              <a:spcBef>
                <a:spcPts val="0"/>
              </a:spcBef>
              <a:spcAft>
                <a:spcPts val="0"/>
              </a:spcAft>
              <a:buNone/>
            </a:pPr>
            <a:r>
              <a:rPr lang="en" sz="1200"/>
              <a:t>Sarcopenia (or muscle loss) has long been a clinical problem that is difficult to accurately quantify. </a:t>
            </a:r>
            <a:r>
              <a:rPr lang="en" sz="1200">
                <a:solidFill>
                  <a:schemeClr val="dk1"/>
                </a:solidFill>
              </a:rPr>
              <a:t> Sarcopenia is strongly correlated to surgical complications and mortality.  It</a:t>
            </a:r>
            <a:r>
              <a:rPr lang="en" sz="1200"/>
              <a:t> is a large issue in the elderly and in cancer patients, and is a common complication in prostate cancer.  </a:t>
            </a:r>
            <a:r>
              <a:rPr lang="en" sz="1200"/>
              <a:t>Because </a:t>
            </a:r>
            <a:r>
              <a:rPr lang="en" sz="1200">
                <a:solidFill>
                  <a:schemeClr val="dk1"/>
                </a:solidFill>
              </a:rPr>
              <a:t>metastasis to the spine is common in cancer patients as well (especially prostate cancer patients), this only increases the clinical impact of sarcopenia in this population.</a:t>
            </a:r>
            <a:endParaRPr sz="1200">
              <a:solidFill>
                <a:schemeClr val="dk1"/>
              </a:solidFill>
            </a:endParaRPr>
          </a:p>
          <a:p>
            <a:pPr indent="0" lvl="0" marL="0" rtl="0" algn="l">
              <a:spcBef>
                <a:spcPts val="0"/>
              </a:spcBef>
              <a:spcAft>
                <a:spcPts val="0"/>
              </a:spcAft>
              <a:buNone/>
            </a:pPr>
            <a:r>
              <a:rPr lang="en" sz="1200"/>
              <a:t> </a:t>
            </a:r>
            <a:endParaRPr sz="1200"/>
          </a:p>
          <a:p>
            <a:pPr indent="0" lvl="0" marL="0" rtl="0" algn="l">
              <a:spcBef>
                <a:spcPts val="0"/>
              </a:spcBef>
              <a:spcAft>
                <a:spcPts val="0"/>
              </a:spcAft>
              <a:buNone/>
            </a:pPr>
            <a:r>
              <a:rPr lang="en" sz="1200"/>
              <a:t>Current methods for quantifying sarcopenia </a:t>
            </a:r>
            <a:r>
              <a:rPr lang="en" sz="1200">
                <a:solidFill>
                  <a:schemeClr val="dk1"/>
                </a:solidFill>
              </a:rPr>
              <a:t>typically involve manual segmentation of the muscle area on a single CT scan slice. Even this 2D analysis can be time consuming and prone to errors in identifying small muscle changes. Such manual methods </a:t>
            </a:r>
            <a:r>
              <a:rPr lang="en" sz="1200"/>
              <a:t>are also unscalable for large scale clinical trials or routine clinical use.  Without accurate quantification of sarcopenia, it is difficult know when to initiate interventions or understand the impact of differing cancer treatment on its progression.</a:t>
            </a:r>
            <a:endParaRPr sz="1200"/>
          </a:p>
          <a:p>
            <a:pPr indent="0" lvl="0" marL="0" rtl="0" algn="l">
              <a:spcBef>
                <a:spcPts val="0"/>
              </a:spcBef>
              <a:spcAft>
                <a:spcPts val="0"/>
              </a:spcAft>
              <a:buNone/>
            </a:pPr>
            <a:r>
              <a:t/>
            </a:r>
            <a:endParaRPr sz="1200"/>
          </a:p>
        </p:txBody>
      </p:sp>
      <p:sp>
        <p:nvSpPr>
          <p:cNvPr id="234" name="Google Shape;234;g78c5eafa07_2_127:notes"/>
          <p:cNvSpPr txBox="1"/>
          <p:nvPr>
            <p:ph idx="12" type="sldNum"/>
          </p:nvPr>
        </p:nvSpPr>
        <p:spPr>
          <a:xfrm>
            <a:off x="3884239" y="8685068"/>
            <a:ext cx="2972360" cy="458932"/>
          </a:xfrm>
          <a:prstGeom prst="rect">
            <a:avLst/>
          </a:prstGeom>
          <a:noFill/>
          <a:ln>
            <a:noFill/>
          </a:ln>
        </p:spPr>
        <p:txBody>
          <a:bodyPr anchorCtr="0" anchor="b" bIns="40725" lIns="81475" spcFirstLastPara="1" rIns="81475" wrap="square" tIns="407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78c5eafa07_2_146: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78c5eafa07_2_146:notes"/>
          <p:cNvSpPr txBox="1"/>
          <p:nvPr>
            <p:ph idx="1" type="body"/>
          </p:nvPr>
        </p:nvSpPr>
        <p:spPr>
          <a:xfrm>
            <a:off x="686360" y="4400262"/>
            <a:ext cx="5485280" cy="3600738"/>
          </a:xfrm>
          <a:prstGeom prst="rect">
            <a:avLst/>
          </a:prstGeom>
          <a:noFill/>
          <a:ln>
            <a:noFill/>
          </a:ln>
        </p:spPr>
        <p:txBody>
          <a:bodyPr anchorCtr="0" anchor="t" bIns="40725" lIns="81475" spcFirstLastPara="1" rIns="81475" wrap="square" tIns="40725">
            <a:noAutofit/>
          </a:bodyPr>
          <a:lstStyle/>
          <a:p>
            <a:pPr indent="0" lvl="0" marL="0" rtl="0" algn="l">
              <a:spcBef>
                <a:spcPts val="0"/>
              </a:spcBef>
              <a:spcAft>
                <a:spcPts val="0"/>
              </a:spcAft>
              <a:buNone/>
            </a:pPr>
            <a:r>
              <a:rPr lang="en" sz="1200"/>
              <a:t>The objective of this study was therefore was to produce a reliable solution to measure sarcopenia quickly and accurately. Sensitive 3D </a:t>
            </a:r>
            <a:r>
              <a:rPr lang="en" sz="1200"/>
              <a:t>quantification</a:t>
            </a:r>
            <a:r>
              <a:rPr lang="en" sz="1200"/>
              <a:t> of sarcopenia will enable future study of treatment effects and improvement of prostate cancer care. </a:t>
            </a:r>
            <a:r>
              <a:rPr lang="en" sz="1200">
                <a:solidFill>
                  <a:schemeClr val="dk1"/>
                </a:solidFill>
              </a:rPr>
              <a:t>This study used a </a:t>
            </a:r>
            <a:r>
              <a:rPr lang="en" sz="1200">
                <a:solidFill>
                  <a:schemeClr val="dk1"/>
                </a:solidFill>
              </a:rPr>
              <a:t> retrospective design to investigate the potential of deep learning, specifically training a convolutional neural network, for 3D volume segmentation of the psoas muscle to be used as an indicator of sarcopenia. </a:t>
            </a:r>
            <a:endParaRPr sz="1200"/>
          </a:p>
        </p:txBody>
      </p:sp>
      <p:sp>
        <p:nvSpPr>
          <p:cNvPr id="254" name="Google Shape;254;g78c5eafa07_2_146:notes"/>
          <p:cNvSpPr txBox="1"/>
          <p:nvPr>
            <p:ph idx="12" type="sldNum"/>
          </p:nvPr>
        </p:nvSpPr>
        <p:spPr>
          <a:xfrm>
            <a:off x="3884239" y="8685068"/>
            <a:ext cx="2972360" cy="458932"/>
          </a:xfrm>
          <a:prstGeom prst="rect">
            <a:avLst/>
          </a:prstGeom>
          <a:noFill/>
          <a:ln>
            <a:noFill/>
          </a:ln>
        </p:spPr>
        <p:txBody>
          <a:bodyPr anchorCtr="0" anchor="b" bIns="40725" lIns="81475" spcFirstLastPara="1" rIns="81475" wrap="square" tIns="407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78c5eafa07_2_168:notes"/>
          <p:cNvSpPr txBox="1"/>
          <p:nvPr>
            <p:ph idx="1" type="body"/>
          </p:nvPr>
        </p:nvSpPr>
        <p:spPr>
          <a:xfrm>
            <a:off x="686360" y="4400262"/>
            <a:ext cx="5485280" cy="3600738"/>
          </a:xfrm>
          <a:prstGeom prst="rect">
            <a:avLst/>
          </a:prstGeom>
        </p:spPr>
        <p:txBody>
          <a:bodyPr anchorCtr="0" anchor="t" bIns="81475" lIns="81475" spcFirstLastPara="1" rIns="81475" wrap="square" tIns="81475">
            <a:noAutofit/>
          </a:bodyPr>
          <a:lstStyle/>
          <a:p>
            <a:pPr indent="0" lvl="0" marL="0" rtl="0" algn="l">
              <a:spcBef>
                <a:spcPts val="0"/>
              </a:spcBef>
              <a:spcAft>
                <a:spcPts val="0"/>
              </a:spcAft>
              <a:buNone/>
            </a:pPr>
            <a:r>
              <a:rPr lang="en" sz="1200">
                <a:solidFill>
                  <a:schemeClr val="dk1"/>
                </a:solidFill>
              </a:rPr>
              <a:t>The psoas muscle was segmented between the L2/3 and L4/L5 intervertebral disks in routine spine CTs for prostate cancer patients. Measuring a volume instead of surface area was chosen to get a more accurate picture of muscle loss and lead to a more robust, fast and reliable method of quantifying sarcopenia.  26 unique patients were used for this study with their initial and follow-up scans.  Segmentations were created from an initial study using atlas based fiduciary registration, deformation registration and then touched up with manual corrections to establish a ground truth.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269" name="Google Shape;269;g78c5eafa07_2_168: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78c5eafa07_2_162:notes"/>
          <p:cNvSpPr txBox="1"/>
          <p:nvPr>
            <p:ph idx="1" type="body"/>
          </p:nvPr>
        </p:nvSpPr>
        <p:spPr>
          <a:xfrm>
            <a:off x="686360" y="4400262"/>
            <a:ext cx="5485280" cy="3600738"/>
          </a:xfrm>
          <a:prstGeom prst="rect">
            <a:avLst/>
          </a:prstGeom>
        </p:spPr>
        <p:txBody>
          <a:bodyPr anchorCtr="0" anchor="t" bIns="81475" lIns="81475" spcFirstLastPara="1" rIns="81475" wrap="square" tIns="81475">
            <a:noAutofit/>
          </a:bodyPr>
          <a:lstStyle/>
          <a:p>
            <a:pPr indent="0" lvl="0" marL="0" rtl="0" algn="l">
              <a:spcBef>
                <a:spcPts val="0"/>
              </a:spcBef>
              <a:spcAft>
                <a:spcPts val="0"/>
              </a:spcAft>
              <a:buNone/>
            </a:pPr>
            <a:r>
              <a:rPr lang="en"/>
              <a:t>The images were cropped to the region of interest, resampled and padded with their intensities normalized in order to be able to be trained with the CNN efficiently.</a:t>
            </a:r>
            <a:endParaRPr/>
          </a:p>
        </p:txBody>
      </p:sp>
      <p:sp>
        <p:nvSpPr>
          <p:cNvPr id="278" name="Google Shape;278;g78c5eafa07_2_162: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78c5eafa07_2_228:notes"/>
          <p:cNvSpPr txBox="1"/>
          <p:nvPr>
            <p:ph idx="1" type="body"/>
          </p:nvPr>
        </p:nvSpPr>
        <p:spPr>
          <a:xfrm>
            <a:off x="686360" y="4400262"/>
            <a:ext cx="5485200" cy="3600600"/>
          </a:xfrm>
          <a:prstGeom prst="rect">
            <a:avLst/>
          </a:prstGeom>
        </p:spPr>
        <p:txBody>
          <a:bodyPr anchorCtr="0" anchor="t" bIns="81475" lIns="81475" spcFirstLastPara="1" rIns="81475" wrap="square" tIns="81475">
            <a:noAutofit/>
          </a:bodyPr>
          <a:lstStyle/>
          <a:p>
            <a:pPr indent="0" lvl="0" marL="0" rtl="0" algn="l">
              <a:spcBef>
                <a:spcPts val="0"/>
              </a:spcBef>
              <a:spcAft>
                <a:spcPts val="0"/>
              </a:spcAft>
              <a:buNone/>
            </a:pPr>
            <a:r>
              <a:rPr lang="en"/>
              <a:t>A U-Net Convolutional Neural Network was used for the model’s architecture.  Batch normalization and intensity augmentation were added for improved training.  A binary cross-entropy loss </a:t>
            </a:r>
            <a:r>
              <a:rPr lang="en"/>
              <a:t>function</a:t>
            </a:r>
            <a:r>
              <a:rPr lang="en"/>
              <a:t> was used to optimize the back propagation of weights.  Training was done in 300 epochs in batches of 6.  T</a:t>
            </a:r>
            <a:r>
              <a:rPr lang="en"/>
              <a:t>hen the predicted masks were evaluated using their dice similarity coefficient (DSC) for accuracy.</a:t>
            </a:r>
            <a:endParaRPr/>
          </a:p>
        </p:txBody>
      </p:sp>
      <p:sp>
        <p:nvSpPr>
          <p:cNvPr id="286" name="Google Shape;286;g78c5eafa07_2_228:notes"/>
          <p:cNvSpPr/>
          <p:nvPr>
            <p:ph idx="2" type="sldImg"/>
          </p:nvPr>
        </p:nvSpPr>
        <p:spPr>
          <a:xfrm>
            <a:off x="767603" y="1143000"/>
            <a:ext cx="53229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78c5eafa07_2_234:notes"/>
          <p:cNvSpPr txBox="1"/>
          <p:nvPr>
            <p:ph idx="1" type="body"/>
          </p:nvPr>
        </p:nvSpPr>
        <p:spPr>
          <a:xfrm>
            <a:off x="686360" y="4400262"/>
            <a:ext cx="5485280" cy="3600738"/>
          </a:xfrm>
          <a:prstGeom prst="rect">
            <a:avLst/>
          </a:prstGeom>
        </p:spPr>
        <p:txBody>
          <a:bodyPr anchorCtr="0" anchor="t" bIns="81475" lIns="81475" spcFirstLastPara="1" rIns="81475" wrap="square" tIns="8147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The model achieved a training accuracy of 89.4% and a validation accuracy of 84% after 300 epochs before thresholding. After thresholding, the validation accuracy was 89%. It took an average of 0.175s to segment the psoas major muscle over the L2-L3 to L4-L5 vertebrae using an Nvidia Titan RTX GPU and Intel 9900X CPU. </a:t>
            </a:r>
            <a:endParaRPr/>
          </a:p>
        </p:txBody>
      </p:sp>
      <p:sp>
        <p:nvSpPr>
          <p:cNvPr id="295" name="Google Shape;295;g78c5eafa07_2_234: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78c5eafa07_2_242:notes"/>
          <p:cNvSpPr txBox="1"/>
          <p:nvPr>
            <p:ph idx="1" type="body"/>
          </p:nvPr>
        </p:nvSpPr>
        <p:spPr>
          <a:xfrm>
            <a:off x="686360" y="4400262"/>
            <a:ext cx="5485280" cy="3600738"/>
          </a:xfrm>
          <a:prstGeom prst="rect">
            <a:avLst/>
          </a:prstGeom>
        </p:spPr>
        <p:txBody>
          <a:bodyPr anchorCtr="0" anchor="t" bIns="81475" lIns="81475" spcFirstLastPara="1" rIns="81475" wrap="square" tIns="81475">
            <a:noAutofit/>
          </a:bodyPr>
          <a:lstStyle/>
          <a:p>
            <a:pPr indent="0" lvl="0" marL="0" rtl="0" algn="l">
              <a:lnSpc>
                <a:spcPct val="115000"/>
              </a:lnSpc>
              <a:spcBef>
                <a:spcPts val="1200"/>
              </a:spcBef>
              <a:spcAft>
                <a:spcPts val="0"/>
              </a:spcAft>
              <a:buClr>
                <a:schemeClr val="dk1"/>
              </a:buClr>
              <a:buSzPts val="1100"/>
              <a:buFont typeface="Arial"/>
              <a:buNone/>
            </a:pPr>
            <a:r>
              <a:rPr lang="en"/>
              <a:t>. When compared against an established 2D manual segmentation method, there was a strong correlation in the changes measured between patients’ initial and subsequent follow up scan results.</a:t>
            </a:r>
            <a:endParaRPr/>
          </a:p>
          <a:p>
            <a:pPr indent="0" lvl="0" marL="0" rtl="0" algn="l">
              <a:spcBef>
                <a:spcPts val="1200"/>
              </a:spcBef>
              <a:spcAft>
                <a:spcPts val="0"/>
              </a:spcAft>
              <a:buNone/>
            </a:pPr>
            <a:r>
              <a:t/>
            </a:r>
            <a:endParaRPr/>
          </a:p>
        </p:txBody>
      </p:sp>
      <p:sp>
        <p:nvSpPr>
          <p:cNvPr id="304" name="Google Shape;304;g78c5eafa07_2_242:notes"/>
          <p:cNvSpPr/>
          <p:nvPr>
            <p:ph idx="2" type="sldImg"/>
          </p:nvPr>
        </p:nvSpPr>
        <p:spPr>
          <a:xfrm>
            <a:off x="767603" y="1143000"/>
            <a:ext cx="5322794" cy="308552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56" name="Shape 56"/>
        <p:cNvGrpSpPr/>
        <p:nvPr/>
      </p:nvGrpSpPr>
      <p:grpSpPr>
        <a:xfrm>
          <a:off x="0" y="0"/>
          <a:ext cx="0" cy="0"/>
          <a:chOff x="0" y="0"/>
          <a:chExt cx="0" cy="0"/>
        </a:xfrm>
      </p:grpSpPr>
      <p:sp>
        <p:nvSpPr>
          <p:cNvPr id="57" name="Google Shape;57;p15"/>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5"/>
          <p:cNvSpPr txBox="1"/>
          <p:nvPr>
            <p:ph idx="1" type="subTitle"/>
          </p:nvPr>
        </p:nvSpPr>
        <p:spPr>
          <a:xfrm>
            <a:off x="457200" y="1203390"/>
            <a:ext cx="8229240" cy="29829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9" name="Shape 59"/>
        <p:cNvGrpSpPr/>
        <p:nvPr/>
      </p:nvGrpSpPr>
      <p:grpSpPr>
        <a:xfrm>
          <a:off x="0" y="0"/>
          <a:ext cx="0" cy="0"/>
          <a:chOff x="0" y="0"/>
          <a:chExt cx="0" cy="0"/>
        </a:xfrm>
      </p:grpSpPr>
      <p:sp>
        <p:nvSpPr>
          <p:cNvPr id="60" name="Google Shape;60;p16"/>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6"/>
          <p:cNvSpPr txBox="1"/>
          <p:nvPr>
            <p:ph idx="1" type="body"/>
          </p:nvPr>
        </p:nvSpPr>
        <p:spPr>
          <a:xfrm>
            <a:off x="457200" y="1203390"/>
            <a:ext cx="822924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2" name="Shape 62"/>
        <p:cNvGrpSpPr/>
        <p:nvPr/>
      </p:nvGrpSpPr>
      <p:grpSpPr>
        <a:xfrm>
          <a:off x="0" y="0"/>
          <a:ext cx="0" cy="0"/>
          <a:chOff x="0" y="0"/>
          <a:chExt cx="0" cy="0"/>
        </a:xfrm>
      </p:grpSpPr>
      <p:sp>
        <p:nvSpPr>
          <p:cNvPr id="63" name="Google Shape;63;p17"/>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7"/>
          <p:cNvSpPr txBox="1"/>
          <p:nvPr>
            <p:ph idx="1" type="body"/>
          </p:nvPr>
        </p:nvSpPr>
        <p:spPr>
          <a:xfrm>
            <a:off x="45720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7"/>
          <p:cNvSpPr txBox="1"/>
          <p:nvPr>
            <p:ph idx="2" type="body"/>
          </p:nvPr>
        </p:nvSpPr>
        <p:spPr>
          <a:xfrm>
            <a:off x="467424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8"/>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68" name="Shape 68"/>
        <p:cNvGrpSpPr/>
        <p:nvPr/>
      </p:nvGrpSpPr>
      <p:grpSpPr>
        <a:xfrm>
          <a:off x="0" y="0"/>
          <a:ext cx="0" cy="0"/>
          <a:chOff x="0" y="0"/>
          <a:chExt cx="0" cy="0"/>
        </a:xfrm>
      </p:grpSpPr>
      <p:sp>
        <p:nvSpPr>
          <p:cNvPr id="69" name="Google Shape;69;p19"/>
          <p:cNvSpPr txBox="1"/>
          <p:nvPr>
            <p:ph idx="1" type="subTitle"/>
          </p:nvPr>
        </p:nvSpPr>
        <p:spPr>
          <a:xfrm>
            <a:off x="457200" y="400140"/>
            <a:ext cx="8229240" cy="30736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0" name="Shape 70"/>
        <p:cNvGrpSpPr/>
        <p:nvPr/>
      </p:nvGrpSpPr>
      <p:grpSpPr>
        <a:xfrm>
          <a:off x="0" y="0"/>
          <a:ext cx="0" cy="0"/>
          <a:chOff x="0" y="0"/>
          <a:chExt cx="0" cy="0"/>
        </a:xfrm>
      </p:grpSpPr>
      <p:sp>
        <p:nvSpPr>
          <p:cNvPr id="71" name="Google Shape;71;p20"/>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0"/>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0"/>
          <p:cNvSpPr txBox="1"/>
          <p:nvPr>
            <p:ph idx="2" type="body"/>
          </p:nvPr>
        </p:nvSpPr>
        <p:spPr>
          <a:xfrm>
            <a:off x="467424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0"/>
          <p:cNvSpPr txBox="1"/>
          <p:nvPr>
            <p:ph idx="3" type="body"/>
          </p:nvPr>
        </p:nvSpPr>
        <p:spPr>
          <a:xfrm>
            <a:off x="45720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75" name="Shape 75"/>
        <p:cNvGrpSpPr/>
        <p:nvPr/>
      </p:nvGrpSpPr>
      <p:grpSpPr>
        <a:xfrm>
          <a:off x="0" y="0"/>
          <a:ext cx="0" cy="0"/>
          <a:chOff x="0" y="0"/>
          <a:chExt cx="0" cy="0"/>
        </a:xfrm>
      </p:grpSpPr>
      <p:sp>
        <p:nvSpPr>
          <p:cNvPr id="76" name="Google Shape;76;p21"/>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1"/>
          <p:cNvSpPr txBox="1"/>
          <p:nvPr>
            <p:ph idx="1" type="body"/>
          </p:nvPr>
        </p:nvSpPr>
        <p:spPr>
          <a:xfrm>
            <a:off x="45720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1"/>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1"/>
          <p:cNvSpPr txBox="1"/>
          <p:nvPr>
            <p:ph idx="3" type="body"/>
          </p:nvPr>
        </p:nvSpPr>
        <p:spPr>
          <a:xfrm>
            <a:off x="467424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0" name="Shape 80"/>
        <p:cNvGrpSpPr/>
        <p:nvPr/>
      </p:nvGrpSpPr>
      <p:grpSpPr>
        <a:xfrm>
          <a:off x="0" y="0"/>
          <a:ext cx="0" cy="0"/>
          <a:chOff x="0" y="0"/>
          <a:chExt cx="0" cy="0"/>
        </a:xfrm>
      </p:grpSpPr>
      <p:sp>
        <p:nvSpPr>
          <p:cNvPr id="81" name="Google Shape;81;p22"/>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2"/>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2"/>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2"/>
          <p:cNvSpPr txBox="1"/>
          <p:nvPr>
            <p:ph idx="3" type="body"/>
          </p:nvPr>
        </p:nvSpPr>
        <p:spPr>
          <a:xfrm>
            <a:off x="457200" y="276156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85" name="Shape 85"/>
        <p:cNvGrpSpPr/>
        <p:nvPr/>
      </p:nvGrpSpPr>
      <p:grpSpPr>
        <a:xfrm>
          <a:off x="0" y="0"/>
          <a:ext cx="0" cy="0"/>
          <a:chOff x="0" y="0"/>
          <a:chExt cx="0" cy="0"/>
        </a:xfrm>
      </p:grpSpPr>
      <p:sp>
        <p:nvSpPr>
          <p:cNvPr id="86" name="Google Shape;86;p23"/>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3"/>
          <p:cNvSpPr txBox="1"/>
          <p:nvPr>
            <p:ph idx="1" type="body"/>
          </p:nvPr>
        </p:nvSpPr>
        <p:spPr>
          <a:xfrm>
            <a:off x="457200" y="120339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3"/>
          <p:cNvSpPr txBox="1"/>
          <p:nvPr>
            <p:ph idx="2" type="body"/>
          </p:nvPr>
        </p:nvSpPr>
        <p:spPr>
          <a:xfrm>
            <a:off x="457200" y="276156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9" name="Shape 89"/>
        <p:cNvGrpSpPr/>
        <p:nvPr/>
      </p:nvGrpSpPr>
      <p:grpSpPr>
        <a:xfrm>
          <a:off x="0" y="0"/>
          <a:ext cx="0" cy="0"/>
          <a:chOff x="0" y="0"/>
          <a:chExt cx="0" cy="0"/>
        </a:xfrm>
      </p:grpSpPr>
      <p:sp>
        <p:nvSpPr>
          <p:cNvPr id="90" name="Google Shape;90;p24"/>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4"/>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4"/>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4"/>
          <p:cNvSpPr txBox="1"/>
          <p:nvPr>
            <p:ph idx="3" type="body"/>
          </p:nvPr>
        </p:nvSpPr>
        <p:spPr>
          <a:xfrm>
            <a:off x="45720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4"/>
          <p:cNvSpPr txBox="1"/>
          <p:nvPr>
            <p:ph idx="4" type="body"/>
          </p:nvPr>
        </p:nvSpPr>
        <p:spPr>
          <a:xfrm>
            <a:off x="467424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5" name="Shape 95"/>
        <p:cNvGrpSpPr/>
        <p:nvPr/>
      </p:nvGrpSpPr>
      <p:grpSpPr>
        <a:xfrm>
          <a:off x="0" y="0"/>
          <a:ext cx="0" cy="0"/>
          <a:chOff x="0" y="0"/>
          <a:chExt cx="0" cy="0"/>
        </a:xfrm>
      </p:grpSpPr>
      <p:sp>
        <p:nvSpPr>
          <p:cNvPr id="96" name="Google Shape;96;p25"/>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5"/>
          <p:cNvSpPr txBox="1"/>
          <p:nvPr>
            <p:ph idx="1" type="body"/>
          </p:nvPr>
        </p:nvSpPr>
        <p:spPr>
          <a:xfrm>
            <a:off x="45720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5"/>
          <p:cNvSpPr txBox="1"/>
          <p:nvPr>
            <p:ph idx="2" type="body"/>
          </p:nvPr>
        </p:nvSpPr>
        <p:spPr>
          <a:xfrm>
            <a:off x="323964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5"/>
          <p:cNvSpPr txBox="1"/>
          <p:nvPr>
            <p:ph idx="3" type="body"/>
          </p:nvPr>
        </p:nvSpPr>
        <p:spPr>
          <a:xfrm>
            <a:off x="602208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5"/>
          <p:cNvSpPr txBox="1"/>
          <p:nvPr>
            <p:ph idx="4" type="body"/>
          </p:nvPr>
        </p:nvSpPr>
        <p:spPr>
          <a:xfrm>
            <a:off x="45720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5"/>
          <p:cNvSpPr txBox="1"/>
          <p:nvPr>
            <p:ph idx="5" type="body"/>
          </p:nvPr>
        </p:nvSpPr>
        <p:spPr>
          <a:xfrm>
            <a:off x="323964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5"/>
          <p:cNvSpPr txBox="1"/>
          <p:nvPr>
            <p:ph idx="6" type="body"/>
          </p:nvPr>
        </p:nvSpPr>
        <p:spPr>
          <a:xfrm>
            <a:off x="602208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08" name="Shape 108"/>
        <p:cNvGrpSpPr/>
        <p:nvPr/>
      </p:nvGrpSpPr>
      <p:grpSpPr>
        <a:xfrm>
          <a:off x="0" y="0"/>
          <a:ext cx="0" cy="0"/>
          <a:chOff x="0" y="0"/>
          <a:chExt cx="0" cy="0"/>
        </a:xfrm>
      </p:grpSpPr>
      <p:sp>
        <p:nvSpPr>
          <p:cNvPr id="109" name="Google Shape;109;p27"/>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7"/>
          <p:cNvSpPr txBox="1"/>
          <p:nvPr>
            <p:ph idx="1" type="body"/>
          </p:nvPr>
        </p:nvSpPr>
        <p:spPr>
          <a:xfrm>
            <a:off x="457200" y="1203390"/>
            <a:ext cx="822924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1" name="Shape 11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2" name="Shape 112"/>
        <p:cNvGrpSpPr/>
        <p:nvPr/>
      </p:nvGrpSpPr>
      <p:grpSpPr>
        <a:xfrm>
          <a:off x="0" y="0"/>
          <a:ext cx="0" cy="0"/>
          <a:chOff x="0" y="0"/>
          <a:chExt cx="0" cy="0"/>
        </a:xfrm>
      </p:grpSpPr>
      <p:sp>
        <p:nvSpPr>
          <p:cNvPr id="113" name="Google Shape;113;p29"/>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9"/>
          <p:cNvSpPr txBox="1"/>
          <p:nvPr>
            <p:ph idx="1" type="subTitle"/>
          </p:nvPr>
        </p:nvSpPr>
        <p:spPr>
          <a:xfrm>
            <a:off x="457200" y="1203390"/>
            <a:ext cx="8229240" cy="29829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15" name="Shape 115"/>
        <p:cNvGrpSpPr/>
        <p:nvPr/>
      </p:nvGrpSpPr>
      <p:grpSpPr>
        <a:xfrm>
          <a:off x="0" y="0"/>
          <a:ext cx="0" cy="0"/>
          <a:chOff x="0" y="0"/>
          <a:chExt cx="0" cy="0"/>
        </a:xfrm>
      </p:grpSpPr>
      <p:sp>
        <p:nvSpPr>
          <p:cNvPr id="116" name="Google Shape;116;p30"/>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0"/>
          <p:cNvSpPr txBox="1"/>
          <p:nvPr>
            <p:ph idx="1" type="body"/>
          </p:nvPr>
        </p:nvSpPr>
        <p:spPr>
          <a:xfrm>
            <a:off x="45720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30"/>
          <p:cNvSpPr txBox="1"/>
          <p:nvPr>
            <p:ph idx="2" type="body"/>
          </p:nvPr>
        </p:nvSpPr>
        <p:spPr>
          <a:xfrm>
            <a:off x="467424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31"/>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1" name="Shape 121"/>
        <p:cNvGrpSpPr/>
        <p:nvPr/>
      </p:nvGrpSpPr>
      <p:grpSpPr>
        <a:xfrm>
          <a:off x="0" y="0"/>
          <a:ext cx="0" cy="0"/>
          <a:chOff x="0" y="0"/>
          <a:chExt cx="0" cy="0"/>
        </a:xfrm>
      </p:grpSpPr>
      <p:sp>
        <p:nvSpPr>
          <p:cNvPr id="122" name="Google Shape;122;p32"/>
          <p:cNvSpPr txBox="1"/>
          <p:nvPr>
            <p:ph idx="1" type="subTitle"/>
          </p:nvPr>
        </p:nvSpPr>
        <p:spPr>
          <a:xfrm>
            <a:off x="457200" y="400140"/>
            <a:ext cx="8229240" cy="30736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23" name="Shape 123"/>
        <p:cNvGrpSpPr/>
        <p:nvPr/>
      </p:nvGrpSpPr>
      <p:grpSpPr>
        <a:xfrm>
          <a:off x="0" y="0"/>
          <a:ext cx="0" cy="0"/>
          <a:chOff x="0" y="0"/>
          <a:chExt cx="0" cy="0"/>
        </a:xfrm>
      </p:grpSpPr>
      <p:sp>
        <p:nvSpPr>
          <p:cNvPr id="124" name="Google Shape;124;p33"/>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3"/>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3"/>
          <p:cNvSpPr txBox="1"/>
          <p:nvPr>
            <p:ph idx="2" type="body"/>
          </p:nvPr>
        </p:nvSpPr>
        <p:spPr>
          <a:xfrm>
            <a:off x="467424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3"/>
          <p:cNvSpPr txBox="1"/>
          <p:nvPr>
            <p:ph idx="3" type="body"/>
          </p:nvPr>
        </p:nvSpPr>
        <p:spPr>
          <a:xfrm>
            <a:off x="45720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28" name="Shape 128"/>
        <p:cNvGrpSpPr/>
        <p:nvPr/>
      </p:nvGrpSpPr>
      <p:grpSpPr>
        <a:xfrm>
          <a:off x="0" y="0"/>
          <a:ext cx="0" cy="0"/>
          <a:chOff x="0" y="0"/>
          <a:chExt cx="0" cy="0"/>
        </a:xfrm>
      </p:grpSpPr>
      <p:sp>
        <p:nvSpPr>
          <p:cNvPr id="129" name="Google Shape;129;p34"/>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4"/>
          <p:cNvSpPr txBox="1"/>
          <p:nvPr>
            <p:ph idx="1" type="body"/>
          </p:nvPr>
        </p:nvSpPr>
        <p:spPr>
          <a:xfrm>
            <a:off x="45720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4"/>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4"/>
          <p:cNvSpPr txBox="1"/>
          <p:nvPr>
            <p:ph idx="3" type="body"/>
          </p:nvPr>
        </p:nvSpPr>
        <p:spPr>
          <a:xfrm>
            <a:off x="467424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33" name="Shape 133"/>
        <p:cNvGrpSpPr/>
        <p:nvPr/>
      </p:nvGrpSpPr>
      <p:grpSpPr>
        <a:xfrm>
          <a:off x="0" y="0"/>
          <a:ext cx="0" cy="0"/>
          <a:chOff x="0" y="0"/>
          <a:chExt cx="0" cy="0"/>
        </a:xfrm>
      </p:grpSpPr>
      <p:sp>
        <p:nvSpPr>
          <p:cNvPr id="134" name="Google Shape;134;p35"/>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5"/>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5"/>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35"/>
          <p:cNvSpPr txBox="1"/>
          <p:nvPr>
            <p:ph idx="3" type="body"/>
          </p:nvPr>
        </p:nvSpPr>
        <p:spPr>
          <a:xfrm>
            <a:off x="457200" y="276156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38" name="Shape 138"/>
        <p:cNvGrpSpPr/>
        <p:nvPr/>
      </p:nvGrpSpPr>
      <p:grpSpPr>
        <a:xfrm>
          <a:off x="0" y="0"/>
          <a:ext cx="0" cy="0"/>
          <a:chOff x="0" y="0"/>
          <a:chExt cx="0" cy="0"/>
        </a:xfrm>
      </p:grpSpPr>
      <p:sp>
        <p:nvSpPr>
          <p:cNvPr id="139" name="Google Shape;139;p36"/>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6"/>
          <p:cNvSpPr txBox="1"/>
          <p:nvPr>
            <p:ph idx="1" type="body"/>
          </p:nvPr>
        </p:nvSpPr>
        <p:spPr>
          <a:xfrm>
            <a:off x="457200" y="120339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6"/>
          <p:cNvSpPr txBox="1"/>
          <p:nvPr>
            <p:ph idx="2" type="body"/>
          </p:nvPr>
        </p:nvSpPr>
        <p:spPr>
          <a:xfrm>
            <a:off x="457200" y="276156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42" name="Shape 142"/>
        <p:cNvGrpSpPr/>
        <p:nvPr/>
      </p:nvGrpSpPr>
      <p:grpSpPr>
        <a:xfrm>
          <a:off x="0" y="0"/>
          <a:ext cx="0" cy="0"/>
          <a:chOff x="0" y="0"/>
          <a:chExt cx="0" cy="0"/>
        </a:xfrm>
      </p:grpSpPr>
      <p:sp>
        <p:nvSpPr>
          <p:cNvPr id="143" name="Google Shape;143;p37"/>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7"/>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7"/>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7"/>
          <p:cNvSpPr txBox="1"/>
          <p:nvPr>
            <p:ph idx="3" type="body"/>
          </p:nvPr>
        </p:nvSpPr>
        <p:spPr>
          <a:xfrm>
            <a:off x="45720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7"/>
          <p:cNvSpPr txBox="1"/>
          <p:nvPr>
            <p:ph idx="4" type="body"/>
          </p:nvPr>
        </p:nvSpPr>
        <p:spPr>
          <a:xfrm>
            <a:off x="467424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48" name="Shape 148"/>
        <p:cNvGrpSpPr/>
        <p:nvPr/>
      </p:nvGrpSpPr>
      <p:grpSpPr>
        <a:xfrm>
          <a:off x="0" y="0"/>
          <a:ext cx="0" cy="0"/>
          <a:chOff x="0" y="0"/>
          <a:chExt cx="0" cy="0"/>
        </a:xfrm>
      </p:grpSpPr>
      <p:sp>
        <p:nvSpPr>
          <p:cNvPr id="149" name="Google Shape;149;p38"/>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8"/>
          <p:cNvSpPr txBox="1"/>
          <p:nvPr>
            <p:ph idx="1" type="body"/>
          </p:nvPr>
        </p:nvSpPr>
        <p:spPr>
          <a:xfrm>
            <a:off x="45720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8"/>
          <p:cNvSpPr txBox="1"/>
          <p:nvPr>
            <p:ph idx="2" type="body"/>
          </p:nvPr>
        </p:nvSpPr>
        <p:spPr>
          <a:xfrm>
            <a:off x="323964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8"/>
          <p:cNvSpPr txBox="1"/>
          <p:nvPr>
            <p:ph idx="3" type="body"/>
          </p:nvPr>
        </p:nvSpPr>
        <p:spPr>
          <a:xfrm>
            <a:off x="602208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38"/>
          <p:cNvSpPr txBox="1"/>
          <p:nvPr>
            <p:ph idx="4" type="body"/>
          </p:nvPr>
        </p:nvSpPr>
        <p:spPr>
          <a:xfrm>
            <a:off x="45720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38"/>
          <p:cNvSpPr txBox="1"/>
          <p:nvPr>
            <p:ph idx="5" type="body"/>
          </p:nvPr>
        </p:nvSpPr>
        <p:spPr>
          <a:xfrm>
            <a:off x="323964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38"/>
          <p:cNvSpPr txBox="1"/>
          <p:nvPr>
            <p:ph idx="6" type="body"/>
          </p:nvPr>
        </p:nvSpPr>
        <p:spPr>
          <a:xfrm>
            <a:off x="602208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1" name="Shape 161"/>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2" name="Shape 162"/>
        <p:cNvGrpSpPr/>
        <p:nvPr/>
      </p:nvGrpSpPr>
      <p:grpSpPr>
        <a:xfrm>
          <a:off x="0" y="0"/>
          <a:ext cx="0" cy="0"/>
          <a:chOff x="0" y="0"/>
          <a:chExt cx="0" cy="0"/>
        </a:xfrm>
      </p:grpSpPr>
      <p:sp>
        <p:nvSpPr>
          <p:cNvPr id="163" name="Google Shape;163;p41"/>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1"/>
          <p:cNvSpPr txBox="1"/>
          <p:nvPr>
            <p:ph idx="1" type="subTitle"/>
          </p:nvPr>
        </p:nvSpPr>
        <p:spPr>
          <a:xfrm>
            <a:off x="457200" y="1203390"/>
            <a:ext cx="8229240" cy="29829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65" name="Shape 165"/>
        <p:cNvGrpSpPr/>
        <p:nvPr/>
      </p:nvGrpSpPr>
      <p:grpSpPr>
        <a:xfrm>
          <a:off x="0" y="0"/>
          <a:ext cx="0" cy="0"/>
          <a:chOff x="0" y="0"/>
          <a:chExt cx="0" cy="0"/>
        </a:xfrm>
      </p:grpSpPr>
      <p:sp>
        <p:nvSpPr>
          <p:cNvPr id="166" name="Google Shape;166;p42"/>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42"/>
          <p:cNvSpPr txBox="1"/>
          <p:nvPr>
            <p:ph idx="1" type="body"/>
          </p:nvPr>
        </p:nvSpPr>
        <p:spPr>
          <a:xfrm>
            <a:off x="457200" y="1203390"/>
            <a:ext cx="822924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68" name="Shape 168"/>
        <p:cNvGrpSpPr/>
        <p:nvPr/>
      </p:nvGrpSpPr>
      <p:grpSpPr>
        <a:xfrm>
          <a:off x="0" y="0"/>
          <a:ext cx="0" cy="0"/>
          <a:chOff x="0" y="0"/>
          <a:chExt cx="0" cy="0"/>
        </a:xfrm>
      </p:grpSpPr>
      <p:sp>
        <p:nvSpPr>
          <p:cNvPr id="169" name="Google Shape;169;p43"/>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43"/>
          <p:cNvSpPr txBox="1"/>
          <p:nvPr>
            <p:ph idx="1" type="body"/>
          </p:nvPr>
        </p:nvSpPr>
        <p:spPr>
          <a:xfrm>
            <a:off x="45720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3"/>
          <p:cNvSpPr txBox="1"/>
          <p:nvPr>
            <p:ph idx="2" type="body"/>
          </p:nvPr>
        </p:nvSpPr>
        <p:spPr>
          <a:xfrm>
            <a:off x="467424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2" name="Shape 172"/>
        <p:cNvGrpSpPr/>
        <p:nvPr/>
      </p:nvGrpSpPr>
      <p:grpSpPr>
        <a:xfrm>
          <a:off x="0" y="0"/>
          <a:ext cx="0" cy="0"/>
          <a:chOff x="0" y="0"/>
          <a:chExt cx="0" cy="0"/>
        </a:xfrm>
      </p:grpSpPr>
      <p:sp>
        <p:nvSpPr>
          <p:cNvPr id="173" name="Google Shape;173;p44"/>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74" name="Shape 174"/>
        <p:cNvGrpSpPr/>
        <p:nvPr/>
      </p:nvGrpSpPr>
      <p:grpSpPr>
        <a:xfrm>
          <a:off x="0" y="0"/>
          <a:ext cx="0" cy="0"/>
          <a:chOff x="0" y="0"/>
          <a:chExt cx="0" cy="0"/>
        </a:xfrm>
      </p:grpSpPr>
      <p:sp>
        <p:nvSpPr>
          <p:cNvPr id="175" name="Google Shape;175;p45"/>
          <p:cNvSpPr txBox="1"/>
          <p:nvPr>
            <p:ph idx="1" type="subTitle"/>
          </p:nvPr>
        </p:nvSpPr>
        <p:spPr>
          <a:xfrm>
            <a:off x="457200" y="400140"/>
            <a:ext cx="8229240" cy="30736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76" name="Shape 176"/>
        <p:cNvGrpSpPr/>
        <p:nvPr/>
      </p:nvGrpSpPr>
      <p:grpSpPr>
        <a:xfrm>
          <a:off x="0" y="0"/>
          <a:ext cx="0" cy="0"/>
          <a:chOff x="0" y="0"/>
          <a:chExt cx="0" cy="0"/>
        </a:xfrm>
      </p:grpSpPr>
      <p:sp>
        <p:nvSpPr>
          <p:cNvPr id="177" name="Google Shape;177;p46"/>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46"/>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46"/>
          <p:cNvSpPr txBox="1"/>
          <p:nvPr>
            <p:ph idx="2" type="body"/>
          </p:nvPr>
        </p:nvSpPr>
        <p:spPr>
          <a:xfrm>
            <a:off x="467424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6"/>
          <p:cNvSpPr txBox="1"/>
          <p:nvPr>
            <p:ph idx="3" type="body"/>
          </p:nvPr>
        </p:nvSpPr>
        <p:spPr>
          <a:xfrm>
            <a:off x="45720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81" name="Shape 181"/>
        <p:cNvGrpSpPr/>
        <p:nvPr/>
      </p:nvGrpSpPr>
      <p:grpSpPr>
        <a:xfrm>
          <a:off x="0" y="0"/>
          <a:ext cx="0" cy="0"/>
          <a:chOff x="0" y="0"/>
          <a:chExt cx="0" cy="0"/>
        </a:xfrm>
      </p:grpSpPr>
      <p:sp>
        <p:nvSpPr>
          <p:cNvPr id="182" name="Google Shape;182;p47"/>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47"/>
          <p:cNvSpPr txBox="1"/>
          <p:nvPr>
            <p:ph idx="1" type="body"/>
          </p:nvPr>
        </p:nvSpPr>
        <p:spPr>
          <a:xfrm>
            <a:off x="457200" y="1203390"/>
            <a:ext cx="4015800" cy="29829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7"/>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7"/>
          <p:cNvSpPr txBox="1"/>
          <p:nvPr>
            <p:ph idx="3" type="body"/>
          </p:nvPr>
        </p:nvSpPr>
        <p:spPr>
          <a:xfrm>
            <a:off x="467424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86" name="Shape 186"/>
        <p:cNvGrpSpPr/>
        <p:nvPr/>
      </p:nvGrpSpPr>
      <p:grpSpPr>
        <a:xfrm>
          <a:off x="0" y="0"/>
          <a:ext cx="0" cy="0"/>
          <a:chOff x="0" y="0"/>
          <a:chExt cx="0" cy="0"/>
        </a:xfrm>
      </p:grpSpPr>
      <p:sp>
        <p:nvSpPr>
          <p:cNvPr id="187" name="Google Shape;187;p48"/>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48"/>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48"/>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48"/>
          <p:cNvSpPr txBox="1"/>
          <p:nvPr>
            <p:ph idx="3" type="body"/>
          </p:nvPr>
        </p:nvSpPr>
        <p:spPr>
          <a:xfrm>
            <a:off x="457200" y="276156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91" name="Shape 191"/>
        <p:cNvGrpSpPr/>
        <p:nvPr/>
      </p:nvGrpSpPr>
      <p:grpSpPr>
        <a:xfrm>
          <a:off x="0" y="0"/>
          <a:ext cx="0" cy="0"/>
          <a:chOff x="0" y="0"/>
          <a:chExt cx="0" cy="0"/>
        </a:xfrm>
      </p:grpSpPr>
      <p:sp>
        <p:nvSpPr>
          <p:cNvPr id="192" name="Google Shape;192;p49"/>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49"/>
          <p:cNvSpPr txBox="1"/>
          <p:nvPr>
            <p:ph idx="1" type="body"/>
          </p:nvPr>
        </p:nvSpPr>
        <p:spPr>
          <a:xfrm>
            <a:off x="457200" y="120339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9"/>
          <p:cNvSpPr txBox="1"/>
          <p:nvPr>
            <p:ph idx="2" type="body"/>
          </p:nvPr>
        </p:nvSpPr>
        <p:spPr>
          <a:xfrm>
            <a:off x="457200" y="2761560"/>
            <a:ext cx="822924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95" name="Shape 195"/>
        <p:cNvGrpSpPr/>
        <p:nvPr/>
      </p:nvGrpSpPr>
      <p:grpSpPr>
        <a:xfrm>
          <a:off x="0" y="0"/>
          <a:ext cx="0" cy="0"/>
          <a:chOff x="0" y="0"/>
          <a:chExt cx="0" cy="0"/>
        </a:xfrm>
      </p:grpSpPr>
      <p:sp>
        <p:nvSpPr>
          <p:cNvPr id="196" name="Google Shape;196;p50"/>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txBox="1"/>
          <p:nvPr>
            <p:ph idx="1" type="body"/>
          </p:nvPr>
        </p:nvSpPr>
        <p:spPr>
          <a:xfrm>
            <a:off x="45720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50"/>
          <p:cNvSpPr txBox="1"/>
          <p:nvPr>
            <p:ph idx="2" type="body"/>
          </p:nvPr>
        </p:nvSpPr>
        <p:spPr>
          <a:xfrm>
            <a:off x="4674240" y="120339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50"/>
          <p:cNvSpPr txBox="1"/>
          <p:nvPr>
            <p:ph idx="3" type="body"/>
          </p:nvPr>
        </p:nvSpPr>
        <p:spPr>
          <a:xfrm>
            <a:off x="45720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50"/>
          <p:cNvSpPr txBox="1"/>
          <p:nvPr>
            <p:ph idx="4" type="body"/>
          </p:nvPr>
        </p:nvSpPr>
        <p:spPr>
          <a:xfrm>
            <a:off x="4674240" y="2761560"/>
            <a:ext cx="40158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01" name="Shape 201"/>
        <p:cNvGrpSpPr/>
        <p:nvPr/>
      </p:nvGrpSpPr>
      <p:grpSpPr>
        <a:xfrm>
          <a:off x="0" y="0"/>
          <a:ext cx="0" cy="0"/>
          <a:chOff x="0" y="0"/>
          <a:chExt cx="0" cy="0"/>
        </a:xfrm>
      </p:grpSpPr>
      <p:sp>
        <p:nvSpPr>
          <p:cNvPr id="202" name="Google Shape;202;p51"/>
          <p:cNvSpPr txBox="1"/>
          <p:nvPr>
            <p:ph type="title"/>
          </p:nvPr>
        </p:nvSpPr>
        <p:spPr>
          <a:xfrm>
            <a:off x="457200" y="400140"/>
            <a:ext cx="8229240" cy="66285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51"/>
          <p:cNvSpPr txBox="1"/>
          <p:nvPr>
            <p:ph idx="1" type="body"/>
          </p:nvPr>
        </p:nvSpPr>
        <p:spPr>
          <a:xfrm>
            <a:off x="45720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51"/>
          <p:cNvSpPr txBox="1"/>
          <p:nvPr>
            <p:ph idx="2" type="body"/>
          </p:nvPr>
        </p:nvSpPr>
        <p:spPr>
          <a:xfrm>
            <a:off x="323964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3" type="body"/>
          </p:nvPr>
        </p:nvSpPr>
        <p:spPr>
          <a:xfrm>
            <a:off x="6022080" y="120339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51"/>
          <p:cNvSpPr txBox="1"/>
          <p:nvPr>
            <p:ph idx="4" type="body"/>
          </p:nvPr>
        </p:nvSpPr>
        <p:spPr>
          <a:xfrm>
            <a:off x="45720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51"/>
          <p:cNvSpPr txBox="1"/>
          <p:nvPr>
            <p:ph idx="5" type="body"/>
          </p:nvPr>
        </p:nvSpPr>
        <p:spPr>
          <a:xfrm>
            <a:off x="323964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51"/>
          <p:cNvSpPr txBox="1"/>
          <p:nvPr>
            <p:ph idx="6" type="body"/>
          </p:nvPr>
        </p:nvSpPr>
        <p:spPr>
          <a:xfrm>
            <a:off x="6022080" y="2761560"/>
            <a:ext cx="2649600" cy="142263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jpg"/><Relationship Id="rId2" Type="http://schemas.openxmlformats.org/officeDocument/2006/relationships/image" Target="../media/image1.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theme" Target="../theme/theme5.xml"/><Relationship Id="rId14" Type="http://schemas.openxmlformats.org/officeDocument/2006/relationships/slideLayout" Target="../slideLayouts/slideLayout2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image" Target="../media/image3.jpg"/><Relationship Id="rId2" Type="http://schemas.openxmlformats.org/officeDocument/2006/relationships/image" Target="../media/image2.jpg"/><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theme" Target="../theme/theme4.xml"/><Relationship Id="rId14" Type="http://schemas.openxmlformats.org/officeDocument/2006/relationships/slideLayout" Target="../slideLayouts/slideLayout3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3.jpg"/><Relationship Id="rId2" Type="http://schemas.openxmlformats.org/officeDocument/2006/relationships/image" Target="../media/image2.jpg"/><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theme" Target="../theme/theme1.xml"/><Relationship Id="rId14" Type="http://schemas.openxmlformats.org/officeDocument/2006/relationships/slideLayout" Target="../slideLayouts/slideLayout4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0"/>
            <a:ext cx="3518100" cy="1166670"/>
          </a:xfrm>
          <a:prstGeom prst="rect">
            <a:avLst/>
          </a:prstGeom>
          <a:noFill/>
          <a:ln>
            <a:noFill/>
          </a:ln>
        </p:spPr>
      </p:pic>
      <p:pic>
        <p:nvPicPr>
          <p:cNvPr id="52" name="Google Shape;52;p13"/>
          <p:cNvPicPr preferRelativeResize="0"/>
          <p:nvPr/>
        </p:nvPicPr>
        <p:blipFill rotWithShape="1">
          <a:blip r:embed="rId2">
            <a:alphaModFix/>
          </a:blip>
          <a:srcRect b="0" l="0" r="0" t="0"/>
          <a:stretch/>
        </p:blipFill>
        <p:spPr>
          <a:xfrm>
            <a:off x="6554880" y="4343490"/>
            <a:ext cx="1896210" cy="775980"/>
          </a:xfrm>
          <a:prstGeom prst="rect">
            <a:avLst/>
          </a:prstGeom>
          <a:noFill/>
          <a:ln>
            <a:noFill/>
          </a:ln>
        </p:spPr>
      </p:pic>
      <p:sp>
        <p:nvSpPr>
          <p:cNvPr id="53" name="Google Shape;53;p1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3"/>
          <p:cNvSpPr txBox="1"/>
          <p:nvPr>
            <p:ph idx="1" type="body"/>
          </p:nvPr>
        </p:nvSpPr>
        <p:spPr>
          <a:xfrm>
            <a:off x="457200" y="1203390"/>
            <a:ext cx="8229240" cy="2982960"/>
          </a:xfrm>
          <a:prstGeom prst="rect">
            <a:avLst/>
          </a:prstGeom>
          <a:noFill/>
          <a:ln>
            <a:noFill/>
          </a:ln>
        </p:spPr>
        <p:txBody>
          <a:bodyPr anchorCtr="0" anchor="t" bIns="0" lIns="0" spcFirstLastPara="1" rIns="0" wrap="square" tIns="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3" name="Shape 103"/>
        <p:cNvGrpSpPr/>
        <p:nvPr/>
      </p:nvGrpSpPr>
      <p:grpSpPr>
        <a:xfrm>
          <a:off x="0" y="0"/>
          <a:ext cx="0" cy="0"/>
          <a:chOff x="0" y="0"/>
          <a:chExt cx="0" cy="0"/>
        </a:xfrm>
      </p:grpSpPr>
      <p:pic>
        <p:nvPicPr>
          <p:cNvPr id="104" name="Google Shape;104;p26"/>
          <p:cNvPicPr preferRelativeResize="0"/>
          <p:nvPr/>
        </p:nvPicPr>
        <p:blipFill rotWithShape="1">
          <a:blip r:embed="rId1">
            <a:alphaModFix/>
          </a:blip>
          <a:srcRect b="0" l="0" r="0" t="0"/>
          <a:stretch/>
        </p:blipFill>
        <p:spPr>
          <a:xfrm>
            <a:off x="0" y="0"/>
            <a:ext cx="1999890" cy="662850"/>
          </a:xfrm>
          <a:prstGeom prst="rect">
            <a:avLst/>
          </a:prstGeom>
          <a:noFill/>
          <a:ln>
            <a:noFill/>
          </a:ln>
        </p:spPr>
      </p:pic>
      <p:pic>
        <p:nvPicPr>
          <p:cNvPr id="105" name="Google Shape;105;p26"/>
          <p:cNvPicPr preferRelativeResize="0"/>
          <p:nvPr/>
        </p:nvPicPr>
        <p:blipFill rotWithShape="1">
          <a:blip r:embed="rId2">
            <a:alphaModFix/>
          </a:blip>
          <a:srcRect b="0" l="0" r="0" t="0"/>
          <a:stretch/>
        </p:blipFill>
        <p:spPr>
          <a:xfrm>
            <a:off x="7010280" y="4651830"/>
            <a:ext cx="1554660" cy="377190"/>
          </a:xfrm>
          <a:prstGeom prst="rect">
            <a:avLst/>
          </a:prstGeom>
          <a:noFill/>
          <a:ln>
            <a:noFill/>
          </a:ln>
        </p:spPr>
      </p:pic>
      <p:sp>
        <p:nvSpPr>
          <p:cNvPr id="106" name="Google Shape;106;p26"/>
          <p:cNvSpPr txBox="1"/>
          <p:nvPr>
            <p:ph type="title"/>
          </p:nvPr>
        </p:nvSpPr>
        <p:spPr>
          <a:xfrm>
            <a:off x="457200" y="400140"/>
            <a:ext cx="8229240" cy="66285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26"/>
          <p:cNvSpPr txBox="1"/>
          <p:nvPr>
            <p:ph idx="1" type="body"/>
          </p:nvPr>
        </p:nvSpPr>
        <p:spPr>
          <a:xfrm>
            <a:off x="457200" y="1203390"/>
            <a:ext cx="8229240" cy="2982960"/>
          </a:xfrm>
          <a:prstGeom prst="rect">
            <a:avLst/>
          </a:prstGeom>
          <a:noFill/>
          <a:ln>
            <a:noFill/>
          </a:ln>
        </p:spPr>
        <p:txBody>
          <a:bodyPr anchorCtr="0" anchor="t" bIns="0" lIns="0" spcFirstLastPara="1" rIns="0" wrap="square" tIns="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6" name="Shape 156"/>
        <p:cNvGrpSpPr/>
        <p:nvPr/>
      </p:nvGrpSpPr>
      <p:grpSpPr>
        <a:xfrm>
          <a:off x="0" y="0"/>
          <a:ext cx="0" cy="0"/>
          <a:chOff x="0" y="0"/>
          <a:chExt cx="0" cy="0"/>
        </a:xfrm>
      </p:grpSpPr>
      <p:pic>
        <p:nvPicPr>
          <p:cNvPr id="157" name="Google Shape;157;p39"/>
          <p:cNvPicPr preferRelativeResize="0"/>
          <p:nvPr/>
        </p:nvPicPr>
        <p:blipFill rotWithShape="1">
          <a:blip r:embed="rId1">
            <a:alphaModFix/>
          </a:blip>
          <a:srcRect b="0" l="0" r="0" t="0"/>
          <a:stretch/>
        </p:blipFill>
        <p:spPr>
          <a:xfrm>
            <a:off x="0" y="0"/>
            <a:ext cx="1999890" cy="662850"/>
          </a:xfrm>
          <a:prstGeom prst="rect">
            <a:avLst/>
          </a:prstGeom>
          <a:noFill/>
          <a:ln>
            <a:noFill/>
          </a:ln>
        </p:spPr>
      </p:pic>
      <p:pic>
        <p:nvPicPr>
          <p:cNvPr id="158" name="Google Shape;158;p39"/>
          <p:cNvPicPr preferRelativeResize="0"/>
          <p:nvPr/>
        </p:nvPicPr>
        <p:blipFill rotWithShape="1">
          <a:blip r:embed="rId2">
            <a:alphaModFix/>
          </a:blip>
          <a:srcRect b="0" l="0" r="0" t="0"/>
          <a:stretch/>
        </p:blipFill>
        <p:spPr>
          <a:xfrm>
            <a:off x="7010280" y="4651830"/>
            <a:ext cx="1554660" cy="377190"/>
          </a:xfrm>
          <a:prstGeom prst="rect">
            <a:avLst/>
          </a:prstGeom>
          <a:noFill/>
          <a:ln>
            <a:noFill/>
          </a:ln>
        </p:spPr>
      </p:pic>
      <p:sp>
        <p:nvSpPr>
          <p:cNvPr id="159" name="Google Shape;159;p3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0" name="Google Shape;160;p39"/>
          <p:cNvSpPr txBox="1"/>
          <p:nvPr>
            <p:ph idx="1" type="body"/>
          </p:nvPr>
        </p:nvSpPr>
        <p:spPr>
          <a:xfrm>
            <a:off x="457200" y="1203390"/>
            <a:ext cx="8229240" cy="2982960"/>
          </a:xfrm>
          <a:prstGeom prst="rect">
            <a:avLst/>
          </a:prstGeom>
          <a:noFill/>
          <a:ln>
            <a:noFill/>
          </a:ln>
        </p:spPr>
        <p:txBody>
          <a:bodyPr anchorCtr="0" anchor="t" bIns="0" lIns="0" spcFirstLastPara="1" rIns="0" wrap="square" tIns="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2"/>
          <p:cNvSpPr/>
          <p:nvPr/>
        </p:nvSpPr>
        <p:spPr>
          <a:xfrm>
            <a:off x="612180" y="1526580"/>
            <a:ext cx="7919640" cy="97362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 sz="3200" u="none" cap="none" strike="noStrike">
                <a:solidFill>
                  <a:srgbClr val="2C55A6"/>
                </a:solidFill>
                <a:latin typeface="Arial"/>
                <a:ea typeface="Arial"/>
                <a:cs typeface="Arial"/>
                <a:sym typeface="Arial"/>
              </a:rPr>
              <a:t>Quantitative Imaging Derived Metrics of Sarcopenia Applied to Prostate Cancer</a:t>
            </a:r>
            <a:endParaRPr b="0" i="0" sz="3200" u="none" cap="none" strike="noStrike">
              <a:solidFill>
                <a:schemeClr val="dk1"/>
              </a:solidFill>
              <a:latin typeface="Arial"/>
              <a:ea typeface="Arial"/>
              <a:cs typeface="Arial"/>
              <a:sym typeface="Arial"/>
            </a:endParaRPr>
          </a:p>
        </p:txBody>
      </p:sp>
      <p:sp>
        <p:nvSpPr>
          <p:cNvPr id="215" name="Google Shape;215;p52"/>
          <p:cNvSpPr/>
          <p:nvPr/>
        </p:nvSpPr>
        <p:spPr>
          <a:xfrm>
            <a:off x="1028880" y="2670549"/>
            <a:ext cx="7086240" cy="128601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499"/>
              </a:spcBef>
              <a:spcAft>
                <a:spcPts val="0"/>
              </a:spcAft>
              <a:buNone/>
            </a:pPr>
            <a:r>
              <a:rPr b="0" i="0" lang="en" sz="2000" u="none" cap="none" strike="noStrike">
                <a:solidFill>
                  <a:srgbClr val="2C55A6"/>
                </a:solidFill>
                <a:latin typeface="Arial"/>
                <a:ea typeface="Arial"/>
                <a:cs typeface="Arial"/>
                <a:sym typeface="Arial"/>
              </a:rPr>
              <a:t>Kelly Fullerton, Geoff Klein, Urban Emmenegger, Joel Finkelstein, Frank Lyons, Cari Whyne, Michael Hardisty</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499"/>
              </a:spcBef>
              <a:spcAft>
                <a:spcPts val="0"/>
              </a:spcAft>
              <a:buNone/>
            </a:pPr>
            <a:r>
              <a:t/>
            </a:r>
            <a:endParaRPr b="0" i="0" sz="2000" u="none" cap="none" strike="noStrike">
              <a:solidFill>
                <a:schemeClr val="dk1"/>
              </a:solidFill>
              <a:latin typeface="Arial"/>
              <a:ea typeface="Arial"/>
              <a:cs typeface="Arial"/>
              <a:sym typeface="Arial"/>
            </a:endParaRPr>
          </a:p>
        </p:txBody>
      </p:sp>
      <p:sp>
        <p:nvSpPr>
          <p:cNvPr id="216" name="Google Shape;216;p52"/>
          <p:cNvSpPr/>
          <p:nvPr/>
        </p:nvSpPr>
        <p:spPr>
          <a:xfrm>
            <a:off x="432000" y="4536000"/>
            <a:ext cx="897840" cy="32373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0" i="0" lang="en" sz="1400" u="none" cap="none" strike="noStrike">
                <a:solidFill>
                  <a:srgbClr val="2C55A6"/>
                </a:solidFill>
                <a:latin typeface="Arial"/>
                <a:ea typeface="Arial"/>
                <a:cs typeface="Arial"/>
                <a:sym typeface="Arial"/>
              </a:rPr>
              <a:t>2/1/21</a:t>
            </a:r>
            <a:endParaRPr b="0" i="0" sz="1400" u="none" cap="none" strike="noStrike">
              <a:solidFill>
                <a:schemeClr val="dk1"/>
              </a:solidFill>
              <a:latin typeface="Arial"/>
              <a:ea typeface="Arial"/>
              <a:cs typeface="Arial"/>
              <a:sym typeface="Arial"/>
            </a:endParaRPr>
          </a:p>
        </p:txBody>
      </p:sp>
      <p:pic>
        <p:nvPicPr>
          <p:cNvPr id="217" name="Google Shape;217;p52"/>
          <p:cNvPicPr preferRelativeResize="0"/>
          <p:nvPr/>
        </p:nvPicPr>
        <p:blipFill rotWithShape="1">
          <a:blip r:embed="rId3">
            <a:alphaModFix/>
          </a:blip>
          <a:srcRect b="24414" l="0" r="0" t="26436"/>
          <a:stretch/>
        </p:blipFill>
        <p:spPr>
          <a:xfrm>
            <a:off x="4896000" y="4372380"/>
            <a:ext cx="1616400" cy="595350"/>
          </a:xfrm>
          <a:prstGeom prst="rect">
            <a:avLst/>
          </a:prstGeom>
          <a:noFill/>
          <a:ln>
            <a:noFill/>
          </a:ln>
        </p:spPr>
      </p:pic>
      <p:pic>
        <p:nvPicPr>
          <p:cNvPr id="218" name="Google Shape;218;p52"/>
          <p:cNvPicPr preferRelativeResize="0"/>
          <p:nvPr/>
        </p:nvPicPr>
        <p:blipFill rotWithShape="1">
          <a:blip r:embed="rId4">
            <a:alphaModFix/>
          </a:blip>
          <a:srcRect b="0" l="0" r="0" t="0"/>
          <a:stretch/>
        </p:blipFill>
        <p:spPr>
          <a:xfrm>
            <a:off x="3821040" y="4374000"/>
            <a:ext cx="751950" cy="751950"/>
          </a:xfrm>
          <a:prstGeom prst="rect">
            <a:avLst/>
          </a:prstGeom>
          <a:noFill/>
          <a:ln>
            <a:noFill/>
          </a:ln>
        </p:spPr>
      </p:pic>
      <p:pic>
        <p:nvPicPr>
          <p:cNvPr id="219" name="Google Shape;219;p52"/>
          <p:cNvPicPr preferRelativeResize="0"/>
          <p:nvPr/>
        </p:nvPicPr>
        <p:blipFill rotWithShape="1">
          <a:blip r:embed="rId5">
            <a:alphaModFix/>
          </a:blip>
          <a:srcRect b="0" l="0" r="0" t="0"/>
          <a:stretch/>
        </p:blipFill>
        <p:spPr>
          <a:xfrm>
            <a:off x="1656000" y="4383720"/>
            <a:ext cx="874530" cy="584010"/>
          </a:xfrm>
          <a:prstGeom prst="rect">
            <a:avLst/>
          </a:prstGeom>
          <a:noFill/>
          <a:ln>
            <a:noFill/>
          </a:ln>
        </p:spPr>
      </p:pic>
      <p:pic>
        <p:nvPicPr>
          <p:cNvPr id="220" name="Google Shape;220;p52"/>
          <p:cNvPicPr preferRelativeResize="0"/>
          <p:nvPr/>
        </p:nvPicPr>
        <p:blipFill rotWithShape="1">
          <a:blip r:embed="rId6">
            <a:alphaModFix/>
          </a:blip>
          <a:srcRect b="0" l="0" r="0" t="0"/>
          <a:stretch/>
        </p:blipFill>
        <p:spPr>
          <a:xfrm>
            <a:off x="2769480" y="4338360"/>
            <a:ext cx="676620" cy="683370"/>
          </a:xfrm>
          <a:prstGeom prst="rect">
            <a:avLst/>
          </a:prstGeom>
          <a:noFill/>
          <a:ln>
            <a:noFill/>
          </a:ln>
        </p:spPr>
      </p:pic>
      <p:pic>
        <p:nvPicPr>
          <p:cNvPr id="221" name="Google Shape;221;p52"/>
          <p:cNvPicPr preferRelativeResize="0"/>
          <p:nvPr/>
        </p:nvPicPr>
        <p:blipFill rotWithShape="1">
          <a:blip r:embed="rId7">
            <a:alphaModFix/>
          </a:blip>
          <a:srcRect b="0" l="0" r="0" t="0"/>
          <a:stretch/>
        </p:blipFill>
        <p:spPr>
          <a:xfrm>
            <a:off x="7560000" y="108000"/>
            <a:ext cx="1025730" cy="779490"/>
          </a:xfrm>
          <a:prstGeom prst="rect">
            <a:avLst/>
          </a:prstGeom>
          <a:noFill/>
          <a:ln>
            <a:noFill/>
          </a:ln>
        </p:spPr>
      </p:pic>
      <p:sp>
        <p:nvSpPr>
          <p:cNvPr id="222" name="Google Shape;222;p52"/>
          <p:cNvSpPr/>
          <p:nvPr/>
        </p:nvSpPr>
        <p:spPr>
          <a:xfrm>
            <a:off x="3457980" y="2455450"/>
            <a:ext cx="2228100" cy="386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1" lang="en" sz="2000" u="none" cap="none" strike="noStrike">
                <a:solidFill>
                  <a:srgbClr val="366092"/>
                </a:solidFill>
                <a:latin typeface="Arial"/>
                <a:ea typeface="Arial"/>
                <a:cs typeface="Arial"/>
                <a:sym typeface="Arial"/>
              </a:rPr>
              <a:t>Preliminary Study</a:t>
            </a:r>
            <a:endParaRPr b="0" i="1" sz="2000" u="none" cap="none" strike="noStrike">
              <a:solidFill>
                <a:srgbClr val="366092"/>
              </a:solidFill>
              <a:latin typeface="Arial"/>
              <a:ea typeface="Arial"/>
              <a:cs typeface="Arial"/>
              <a:sym typeface="Arial"/>
            </a:endParaRPr>
          </a:p>
        </p:txBody>
      </p:sp>
      <p:sp>
        <p:nvSpPr>
          <p:cNvPr id="223" name="Google Shape;223;p52"/>
          <p:cNvSpPr txBox="1"/>
          <p:nvPr/>
        </p:nvSpPr>
        <p:spPr>
          <a:xfrm>
            <a:off x="1160145" y="1298008"/>
            <a:ext cx="68238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1" lang="en" sz="1800" u="none" cap="none" strike="noStrike">
                <a:solidFill>
                  <a:srgbClr val="2C55A6"/>
                </a:solidFill>
                <a:latin typeface="Arial"/>
                <a:ea typeface="Arial"/>
                <a:cs typeface="Arial"/>
                <a:sym typeface="Arial"/>
              </a:rPr>
              <a:t>Canadian Spine Society: 21</a:t>
            </a:r>
            <a:r>
              <a:rPr b="0" baseline="30000" i="1" lang="en" sz="1800" u="none" cap="none" strike="noStrike">
                <a:solidFill>
                  <a:srgbClr val="2C55A6"/>
                </a:solidFill>
                <a:latin typeface="Arial"/>
                <a:ea typeface="Arial"/>
                <a:cs typeface="Arial"/>
                <a:sym typeface="Arial"/>
              </a:rPr>
              <a:t>st</a:t>
            </a:r>
            <a:r>
              <a:rPr b="0" i="1" lang="en" sz="1800" u="none" cap="none" strike="noStrike">
                <a:solidFill>
                  <a:srgbClr val="2C55A6"/>
                </a:solidFill>
                <a:latin typeface="Arial"/>
                <a:ea typeface="Arial"/>
                <a:cs typeface="Arial"/>
                <a:sym typeface="Arial"/>
              </a:rPr>
              <a:t> Annual Scientific Conference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1"/>
          <p:cNvSpPr txBox="1"/>
          <p:nvPr/>
        </p:nvSpPr>
        <p:spPr>
          <a:xfrm>
            <a:off x="457200" y="400140"/>
            <a:ext cx="8229240" cy="66285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2060"/>
              </a:buClr>
              <a:buSzPts val="4400"/>
              <a:buFont typeface="Arial"/>
              <a:buNone/>
            </a:pPr>
            <a:r>
              <a:rPr lang="en" sz="4400">
                <a:solidFill>
                  <a:srgbClr val="002060"/>
                </a:solidFill>
                <a:latin typeface="Arial"/>
                <a:ea typeface="Arial"/>
                <a:cs typeface="Arial"/>
                <a:sym typeface="Arial"/>
              </a:rPr>
              <a:t>Conclusion</a:t>
            </a:r>
            <a:r>
              <a:rPr b="0" i="0" lang="en" sz="4400" u="none" cap="none" strike="noStrike">
                <a:solidFill>
                  <a:srgbClr val="002060"/>
                </a:solidFill>
                <a:latin typeface="Arial"/>
                <a:ea typeface="Arial"/>
                <a:cs typeface="Arial"/>
                <a:sym typeface="Arial"/>
              </a:rPr>
              <a:t>:</a:t>
            </a:r>
            <a:endParaRPr/>
          </a:p>
        </p:txBody>
      </p:sp>
      <p:sp>
        <p:nvSpPr>
          <p:cNvPr id="315" name="Google Shape;315;p61"/>
          <p:cNvSpPr txBox="1"/>
          <p:nvPr/>
        </p:nvSpPr>
        <p:spPr>
          <a:xfrm>
            <a:off x="457175" y="1109475"/>
            <a:ext cx="8423400" cy="3246600"/>
          </a:xfrm>
          <a:prstGeom prst="rect">
            <a:avLst/>
          </a:prstGeom>
          <a:noFill/>
          <a:ln>
            <a:noFill/>
          </a:ln>
        </p:spPr>
        <p:txBody>
          <a:bodyPr anchorCtr="0" anchor="t" bIns="0" lIns="0" spcFirstLastPara="1" rIns="0" wrap="square" tIns="0">
            <a:noAutofit/>
          </a:bodyPr>
          <a:lstStyle/>
          <a:p>
            <a:pPr indent="-342900" lvl="0" marL="457200" marR="0" rtl="0" algn="l">
              <a:spcBef>
                <a:spcPts val="0"/>
              </a:spcBef>
              <a:spcAft>
                <a:spcPts val="0"/>
              </a:spcAft>
              <a:buClr>
                <a:srgbClr val="002060"/>
              </a:buClr>
              <a:buSzPts val="1800"/>
              <a:buChar char="●"/>
            </a:pPr>
            <a:r>
              <a:rPr lang="en" sz="1800">
                <a:solidFill>
                  <a:srgbClr val="002060"/>
                </a:solidFill>
              </a:rPr>
              <a:t>Initial r</a:t>
            </a:r>
            <a:r>
              <a:rPr lang="en" sz="1800">
                <a:solidFill>
                  <a:srgbClr val="002060"/>
                </a:solidFill>
                <a:latin typeface="Arial"/>
                <a:ea typeface="Arial"/>
                <a:cs typeface="Arial"/>
                <a:sym typeface="Arial"/>
              </a:rPr>
              <a:t>esults</a:t>
            </a:r>
            <a:r>
              <a:rPr lang="en" sz="1800">
                <a:solidFill>
                  <a:srgbClr val="002060"/>
                </a:solidFill>
              </a:rPr>
              <a:t> look promising:</a:t>
            </a:r>
            <a:r>
              <a:rPr lang="en" sz="1800">
                <a:solidFill>
                  <a:srgbClr val="002060"/>
                </a:solidFill>
                <a:latin typeface="Arial"/>
                <a:ea typeface="Arial"/>
                <a:cs typeface="Arial"/>
                <a:sym typeface="Arial"/>
              </a:rPr>
              <a:t> </a:t>
            </a:r>
            <a:endParaRPr sz="1800">
              <a:solidFill>
                <a:srgbClr val="002060"/>
              </a:solidFill>
            </a:endParaRPr>
          </a:p>
          <a:p>
            <a:pPr indent="0" lvl="0" marL="457200" marR="0" rtl="0" algn="l">
              <a:spcBef>
                <a:spcPts val="0"/>
              </a:spcBef>
              <a:spcAft>
                <a:spcPts val="0"/>
              </a:spcAft>
              <a:buNone/>
            </a:pPr>
            <a:r>
              <a:t/>
            </a:r>
            <a:endParaRPr sz="1800">
              <a:solidFill>
                <a:srgbClr val="002060"/>
              </a:solidFill>
            </a:endParaRPr>
          </a:p>
          <a:p>
            <a:pPr indent="0" lvl="0" marL="914400" marR="0" rtl="0" algn="l">
              <a:lnSpc>
                <a:spcPct val="150000"/>
              </a:lnSpc>
              <a:spcBef>
                <a:spcPts val="0"/>
              </a:spcBef>
              <a:spcAft>
                <a:spcPts val="0"/>
              </a:spcAft>
              <a:buNone/>
            </a:pPr>
            <a:r>
              <a:rPr lang="en" sz="2200">
                <a:solidFill>
                  <a:srgbClr val="002060"/>
                </a:solidFill>
                <a:latin typeface="Arial"/>
                <a:ea typeface="Arial"/>
                <a:cs typeface="Arial"/>
                <a:sym typeface="Arial"/>
              </a:rPr>
              <a:t>Fast</a:t>
            </a:r>
            <a:r>
              <a:rPr lang="en" sz="1800">
                <a:solidFill>
                  <a:srgbClr val="002060"/>
                </a:solidFill>
                <a:latin typeface="Arial"/>
                <a:ea typeface="Arial"/>
                <a:cs typeface="Arial"/>
                <a:sym typeface="Arial"/>
              </a:rPr>
              <a:t> - </a:t>
            </a:r>
            <a:r>
              <a:rPr lang="en" sz="1800">
                <a:solidFill>
                  <a:srgbClr val="002060"/>
                </a:solidFill>
              </a:rPr>
              <a:t>0.175s to segment the psoas muscle</a:t>
            </a:r>
            <a:endParaRPr sz="1800">
              <a:solidFill>
                <a:srgbClr val="002060"/>
              </a:solidFill>
            </a:endParaRPr>
          </a:p>
          <a:p>
            <a:pPr indent="0" lvl="0" marL="914400" marR="0" rtl="0" algn="l">
              <a:lnSpc>
                <a:spcPct val="150000"/>
              </a:lnSpc>
              <a:spcBef>
                <a:spcPts val="0"/>
              </a:spcBef>
              <a:spcAft>
                <a:spcPts val="0"/>
              </a:spcAft>
              <a:buNone/>
            </a:pPr>
            <a:r>
              <a:rPr lang="en" sz="2200">
                <a:solidFill>
                  <a:srgbClr val="002060"/>
                </a:solidFill>
                <a:latin typeface="Arial"/>
                <a:ea typeface="Arial"/>
                <a:cs typeface="Arial"/>
                <a:sym typeface="Arial"/>
              </a:rPr>
              <a:t>Accurate</a:t>
            </a:r>
            <a:r>
              <a:rPr lang="en" sz="1800">
                <a:solidFill>
                  <a:srgbClr val="002060"/>
                </a:solidFill>
                <a:latin typeface="Arial"/>
                <a:ea typeface="Arial"/>
                <a:cs typeface="Arial"/>
                <a:sym typeface="Arial"/>
              </a:rPr>
              <a:t> - 89% accuracy</a:t>
            </a:r>
            <a:endParaRPr sz="1800">
              <a:solidFill>
                <a:srgbClr val="002060"/>
              </a:solidFill>
            </a:endParaRPr>
          </a:p>
          <a:p>
            <a:pPr indent="0" lvl="0" marL="914400" marR="0" rtl="0" algn="l">
              <a:lnSpc>
                <a:spcPct val="150000"/>
              </a:lnSpc>
              <a:spcBef>
                <a:spcPts val="0"/>
              </a:spcBef>
              <a:spcAft>
                <a:spcPts val="0"/>
              </a:spcAft>
              <a:buNone/>
            </a:pPr>
            <a:r>
              <a:rPr lang="en" sz="2200">
                <a:solidFill>
                  <a:srgbClr val="002060"/>
                </a:solidFill>
              </a:rPr>
              <a:t>Reliable</a:t>
            </a:r>
            <a:r>
              <a:rPr lang="en" sz="1800">
                <a:solidFill>
                  <a:srgbClr val="002060"/>
                </a:solidFill>
              </a:rPr>
              <a:t> - P</a:t>
            </a:r>
            <a:r>
              <a:rPr lang="en" sz="1800">
                <a:solidFill>
                  <a:srgbClr val="002060"/>
                </a:solidFill>
                <a:latin typeface="Arial"/>
                <a:ea typeface="Arial"/>
                <a:cs typeface="Arial"/>
                <a:sym typeface="Arial"/>
              </a:rPr>
              <a:t>otential for greater sensitivity to small muscle changes</a:t>
            </a:r>
            <a:endParaRPr sz="1800">
              <a:solidFill>
                <a:srgbClr val="002060"/>
              </a:solidFill>
              <a:latin typeface="Arial"/>
              <a:ea typeface="Arial"/>
              <a:cs typeface="Arial"/>
              <a:sym typeface="Arial"/>
            </a:endParaRPr>
          </a:p>
          <a:p>
            <a:pPr indent="-342900" lvl="0" marL="457200" rtl="0" algn="l">
              <a:spcBef>
                <a:spcPts val="0"/>
              </a:spcBef>
              <a:spcAft>
                <a:spcPts val="0"/>
              </a:spcAft>
              <a:buClr>
                <a:srgbClr val="002060"/>
              </a:buClr>
              <a:buSzPts val="1800"/>
              <a:buChar char="●"/>
            </a:pPr>
            <a:r>
              <a:rPr lang="en" sz="1800">
                <a:solidFill>
                  <a:srgbClr val="002060"/>
                </a:solidFill>
              </a:rPr>
              <a:t>Rapid automated psoas segmentation e</a:t>
            </a:r>
            <a:r>
              <a:rPr lang="en" sz="1800">
                <a:solidFill>
                  <a:srgbClr val="002060"/>
                </a:solidFill>
              </a:rPr>
              <a:t>nables future study of large datasets → directing research into better treatments → better patient care!</a:t>
            </a:r>
            <a:endParaRPr sz="1800">
              <a:solidFill>
                <a:srgbClr val="002060"/>
              </a:solidFill>
            </a:endParaRPr>
          </a:p>
          <a:p>
            <a:pPr indent="0" lvl="0" marL="457200" rtl="0" algn="l">
              <a:spcBef>
                <a:spcPts val="0"/>
              </a:spcBef>
              <a:spcAft>
                <a:spcPts val="0"/>
              </a:spcAft>
              <a:buNone/>
            </a:pPr>
            <a:r>
              <a:t/>
            </a:r>
            <a:endParaRPr sz="1800">
              <a:solidFill>
                <a:srgbClr val="002060"/>
              </a:solidFill>
            </a:endParaRPr>
          </a:p>
          <a:p>
            <a:pPr indent="-342900" lvl="0" marL="457200" marR="0" rtl="0" algn="l">
              <a:spcBef>
                <a:spcPts val="0"/>
              </a:spcBef>
              <a:spcAft>
                <a:spcPts val="0"/>
              </a:spcAft>
              <a:buSzPts val="1800"/>
              <a:buFont typeface="Arial"/>
              <a:buChar char="●"/>
            </a:pPr>
            <a:r>
              <a:rPr lang="en" sz="2200">
                <a:solidFill>
                  <a:schemeClr val="accent3"/>
                </a:solidFill>
                <a:latin typeface="Arial"/>
                <a:ea typeface="Arial"/>
                <a:cs typeface="Arial"/>
                <a:sym typeface="Arial"/>
              </a:rPr>
              <a:t>Next Steps:</a:t>
            </a:r>
            <a:r>
              <a:rPr lang="en" sz="1800">
                <a:solidFill>
                  <a:srgbClr val="002060"/>
                </a:solidFill>
                <a:latin typeface="Arial"/>
                <a:ea typeface="Arial"/>
                <a:cs typeface="Arial"/>
                <a:sym typeface="Arial"/>
              </a:rPr>
              <a:t> </a:t>
            </a:r>
            <a:r>
              <a:rPr lang="en" sz="1800">
                <a:solidFill>
                  <a:srgbClr val="002060"/>
                </a:solidFill>
              </a:rPr>
              <a:t>integration into patient EPR with graphic, temporal sarcopenia trajectory</a:t>
            </a:r>
            <a:endParaRPr sz="1800">
              <a:solidFill>
                <a:srgbClr val="002060"/>
              </a:solidFill>
              <a:latin typeface="Arial"/>
              <a:ea typeface="Arial"/>
              <a:cs typeface="Arial"/>
              <a:sym typeface="Arial"/>
            </a:endParaRPr>
          </a:p>
        </p:txBody>
      </p:sp>
      <p:pic>
        <p:nvPicPr>
          <p:cNvPr id="316" name="Google Shape;316;p61"/>
          <p:cNvPicPr preferRelativeResize="0"/>
          <p:nvPr/>
        </p:nvPicPr>
        <p:blipFill rotWithShape="1">
          <a:blip r:embed="rId3">
            <a:alphaModFix/>
          </a:blip>
          <a:srcRect b="0" l="0" r="0" t="0"/>
          <a:stretch/>
        </p:blipFill>
        <p:spPr>
          <a:xfrm>
            <a:off x="7560000" y="108000"/>
            <a:ext cx="1025730" cy="779490"/>
          </a:xfrm>
          <a:prstGeom prst="rect">
            <a:avLst/>
          </a:prstGeom>
          <a:noFill/>
          <a:ln>
            <a:noFill/>
          </a:ln>
        </p:spPr>
      </p:pic>
      <p:sp>
        <p:nvSpPr>
          <p:cNvPr id="317" name="Google Shape;317;p61"/>
          <p:cNvSpPr txBox="1"/>
          <p:nvPr/>
        </p:nvSpPr>
        <p:spPr>
          <a:xfrm>
            <a:off x="2034600" y="4402550"/>
            <a:ext cx="5074800" cy="6156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a:solidFill>
                  <a:srgbClr val="002060"/>
                </a:solidFill>
              </a:rPr>
              <a:t>Kelly Fullerton	</a:t>
            </a:r>
            <a:endParaRPr>
              <a:solidFill>
                <a:srgbClr val="002060"/>
              </a:solidFill>
            </a:endParaRPr>
          </a:p>
          <a:p>
            <a:pPr indent="0" lvl="0" marL="0" rtl="0" algn="ctr">
              <a:spcBef>
                <a:spcPts val="0"/>
              </a:spcBef>
              <a:spcAft>
                <a:spcPts val="0"/>
              </a:spcAft>
              <a:buNone/>
            </a:pPr>
            <a:r>
              <a:rPr lang="en">
                <a:solidFill>
                  <a:srgbClr val="002060"/>
                </a:solidFill>
              </a:rPr>
              <a:t>kelly.fullerton@sri.utoronto.ca</a:t>
            </a:r>
            <a:endParaRPr>
              <a:solidFill>
                <a:srgbClr val="002060"/>
              </a:solidFill>
            </a:endParaRPr>
          </a:p>
        </p:txBody>
      </p:sp>
      <p:pic>
        <p:nvPicPr>
          <p:cNvPr id="318" name="Google Shape;318;p61"/>
          <p:cNvPicPr preferRelativeResize="0"/>
          <p:nvPr/>
        </p:nvPicPr>
        <p:blipFill>
          <a:blip r:embed="rId4">
            <a:alphaModFix/>
          </a:blip>
          <a:stretch>
            <a:fillRect/>
          </a:stretch>
        </p:blipFill>
        <p:spPr>
          <a:xfrm>
            <a:off x="866024" y="1560376"/>
            <a:ext cx="449350" cy="449350"/>
          </a:xfrm>
          <a:prstGeom prst="rect">
            <a:avLst/>
          </a:prstGeom>
          <a:noFill/>
          <a:ln>
            <a:noFill/>
          </a:ln>
        </p:spPr>
      </p:pic>
      <p:pic>
        <p:nvPicPr>
          <p:cNvPr id="319" name="Google Shape;319;p61"/>
          <p:cNvPicPr preferRelativeResize="0"/>
          <p:nvPr/>
        </p:nvPicPr>
        <p:blipFill>
          <a:blip r:embed="rId4">
            <a:alphaModFix/>
          </a:blip>
          <a:stretch>
            <a:fillRect/>
          </a:stretch>
        </p:blipFill>
        <p:spPr>
          <a:xfrm>
            <a:off x="866024" y="2016526"/>
            <a:ext cx="449350" cy="449350"/>
          </a:xfrm>
          <a:prstGeom prst="rect">
            <a:avLst/>
          </a:prstGeom>
          <a:noFill/>
          <a:ln>
            <a:noFill/>
          </a:ln>
        </p:spPr>
      </p:pic>
      <p:pic>
        <p:nvPicPr>
          <p:cNvPr id="320" name="Google Shape;320;p61"/>
          <p:cNvPicPr preferRelativeResize="0"/>
          <p:nvPr/>
        </p:nvPicPr>
        <p:blipFill>
          <a:blip r:embed="rId4">
            <a:alphaModFix/>
          </a:blip>
          <a:stretch>
            <a:fillRect/>
          </a:stretch>
        </p:blipFill>
        <p:spPr>
          <a:xfrm>
            <a:off x="866024" y="2507101"/>
            <a:ext cx="449350" cy="449350"/>
          </a:xfrm>
          <a:prstGeom prst="rect">
            <a:avLst/>
          </a:prstGeom>
          <a:noFill/>
          <a:ln>
            <a:noFill/>
          </a:ln>
        </p:spPr>
      </p:pic>
      <p:pic>
        <p:nvPicPr>
          <p:cNvPr id="321" name="Google Shape;321;p61"/>
          <p:cNvPicPr preferRelativeResize="0"/>
          <p:nvPr/>
        </p:nvPicPr>
        <p:blipFill rotWithShape="1">
          <a:blip r:embed="rId5">
            <a:alphaModFix/>
          </a:blip>
          <a:srcRect b="0" l="0" r="0" t="0"/>
          <a:stretch/>
        </p:blipFill>
        <p:spPr>
          <a:xfrm>
            <a:off x="6010638" y="790665"/>
            <a:ext cx="2869825" cy="198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53"/>
          <p:cNvPicPr preferRelativeResize="0"/>
          <p:nvPr/>
        </p:nvPicPr>
        <p:blipFill rotWithShape="1">
          <a:blip r:embed="rId3">
            <a:alphaModFix/>
          </a:blip>
          <a:srcRect b="0" l="0" r="0" t="0"/>
          <a:stretch/>
        </p:blipFill>
        <p:spPr>
          <a:xfrm>
            <a:off x="2576838" y="138"/>
            <a:ext cx="3990330" cy="5143231"/>
          </a:xfrm>
          <a:prstGeom prst="rect">
            <a:avLst/>
          </a:prstGeom>
          <a:noFill/>
          <a:ln>
            <a:noFill/>
          </a:ln>
        </p:spPr>
      </p:pic>
      <p:pic>
        <p:nvPicPr>
          <p:cNvPr id="230" name="Google Shape;230;p53"/>
          <p:cNvPicPr preferRelativeResize="0"/>
          <p:nvPr/>
        </p:nvPicPr>
        <p:blipFill rotWithShape="1">
          <a:blip r:embed="rId4">
            <a:alphaModFix/>
          </a:blip>
          <a:srcRect b="0" l="0" r="0" t="0"/>
          <a:stretch/>
        </p:blipFill>
        <p:spPr>
          <a:xfrm>
            <a:off x="7560000" y="108000"/>
            <a:ext cx="1025730" cy="779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4"/>
          <p:cNvSpPr txBox="1"/>
          <p:nvPr/>
        </p:nvSpPr>
        <p:spPr>
          <a:xfrm>
            <a:off x="457200" y="1199875"/>
            <a:ext cx="8229300" cy="3452100"/>
          </a:xfrm>
          <a:prstGeom prst="rect">
            <a:avLst/>
          </a:prstGeom>
          <a:solidFill>
            <a:srgbClr val="C00000">
              <a:alpha val="9803"/>
            </a:srgbClr>
          </a:solidFill>
          <a:ln cap="flat" cmpd="sng" w="9525">
            <a:solidFill>
              <a:srgbClr val="4A7EBB"/>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b="0" i="0" sz="3200" u="none" cap="none" strike="noStrike">
              <a:solidFill>
                <a:schemeClr val="dk1"/>
              </a:solidFill>
              <a:latin typeface="Arial"/>
              <a:ea typeface="Arial"/>
              <a:cs typeface="Arial"/>
              <a:sym typeface="Arial"/>
            </a:endParaRPr>
          </a:p>
          <a:p>
            <a:pPr indent="0" lvl="0" marL="0" marR="0" rtl="0" algn="l">
              <a:lnSpc>
                <a:spcPct val="90000"/>
              </a:lnSpc>
              <a:spcBef>
                <a:spcPts val="1001"/>
              </a:spcBef>
              <a:spcAft>
                <a:spcPts val="0"/>
              </a:spcAft>
              <a:buNone/>
            </a:pPr>
            <a:r>
              <a:t/>
            </a:r>
            <a:endParaRPr b="0" i="0" sz="3200" u="none" cap="none" strike="noStrike">
              <a:solidFill>
                <a:schemeClr val="dk1"/>
              </a:solidFill>
              <a:latin typeface="Arial"/>
              <a:ea typeface="Arial"/>
              <a:cs typeface="Arial"/>
              <a:sym typeface="Arial"/>
            </a:endParaRPr>
          </a:p>
        </p:txBody>
      </p:sp>
      <p:pic>
        <p:nvPicPr>
          <p:cNvPr id="237" name="Google Shape;237;p54"/>
          <p:cNvPicPr preferRelativeResize="0"/>
          <p:nvPr/>
        </p:nvPicPr>
        <p:blipFill rotWithShape="1">
          <a:blip r:embed="rId3">
            <a:alphaModFix/>
          </a:blip>
          <a:srcRect b="0" l="0" r="43015" t="0"/>
          <a:stretch/>
        </p:blipFill>
        <p:spPr>
          <a:xfrm>
            <a:off x="4006620" y="1199880"/>
            <a:ext cx="4679820" cy="3314520"/>
          </a:xfrm>
          <a:prstGeom prst="rect">
            <a:avLst/>
          </a:prstGeom>
          <a:noFill/>
          <a:ln>
            <a:noFill/>
          </a:ln>
        </p:spPr>
      </p:pic>
      <p:sp>
        <p:nvSpPr>
          <p:cNvPr id="238" name="Google Shape;238;p54"/>
          <p:cNvSpPr txBox="1"/>
          <p:nvPr/>
        </p:nvSpPr>
        <p:spPr>
          <a:xfrm>
            <a:off x="457200" y="400140"/>
            <a:ext cx="8229240" cy="55809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rPr b="0" i="0" lang="en" sz="4400" u="none" cap="none" strike="noStrike">
                <a:solidFill>
                  <a:srgbClr val="002060"/>
                </a:solidFill>
                <a:latin typeface="Arial"/>
                <a:ea typeface="Arial"/>
                <a:cs typeface="Arial"/>
                <a:sym typeface="Arial"/>
              </a:rPr>
              <a:t>The Problem: </a:t>
            </a:r>
            <a:endParaRPr b="0" i="0" sz="4400" u="none" cap="none" strike="noStrike">
              <a:solidFill>
                <a:srgbClr val="002060"/>
              </a:solidFill>
              <a:latin typeface="Arial"/>
              <a:ea typeface="Arial"/>
              <a:cs typeface="Arial"/>
              <a:sym typeface="Arial"/>
            </a:endParaRPr>
          </a:p>
        </p:txBody>
      </p:sp>
      <p:sp>
        <p:nvSpPr>
          <p:cNvPr id="239" name="Google Shape;239;p54"/>
          <p:cNvSpPr/>
          <p:nvPr/>
        </p:nvSpPr>
        <p:spPr>
          <a:xfrm>
            <a:off x="5453275" y="2185075"/>
            <a:ext cx="1786500" cy="296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lang="en" sz="1500">
                <a:solidFill>
                  <a:srgbClr val="366092"/>
                </a:solidFill>
              </a:rPr>
              <a:t>SARCOPENIA IS</a:t>
            </a:r>
            <a:endParaRPr sz="1500">
              <a:solidFill>
                <a:srgbClr val="366092"/>
              </a:solidFill>
            </a:endParaRPr>
          </a:p>
          <a:p>
            <a:pPr indent="0" lvl="0" marL="0" marR="0" rtl="0" algn="l">
              <a:lnSpc>
                <a:spcPct val="100000"/>
              </a:lnSpc>
              <a:spcBef>
                <a:spcPts val="0"/>
              </a:spcBef>
              <a:spcAft>
                <a:spcPts val="0"/>
              </a:spcAft>
              <a:buNone/>
            </a:pPr>
            <a:r>
              <a:rPr b="0" i="0" lang="en" sz="1500" u="none" cap="none" strike="noStrike">
                <a:solidFill>
                  <a:srgbClr val="366092"/>
                </a:solidFill>
                <a:latin typeface="Arial"/>
                <a:ea typeface="Arial"/>
                <a:cs typeface="Arial"/>
                <a:sym typeface="Arial"/>
              </a:rPr>
              <a:t>MUSCLE LOSS OVER TIME</a:t>
            </a:r>
            <a:endParaRPr b="0" i="0" sz="1500" u="none" cap="none" strike="noStrike">
              <a:solidFill>
                <a:srgbClr val="366092"/>
              </a:solidFill>
              <a:latin typeface="Arial"/>
              <a:ea typeface="Arial"/>
              <a:cs typeface="Arial"/>
              <a:sym typeface="Arial"/>
            </a:endParaRPr>
          </a:p>
        </p:txBody>
      </p:sp>
      <p:sp>
        <p:nvSpPr>
          <p:cNvPr id="240" name="Google Shape;240;p54"/>
          <p:cNvSpPr/>
          <p:nvPr/>
        </p:nvSpPr>
        <p:spPr>
          <a:xfrm>
            <a:off x="6762060" y="2661255"/>
            <a:ext cx="261000" cy="299700"/>
          </a:xfrm>
          <a:prstGeom prst="downArrow">
            <a:avLst>
              <a:gd fmla="val 50000" name="adj1"/>
              <a:gd fmla="val 50000" name="adj2"/>
            </a:avLst>
          </a:prstGeom>
          <a:solidFill>
            <a:srgbClr val="002060"/>
          </a:solidFill>
          <a:ln cap="flat" cmpd="sng" w="9525">
            <a:solidFill>
              <a:srgbClr val="00206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4"/>
          <p:cNvSpPr/>
          <p:nvPr/>
        </p:nvSpPr>
        <p:spPr>
          <a:xfrm>
            <a:off x="2083962" y="810200"/>
            <a:ext cx="4976100" cy="312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 sz="2000" u="none" cap="none" strike="noStrike">
                <a:solidFill>
                  <a:srgbClr val="366092"/>
                </a:solidFill>
                <a:latin typeface="Arial"/>
                <a:ea typeface="Arial"/>
                <a:cs typeface="Arial"/>
                <a:sym typeface="Arial"/>
              </a:rPr>
              <a:t>Sarcopenia- </a:t>
            </a:r>
            <a:r>
              <a:rPr b="0" i="0" lang="en" sz="2200" u="none" cap="none" strike="noStrike">
                <a:solidFill>
                  <a:srgbClr val="366092"/>
                </a:solidFill>
                <a:latin typeface="Arial"/>
                <a:ea typeface="Arial"/>
                <a:cs typeface="Arial"/>
                <a:sym typeface="Arial"/>
              </a:rPr>
              <a:t>Quantifying</a:t>
            </a:r>
            <a:r>
              <a:rPr b="0" i="0" lang="en" sz="2000" u="none" cap="none" strike="noStrike">
                <a:solidFill>
                  <a:srgbClr val="366092"/>
                </a:solidFill>
                <a:latin typeface="Arial"/>
                <a:ea typeface="Arial"/>
                <a:cs typeface="Arial"/>
                <a:sym typeface="Arial"/>
              </a:rPr>
              <a:t> Small Changes</a:t>
            </a:r>
            <a:endParaRPr b="0" i="0" sz="2000" u="none" cap="none" strike="noStrike">
              <a:solidFill>
                <a:srgbClr val="366092"/>
              </a:solidFill>
              <a:latin typeface="Arial"/>
              <a:ea typeface="Arial"/>
              <a:cs typeface="Arial"/>
              <a:sym typeface="Arial"/>
            </a:endParaRPr>
          </a:p>
        </p:txBody>
      </p:sp>
      <p:pic>
        <p:nvPicPr>
          <p:cNvPr id="242" name="Google Shape;242;p54"/>
          <p:cNvPicPr preferRelativeResize="0"/>
          <p:nvPr/>
        </p:nvPicPr>
        <p:blipFill rotWithShape="1">
          <a:blip r:embed="rId4">
            <a:alphaModFix/>
          </a:blip>
          <a:srcRect b="0" l="0" r="0" t="0"/>
          <a:stretch/>
        </p:blipFill>
        <p:spPr>
          <a:xfrm>
            <a:off x="7560000" y="108000"/>
            <a:ext cx="1025730" cy="779490"/>
          </a:xfrm>
          <a:prstGeom prst="rect">
            <a:avLst/>
          </a:prstGeom>
          <a:noFill/>
          <a:ln>
            <a:noFill/>
          </a:ln>
        </p:spPr>
      </p:pic>
      <p:sp>
        <p:nvSpPr>
          <p:cNvPr id="243" name="Google Shape;243;p54"/>
          <p:cNvSpPr txBox="1"/>
          <p:nvPr/>
        </p:nvSpPr>
        <p:spPr>
          <a:xfrm>
            <a:off x="1188720" y="887490"/>
            <a:ext cx="18473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54"/>
          <p:cNvSpPr txBox="1"/>
          <p:nvPr/>
        </p:nvSpPr>
        <p:spPr>
          <a:xfrm>
            <a:off x="2453088" y="2960950"/>
            <a:ext cx="1786500" cy="147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 sz="1800" u="none">
                <a:solidFill>
                  <a:srgbClr val="002060"/>
                </a:solidFill>
                <a:latin typeface="Arial"/>
                <a:ea typeface="Arial"/>
                <a:cs typeface="Arial"/>
                <a:sym typeface="Arial"/>
              </a:rPr>
              <a:t>2D Methods Slow + Struggle to Measure Small Changes</a:t>
            </a:r>
            <a:endParaRPr sz="1800"/>
          </a:p>
        </p:txBody>
      </p:sp>
      <p:sp>
        <p:nvSpPr>
          <p:cNvPr id="245" name="Google Shape;245;p54"/>
          <p:cNvSpPr txBox="1"/>
          <p:nvPr/>
        </p:nvSpPr>
        <p:spPr>
          <a:xfrm>
            <a:off x="805488" y="2773351"/>
            <a:ext cx="1440000" cy="1194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 sz="3200" u="none">
                <a:solidFill>
                  <a:srgbClr val="002060"/>
                </a:solidFill>
                <a:latin typeface="Arial"/>
                <a:ea typeface="Arial"/>
                <a:cs typeface="Arial"/>
                <a:sym typeface="Arial"/>
              </a:rPr>
              <a:t>20%</a:t>
            </a:r>
            <a:endParaRPr/>
          </a:p>
          <a:p>
            <a:pPr indent="0" lvl="0" marL="0" marR="0" rtl="0" algn="ctr">
              <a:spcBef>
                <a:spcPts val="0"/>
              </a:spcBef>
              <a:spcAft>
                <a:spcPts val="0"/>
              </a:spcAft>
              <a:buNone/>
            </a:pPr>
            <a:r>
              <a:rPr b="0" lang="en" sz="1800" u="none">
                <a:solidFill>
                  <a:srgbClr val="002060"/>
                </a:solidFill>
                <a:latin typeface="Arial"/>
                <a:ea typeface="Arial"/>
                <a:cs typeface="Arial"/>
                <a:sym typeface="Arial"/>
              </a:rPr>
              <a:t>Cancer Deaths</a:t>
            </a:r>
            <a:endParaRPr/>
          </a:p>
        </p:txBody>
      </p:sp>
      <p:sp>
        <p:nvSpPr>
          <p:cNvPr id="246" name="Google Shape;246;p54"/>
          <p:cNvSpPr txBox="1"/>
          <p:nvPr/>
        </p:nvSpPr>
        <p:spPr>
          <a:xfrm>
            <a:off x="1528050" y="1401300"/>
            <a:ext cx="1536600" cy="1194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 sz="2200" u="none">
                <a:solidFill>
                  <a:srgbClr val="002060"/>
                </a:solidFill>
                <a:latin typeface="Arial"/>
                <a:ea typeface="Arial"/>
                <a:cs typeface="Arial"/>
                <a:sym typeface="Arial"/>
              </a:rPr>
              <a:t>11-74%</a:t>
            </a:r>
            <a:endParaRPr sz="2200"/>
          </a:p>
          <a:p>
            <a:pPr indent="0" lvl="0" marL="0" marR="0" rtl="0" algn="ctr">
              <a:spcBef>
                <a:spcPts val="0"/>
              </a:spcBef>
              <a:spcAft>
                <a:spcPts val="0"/>
              </a:spcAft>
              <a:buNone/>
            </a:pPr>
            <a:r>
              <a:rPr b="0" lang="en" sz="1800" u="none">
                <a:solidFill>
                  <a:srgbClr val="002060"/>
                </a:solidFill>
                <a:latin typeface="Arial"/>
                <a:ea typeface="Arial"/>
                <a:cs typeface="Arial"/>
                <a:sym typeface="Arial"/>
              </a:rPr>
              <a:t>Cancer Patients </a:t>
            </a:r>
            <a:endParaRPr/>
          </a:p>
          <a:p>
            <a:pPr indent="0" lvl="0" marL="0" marR="0" rtl="0" algn="ctr">
              <a:spcBef>
                <a:spcPts val="0"/>
              </a:spcBef>
              <a:spcAft>
                <a:spcPts val="0"/>
              </a:spcAft>
              <a:buNone/>
            </a:pPr>
            <a:r>
              <a:rPr b="0" lang="en" sz="1800" u="none">
                <a:solidFill>
                  <a:srgbClr val="002060"/>
                </a:solidFill>
                <a:latin typeface="Arial"/>
                <a:ea typeface="Arial"/>
                <a:cs typeface="Arial"/>
                <a:sym typeface="Arial"/>
              </a:rPr>
              <a:t>Affected</a:t>
            </a:r>
            <a:endParaRPr/>
          </a:p>
        </p:txBody>
      </p:sp>
      <p:sp>
        <p:nvSpPr>
          <p:cNvPr id="247" name="Google Shape;247;p54"/>
          <p:cNvSpPr/>
          <p:nvPr/>
        </p:nvSpPr>
        <p:spPr>
          <a:xfrm>
            <a:off x="1465500" y="1204362"/>
            <a:ext cx="1661700" cy="1588800"/>
          </a:xfrm>
          <a:prstGeom prst="donut">
            <a:avLst>
              <a:gd fmla="val 7995" name="adj"/>
            </a:avLst>
          </a:prstGeom>
          <a:gradFill>
            <a:gsLst>
              <a:gs pos="0">
                <a:srgbClr val="C00000"/>
              </a:gs>
              <a:gs pos="100000">
                <a:schemeClr val="dk2"/>
              </a:gs>
            </a:gsLst>
            <a:lin ang="16200038" scaled="0"/>
          </a:gradFill>
          <a:ln cap="flat" cmpd="sng" w="9525">
            <a:solidFill>
              <a:srgbClr val="4A7EBB"/>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4"/>
          <p:cNvSpPr/>
          <p:nvPr/>
        </p:nvSpPr>
        <p:spPr>
          <a:xfrm>
            <a:off x="2293788" y="2596200"/>
            <a:ext cx="2105100" cy="2074200"/>
          </a:xfrm>
          <a:prstGeom prst="donut">
            <a:avLst>
              <a:gd fmla="val 7995" name="adj"/>
            </a:avLst>
          </a:prstGeom>
          <a:gradFill>
            <a:gsLst>
              <a:gs pos="0">
                <a:srgbClr val="C00000"/>
              </a:gs>
              <a:gs pos="100000">
                <a:schemeClr val="dk2"/>
              </a:gs>
            </a:gsLst>
            <a:lin ang="16200038" scaled="0"/>
          </a:gradFill>
          <a:ln cap="flat" cmpd="sng" w="9525">
            <a:solidFill>
              <a:srgbClr val="4A7EBB"/>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4"/>
          <p:cNvSpPr/>
          <p:nvPr/>
        </p:nvSpPr>
        <p:spPr>
          <a:xfrm>
            <a:off x="757198" y="2596200"/>
            <a:ext cx="1536600" cy="1549200"/>
          </a:xfrm>
          <a:prstGeom prst="donut">
            <a:avLst>
              <a:gd fmla="val 7995" name="adj"/>
            </a:avLst>
          </a:prstGeom>
          <a:gradFill>
            <a:gsLst>
              <a:gs pos="0">
                <a:srgbClr val="C00000"/>
              </a:gs>
              <a:gs pos="100000">
                <a:schemeClr val="dk2"/>
              </a:gs>
            </a:gsLst>
            <a:lin ang="16200038" scaled="0"/>
          </a:gradFill>
          <a:ln cap="flat" cmpd="sng" w="9525">
            <a:solidFill>
              <a:srgbClr val="4A7EBB"/>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4"/>
          <p:cNvSpPr txBox="1"/>
          <p:nvPr/>
        </p:nvSpPr>
        <p:spPr>
          <a:xfrm>
            <a:off x="4606800" y="4145400"/>
            <a:ext cx="4079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002060"/>
                </a:solidFill>
              </a:rPr>
              <a:t>Difficult</a:t>
            </a:r>
            <a:r>
              <a:rPr lang="en" sz="2200">
                <a:solidFill>
                  <a:srgbClr val="002060"/>
                </a:solidFill>
              </a:rPr>
              <a:t> to </a:t>
            </a:r>
            <a:r>
              <a:rPr lang="en" sz="2200">
                <a:solidFill>
                  <a:srgbClr val="002060"/>
                </a:solidFill>
              </a:rPr>
              <a:t>preemptively</a:t>
            </a:r>
            <a:r>
              <a:rPr lang="en" sz="2200">
                <a:solidFill>
                  <a:srgbClr val="002060"/>
                </a:solidFill>
              </a:rPr>
              <a:t> treat!</a:t>
            </a:r>
            <a:endParaRPr sz="220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5"/>
          <p:cNvSpPr txBox="1"/>
          <p:nvPr/>
        </p:nvSpPr>
        <p:spPr>
          <a:xfrm>
            <a:off x="457200" y="400140"/>
            <a:ext cx="8229240" cy="66285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rPr lang="en" sz="4400">
                <a:solidFill>
                  <a:srgbClr val="002060"/>
                </a:solidFill>
              </a:rPr>
              <a:t>Objective</a:t>
            </a:r>
            <a:r>
              <a:rPr b="0" lang="en" sz="4400" strike="noStrike">
                <a:solidFill>
                  <a:srgbClr val="002060"/>
                </a:solidFill>
                <a:latin typeface="Arial"/>
                <a:ea typeface="Arial"/>
                <a:cs typeface="Arial"/>
                <a:sym typeface="Arial"/>
              </a:rPr>
              <a:t>:</a:t>
            </a:r>
            <a:endParaRPr b="0" sz="4400" strike="noStrike">
              <a:solidFill>
                <a:srgbClr val="002060"/>
              </a:solidFill>
              <a:latin typeface="Arial"/>
              <a:ea typeface="Arial"/>
              <a:cs typeface="Arial"/>
              <a:sym typeface="Arial"/>
            </a:endParaRPr>
          </a:p>
        </p:txBody>
      </p:sp>
      <p:sp>
        <p:nvSpPr>
          <p:cNvPr id="257" name="Google Shape;257;p55"/>
          <p:cNvSpPr txBox="1"/>
          <p:nvPr/>
        </p:nvSpPr>
        <p:spPr>
          <a:xfrm>
            <a:off x="457200" y="1295775"/>
            <a:ext cx="8229300" cy="3224700"/>
          </a:xfrm>
          <a:prstGeom prst="rect">
            <a:avLst/>
          </a:prstGeom>
          <a:solidFill>
            <a:srgbClr val="C3D69B">
              <a:alpha val="9803"/>
            </a:srgbClr>
          </a:solidFill>
          <a:ln cap="flat" cmpd="sng" w="9525">
            <a:solidFill>
              <a:srgbClr val="4A7EBB"/>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sz="3200" strike="noStrike">
              <a:solidFill>
                <a:schemeClr val="dk1"/>
              </a:solidFill>
              <a:latin typeface="Arial"/>
              <a:ea typeface="Arial"/>
              <a:cs typeface="Arial"/>
              <a:sym typeface="Arial"/>
            </a:endParaRPr>
          </a:p>
        </p:txBody>
      </p:sp>
      <p:pic>
        <p:nvPicPr>
          <p:cNvPr id="258" name="Google Shape;258;p55"/>
          <p:cNvPicPr preferRelativeResize="0"/>
          <p:nvPr/>
        </p:nvPicPr>
        <p:blipFill rotWithShape="1">
          <a:blip r:embed="rId3">
            <a:alphaModFix/>
          </a:blip>
          <a:srcRect b="0" l="0" r="0" t="0"/>
          <a:stretch/>
        </p:blipFill>
        <p:spPr>
          <a:xfrm>
            <a:off x="7560000" y="108000"/>
            <a:ext cx="1025730" cy="779490"/>
          </a:xfrm>
          <a:prstGeom prst="rect">
            <a:avLst/>
          </a:prstGeom>
          <a:noFill/>
          <a:ln>
            <a:noFill/>
          </a:ln>
        </p:spPr>
      </p:pic>
      <p:sp>
        <p:nvSpPr>
          <p:cNvPr id="259" name="Google Shape;259;p55"/>
          <p:cNvSpPr txBox="1"/>
          <p:nvPr/>
        </p:nvSpPr>
        <p:spPr>
          <a:xfrm>
            <a:off x="1485804" y="2209244"/>
            <a:ext cx="5364866"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200">
                <a:solidFill>
                  <a:srgbClr val="002060"/>
                </a:solidFill>
                <a:latin typeface="Arial"/>
                <a:ea typeface="Arial"/>
                <a:cs typeface="Arial"/>
                <a:sym typeface="Arial"/>
              </a:rPr>
              <a:t>Fast</a:t>
            </a:r>
            <a:endParaRPr/>
          </a:p>
        </p:txBody>
      </p:sp>
      <p:sp>
        <p:nvSpPr>
          <p:cNvPr id="260" name="Google Shape;260;p55"/>
          <p:cNvSpPr txBox="1"/>
          <p:nvPr/>
        </p:nvSpPr>
        <p:spPr>
          <a:xfrm>
            <a:off x="1485804" y="2637722"/>
            <a:ext cx="3071813"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200">
                <a:solidFill>
                  <a:srgbClr val="002060"/>
                </a:solidFill>
                <a:latin typeface="Arial"/>
                <a:ea typeface="Arial"/>
                <a:cs typeface="Arial"/>
                <a:sym typeface="Arial"/>
              </a:rPr>
              <a:t>Accurate</a:t>
            </a:r>
            <a:endParaRPr/>
          </a:p>
        </p:txBody>
      </p:sp>
      <p:sp>
        <p:nvSpPr>
          <p:cNvPr id="261" name="Google Shape;261;p55"/>
          <p:cNvSpPr txBox="1"/>
          <p:nvPr/>
        </p:nvSpPr>
        <p:spPr>
          <a:xfrm>
            <a:off x="1485804" y="3086393"/>
            <a:ext cx="3386138"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200">
                <a:solidFill>
                  <a:srgbClr val="002060"/>
                </a:solidFill>
                <a:latin typeface="Arial"/>
                <a:ea typeface="Arial"/>
                <a:cs typeface="Arial"/>
                <a:sym typeface="Arial"/>
              </a:rPr>
              <a:t>Reliable</a:t>
            </a:r>
            <a:endParaRPr/>
          </a:p>
        </p:txBody>
      </p:sp>
      <p:pic>
        <p:nvPicPr>
          <p:cNvPr descr="Target with solid fill" id="262" name="Google Shape;262;p55"/>
          <p:cNvPicPr preferRelativeResize="0"/>
          <p:nvPr/>
        </p:nvPicPr>
        <p:blipFill rotWithShape="1">
          <a:blip r:embed="rId4">
            <a:alphaModFix/>
          </a:blip>
          <a:srcRect b="0" l="0" r="0" t="0"/>
          <a:stretch/>
        </p:blipFill>
        <p:spPr>
          <a:xfrm>
            <a:off x="827506" y="2173846"/>
            <a:ext cx="393962" cy="393962"/>
          </a:xfrm>
          <a:prstGeom prst="rect">
            <a:avLst/>
          </a:prstGeom>
          <a:noFill/>
          <a:ln>
            <a:noFill/>
          </a:ln>
        </p:spPr>
      </p:pic>
      <p:pic>
        <p:nvPicPr>
          <p:cNvPr descr="Target with solid fill" id="263" name="Google Shape;263;p55"/>
          <p:cNvPicPr preferRelativeResize="0"/>
          <p:nvPr/>
        </p:nvPicPr>
        <p:blipFill rotWithShape="1">
          <a:blip r:embed="rId4">
            <a:alphaModFix/>
          </a:blip>
          <a:srcRect b="0" l="0" r="0" t="0"/>
          <a:stretch/>
        </p:blipFill>
        <p:spPr>
          <a:xfrm>
            <a:off x="829102" y="2614456"/>
            <a:ext cx="393962" cy="393962"/>
          </a:xfrm>
          <a:prstGeom prst="rect">
            <a:avLst/>
          </a:prstGeom>
          <a:noFill/>
          <a:ln>
            <a:noFill/>
          </a:ln>
        </p:spPr>
      </p:pic>
      <p:pic>
        <p:nvPicPr>
          <p:cNvPr descr="Target with solid fill" id="264" name="Google Shape;264;p55"/>
          <p:cNvPicPr preferRelativeResize="0"/>
          <p:nvPr/>
        </p:nvPicPr>
        <p:blipFill rotWithShape="1">
          <a:blip r:embed="rId4">
            <a:alphaModFix/>
          </a:blip>
          <a:srcRect b="0" l="0" r="0" t="0"/>
          <a:stretch/>
        </p:blipFill>
        <p:spPr>
          <a:xfrm>
            <a:off x="827506" y="3050996"/>
            <a:ext cx="393962" cy="393962"/>
          </a:xfrm>
          <a:prstGeom prst="rect">
            <a:avLst/>
          </a:prstGeom>
          <a:noFill/>
          <a:ln>
            <a:noFill/>
          </a:ln>
        </p:spPr>
      </p:pic>
      <p:sp>
        <p:nvSpPr>
          <p:cNvPr id="265" name="Google Shape;265;p55"/>
          <p:cNvSpPr txBox="1"/>
          <p:nvPr/>
        </p:nvSpPr>
        <p:spPr>
          <a:xfrm>
            <a:off x="827501" y="1707175"/>
            <a:ext cx="77088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200">
                <a:solidFill>
                  <a:srgbClr val="002060"/>
                </a:solidFill>
                <a:latin typeface="Arial"/>
                <a:ea typeface="Arial"/>
                <a:cs typeface="Arial"/>
                <a:sym typeface="Arial"/>
              </a:rPr>
              <a:t>Objectives 3D </a:t>
            </a:r>
            <a:r>
              <a:rPr lang="en" sz="2200">
                <a:solidFill>
                  <a:srgbClr val="002060"/>
                </a:solidFill>
              </a:rPr>
              <a:t>Quantification</a:t>
            </a:r>
            <a:r>
              <a:rPr lang="en" sz="2200">
                <a:solidFill>
                  <a:srgbClr val="002060"/>
                </a:solidFill>
                <a:latin typeface="Arial"/>
                <a:ea typeface="Arial"/>
                <a:cs typeface="Arial"/>
                <a:sym typeface="Arial"/>
              </a:rPr>
              <a:t> of Sarcopenia:</a:t>
            </a:r>
            <a:endParaRPr/>
          </a:p>
        </p:txBody>
      </p:sp>
      <p:sp>
        <p:nvSpPr>
          <p:cNvPr id="266" name="Google Shape;266;p55"/>
          <p:cNvSpPr txBox="1"/>
          <p:nvPr/>
        </p:nvSpPr>
        <p:spPr>
          <a:xfrm>
            <a:off x="827550" y="3742450"/>
            <a:ext cx="7254000" cy="523200"/>
          </a:xfrm>
          <a:prstGeom prst="rect">
            <a:avLst/>
          </a:prstGeom>
          <a:solidFill>
            <a:srgbClr val="C3D69B">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lang="en" sz="2200">
                <a:solidFill>
                  <a:srgbClr val="2C55A6"/>
                </a:solidFill>
              </a:rPr>
              <a:t>Design</a:t>
            </a:r>
            <a:r>
              <a:rPr lang="en" sz="2200">
                <a:solidFill>
                  <a:srgbClr val="2C55A6"/>
                </a:solidFill>
              </a:rPr>
              <a:t>:</a:t>
            </a:r>
            <a:r>
              <a:rPr lang="en" sz="2200">
                <a:solidFill>
                  <a:srgbClr val="002060"/>
                </a:solidFill>
              </a:rPr>
              <a:t> Retrospective study using routine CTs</a:t>
            </a:r>
            <a:endParaRPr sz="220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6"/>
          <p:cNvSpPr txBox="1"/>
          <p:nvPr/>
        </p:nvSpPr>
        <p:spPr>
          <a:xfrm>
            <a:off x="457200" y="400140"/>
            <a:ext cx="8229240" cy="662850"/>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0" lang="en" sz="4400" strike="noStrike">
                <a:solidFill>
                  <a:srgbClr val="002060"/>
                </a:solidFill>
                <a:latin typeface="Arial"/>
                <a:ea typeface="Arial"/>
                <a:cs typeface="Arial"/>
                <a:sym typeface="Arial"/>
              </a:rPr>
              <a:t>Methods:</a:t>
            </a:r>
            <a:endParaRPr/>
          </a:p>
        </p:txBody>
      </p:sp>
      <p:pic>
        <p:nvPicPr>
          <p:cNvPr id="272" name="Google Shape;272;p56"/>
          <p:cNvPicPr preferRelativeResize="0"/>
          <p:nvPr/>
        </p:nvPicPr>
        <p:blipFill rotWithShape="1">
          <a:blip r:embed="rId3">
            <a:alphaModFix/>
          </a:blip>
          <a:srcRect b="0" l="0" r="0" t="0"/>
          <a:stretch/>
        </p:blipFill>
        <p:spPr>
          <a:xfrm>
            <a:off x="7560000" y="108000"/>
            <a:ext cx="1025730" cy="779490"/>
          </a:xfrm>
          <a:prstGeom prst="rect">
            <a:avLst/>
          </a:prstGeom>
          <a:noFill/>
          <a:ln>
            <a:noFill/>
          </a:ln>
        </p:spPr>
      </p:pic>
      <p:sp>
        <p:nvSpPr>
          <p:cNvPr id="273" name="Google Shape;273;p56"/>
          <p:cNvSpPr txBox="1"/>
          <p:nvPr>
            <p:ph idx="1" type="body"/>
          </p:nvPr>
        </p:nvSpPr>
        <p:spPr>
          <a:xfrm>
            <a:off x="457200" y="1176075"/>
            <a:ext cx="7983000" cy="3134100"/>
          </a:xfrm>
          <a:prstGeom prst="rect">
            <a:avLst/>
          </a:prstGeom>
        </p:spPr>
        <p:txBody>
          <a:bodyPr anchorCtr="0" anchor="t" bIns="0" lIns="0" spcFirstLastPara="1" rIns="0" wrap="square" tIns="0">
            <a:noAutofit/>
          </a:bodyPr>
          <a:lstStyle/>
          <a:p>
            <a:pPr indent="-342900" lvl="0" marL="457200" rtl="0" algn="l">
              <a:spcBef>
                <a:spcPts val="1000"/>
              </a:spcBef>
              <a:spcAft>
                <a:spcPts val="0"/>
              </a:spcAft>
              <a:buClr>
                <a:srgbClr val="002060"/>
              </a:buClr>
              <a:buSzPts val="1800"/>
              <a:buChar char="●"/>
            </a:pPr>
            <a:r>
              <a:rPr lang="en" sz="1800">
                <a:solidFill>
                  <a:srgbClr val="002060"/>
                </a:solidFill>
              </a:rPr>
              <a:t>Routine surveillance and staging CT imaging for prostate cancer patients</a:t>
            </a:r>
            <a:r>
              <a:rPr lang="en" sz="1800">
                <a:solidFill>
                  <a:srgbClr val="002060"/>
                </a:solidFill>
              </a:rPr>
              <a:t> (UE:abdo-pelvic CTs)</a:t>
            </a:r>
            <a:endParaRPr sz="1800">
              <a:solidFill>
                <a:srgbClr val="002060"/>
              </a:solidFill>
            </a:endParaRPr>
          </a:p>
          <a:p>
            <a:pPr indent="-342900" lvl="0" marL="457200" rtl="0" algn="l">
              <a:spcBef>
                <a:spcPts val="0"/>
              </a:spcBef>
              <a:spcAft>
                <a:spcPts val="0"/>
              </a:spcAft>
              <a:buClr>
                <a:srgbClr val="002060"/>
              </a:buClr>
              <a:buSzPts val="1800"/>
              <a:buChar char="●"/>
            </a:pPr>
            <a:r>
              <a:rPr lang="en" sz="1800">
                <a:solidFill>
                  <a:srgbClr val="002060"/>
                </a:solidFill>
              </a:rPr>
              <a:t>Volumes included psoas muscle of:</a:t>
            </a:r>
            <a:endParaRPr sz="1800">
              <a:solidFill>
                <a:srgbClr val="002060"/>
              </a:solidFill>
            </a:endParaRPr>
          </a:p>
          <a:p>
            <a:pPr indent="-342900" lvl="1" marL="914400" rtl="0" algn="l">
              <a:lnSpc>
                <a:spcPct val="115000"/>
              </a:lnSpc>
              <a:spcBef>
                <a:spcPts val="0"/>
              </a:spcBef>
              <a:spcAft>
                <a:spcPts val="0"/>
              </a:spcAft>
              <a:buClr>
                <a:srgbClr val="002060"/>
              </a:buClr>
              <a:buSzPts val="1800"/>
              <a:buChar char="○"/>
            </a:pPr>
            <a:r>
              <a:rPr lang="en" sz="1800">
                <a:solidFill>
                  <a:srgbClr val="002060"/>
                </a:solidFill>
              </a:rPr>
              <a:t>26 unique patients </a:t>
            </a:r>
            <a:r>
              <a:rPr lang="en" sz="1400">
                <a:solidFill>
                  <a:srgbClr val="002060"/>
                </a:solidFill>
              </a:rPr>
              <a:t>(i</a:t>
            </a:r>
            <a:r>
              <a:rPr lang="en" sz="1400">
                <a:solidFill>
                  <a:srgbClr val="002060"/>
                </a:solidFill>
              </a:rPr>
              <a:t>nitial &amp; subsequent scans)</a:t>
            </a:r>
            <a:endParaRPr sz="1400">
              <a:solidFill>
                <a:srgbClr val="002060"/>
              </a:solidFill>
            </a:endParaRPr>
          </a:p>
          <a:p>
            <a:pPr indent="-342900" lvl="2" marL="1371600" rtl="0" algn="l">
              <a:lnSpc>
                <a:spcPct val="115000"/>
              </a:lnSpc>
              <a:spcBef>
                <a:spcPts val="0"/>
              </a:spcBef>
              <a:spcAft>
                <a:spcPts val="0"/>
              </a:spcAft>
              <a:buClr>
                <a:srgbClr val="002060"/>
              </a:buClr>
              <a:buSzPts val="1800"/>
              <a:buChar char="■"/>
            </a:pPr>
            <a:r>
              <a:rPr lang="en" sz="1800">
                <a:solidFill>
                  <a:srgbClr val="002060"/>
                </a:solidFill>
              </a:rPr>
              <a:t>Training: 26 volumes/21 unique patients</a:t>
            </a:r>
            <a:endParaRPr sz="1800">
              <a:solidFill>
                <a:srgbClr val="002060"/>
              </a:solidFill>
            </a:endParaRPr>
          </a:p>
          <a:p>
            <a:pPr indent="-342900" lvl="2" marL="1371600" rtl="0" algn="l">
              <a:lnSpc>
                <a:spcPct val="115000"/>
              </a:lnSpc>
              <a:spcBef>
                <a:spcPts val="0"/>
              </a:spcBef>
              <a:spcAft>
                <a:spcPts val="0"/>
              </a:spcAft>
              <a:buClr>
                <a:srgbClr val="002060"/>
              </a:buClr>
              <a:buSzPts val="1800"/>
              <a:buChar char="■"/>
            </a:pPr>
            <a:r>
              <a:rPr lang="en" sz="1800">
                <a:solidFill>
                  <a:srgbClr val="002060"/>
                </a:solidFill>
              </a:rPr>
              <a:t>Validation: 6 volumes/5 unique patients</a:t>
            </a:r>
            <a:endParaRPr sz="2200">
              <a:solidFill>
                <a:srgbClr val="002060"/>
              </a:solidFill>
            </a:endParaRPr>
          </a:p>
        </p:txBody>
      </p:sp>
      <p:sp>
        <p:nvSpPr>
          <p:cNvPr id="274" name="Google Shape;274;p56"/>
          <p:cNvSpPr txBox="1"/>
          <p:nvPr/>
        </p:nvSpPr>
        <p:spPr>
          <a:xfrm>
            <a:off x="361200" y="2861175"/>
            <a:ext cx="8175000" cy="14490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1000"/>
              </a:spcBef>
              <a:spcAft>
                <a:spcPts val="0"/>
              </a:spcAft>
              <a:buClr>
                <a:srgbClr val="002060"/>
              </a:buClr>
              <a:buSzPts val="1800"/>
              <a:buChar char="●"/>
            </a:pPr>
            <a:r>
              <a:rPr lang="en" sz="1800">
                <a:solidFill>
                  <a:srgbClr val="002060"/>
                </a:solidFill>
              </a:rPr>
              <a:t>Psoas muscle measured on initial + follow up imaging</a:t>
            </a:r>
            <a:endParaRPr sz="1800">
              <a:solidFill>
                <a:srgbClr val="002060"/>
              </a:solidFill>
            </a:endParaRPr>
          </a:p>
          <a:p>
            <a:pPr indent="-342900" lvl="0" marL="457200" rtl="0" algn="l">
              <a:lnSpc>
                <a:spcPct val="90000"/>
              </a:lnSpc>
              <a:spcBef>
                <a:spcPts val="0"/>
              </a:spcBef>
              <a:spcAft>
                <a:spcPts val="0"/>
              </a:spcAft>
              <a:buClr>
                <a:srgbClr val="002060"/>
              </a:buClr>
              <a:buSzPts val="1800"/>
              <a:buChar char="●"/>
            </a:pPr>
            <a:r>
              <a:rPr lang="en" sz="1800">
                <a:solidFill>
                  <a:srgbClr val="002060"/>
                </a:solidFill>
              </a:rPr>
              <a:t>Segmentation masks created during an initial study between the L2/L3 &amp; L4/L5 intervertebral disks:</a:t>
            </a:r>
            <a:endParaRPr sz="1800">
              <a:solidFill>
                <a:srgbClr val="002060"/>
              </a:solidFill>
            </a:endParaRPr>
          </a:p>
          <a:p>
            <a:pPr indent="0" lvl="0" marL="0" rtl="0" algn="l">
              <a:lnSpc>
                <a:spcPct val="90000"/>
              </a:lnSpc>
              <a:spcBef>
                <a:spcPts val="1000"/>
              </a:spcBef>
              <a:spcAft>
                <a:spcPts val="0"/>
              </a:spcAft>
              <a:buNone/>
            </a:pPr>
            <a:r>
              <a:t/>
            </a:r>
            <a:endParaRPr sz="2800">
              <a:solidFill>
                <a:srgbClr val="002060"/>
              </a:solidFill>
            </a:endParaRPr>
          </a:p>
        </p:txBody>
      </p:sp>
      <p:pic>
        <p:nvPicPr>
          <p:cNvPr id="275" name="Google Shape;275;p56"/>
          <p:cNvPicPr preferRelativeResize="0"/>
          <p:nvPr/>
        </p:nvPicPr>
        <p:blipFill rotWithShape="1">
          <a:blip r:embed="rId4">
            <a:alphaModFix/>
          </a:blip>
          <a:srcRect b="22764" l="0" r="0" t="25024"/>
          <a:stretch/>
        </p:blipFill>
        <p:spPr>
          <a:xfrm>
            <a:off x="2487341" y="3694500"/>
            <a:ext cx="4169309" cy="144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7"/>
          <p:cNvSpPr txBox="1"/>
          <p:nvPr/>
        </p:nvSpPr>
        <p:spPr>
          <a:xfrm>
            <a:off x="457200" y="400140"/>
            <a:ext cx="8229240" cy="66285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2060"/>
              </a:buClr>
              <a:buSzPts val="4400"/>
              <a:buFont typeface="Arial"/>
              <a:buNone/>
            </a:pPr>
            <a:r>
              <a:rPr b="0" i="0" lang="en" sz="4400" u="none" cap="none" strike="noStrike">
                <a:solidFill>
                  <a:srgbClr val="002060"/>
                </a:solidFill>
                <a:latin typeface="Arial"/>
                <a:ea typeface="Arial"/>
                <a:cs typeface="Arial"/>
                <a:sym typeface="Arial"/>
              </a:rPr>
              <a:t>Methods:</a:t>
            </a:r>
            <a:endParaRPr b="0" i="0" sz="4400" u="none" cap="none" strike="noStrike">
              <a:solidFill>
                <a:srgbClr val="002060"/>
              </a:solidFill>
              <a:latin typeface="Arial"/>
              <a:ea typeface="Arial"/>
              <a:cs typeface="Arial"/>
              <a:sym typeface="Arial"/>
            </a:endParaRPr>
          </a:p>
        </p:txBody>
      </p:sp>
      <p:pic>
        <p:nvPicPr>
          <p:cNvPr id="281" name="Google Shape;281;p57"/>
          <p:cNvPicPr preferRelativeResize="0"/>
          <p:nvPr/>
        </p:nvPicPr>
        <p:blipFill rotWithShape="1">
          <a:blip r:embed="rId3">
            <a:alphaModFix/>
          </a:blip>
          <a:srcRect b="0" l="0" r="0" t="0"/>
          <a:stretch/>
        </p:blipFill>
        <p:spPr>
          <a:xfrm>
            <a:off x="7560000" y="108000"/>
            <a:ext cx="1025730" cy="779490"/>
          </a:xfrm>
          <a:prstGeom prst="rect">
            <a:avLst/>
          </a:prstGeom>
          <a:noFill/>
          <a:ln>
            <a:noFill/>
          </a:ln>
        </p:spPr>
      </p:pic>
      <p:sp>
        <p:nvSpPr>
          <p:cNvPr id="282" name="Google Shape;282;p57"/>
          <p:cNvSpPr txBox="1"/>
          <p:nvPr/>
        </p:nvSpPr>
        <p:spPr>
          <a:xfrm>
            <a:off x="457200" y="1452300"/>
            <a:ext cx="6569100" cy="1806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1200"/>
              </a:spcBef>
              <a:spcAft>
                <a:spcPts val="0"/>
              </a:spcAft>
              <a:buClr>
                <a:srgbClr val="4A7EBB"/>
              </a:buClr>
              <a:buSzPts val="2200"/>
              <a:buChar char="●"/>
            </a:pPr>
            <a:r>
              <a:rPr lang="en" sz="2200">
                <a:solidFill>
                  <a:srgbClr val="4A7EBB"/>
                </a:solidFill>
              </a:rPr>
              <a:t>Volumes:</a:t>
            </a:r>
            <a:endParaRPr sz="2200">
              <a:solidFill>
                <a:srgbClr val="4A7EBB"/>
              </a:solidFill>
            </a:endParaRPr>
          </a:p>
          <a:p>
            <a:pPr indent="-342900" lvl="1" marL="914400" rtl="0" algn="l">
              <a:lnSpc>
                <a:spcPct val="115000"/>
              </a:lnSpc>
              <a:spcBef>
                <a:spcPts val="0"/>
              </a:spcBef>
              <a:spcAft>
                <a:spcPts val="0"/>
              </a:spcAft>
              <a:buClr>
                <a:srgbClr val="002060"/>
              </a:buClr>
              <a:buSzPts val="1800"/>
              <a:buChar char="○"/>
            </a:pPr>
            <a:r>
              <a:rPr lang="en" sz="1800">
                <a:solidFill>
                  <a:srgbClr val="002060"/>
                </a:solidFill>
              </a:rPr>
              <a:t>C</a:t>
            </a:r>
            <a:r>
              <a:rPr lang="en" sz="1800">
                <a:solidFill>
                  <a:srgbClr val="002060"/>
                </a:solidFill>
              </a:rPr>
              <a:t>ropped to ROI</a:t>
            </a:r>
            <a:endParaRPr sz="1800">
              <a:solidFill>
                <a:srgbClr val="002060"/>
              </a:solidFill>
            </a:endParaRPr>
          </a:p>
          <a:p>
            <a:pPr indent="-342900" lvl="1" marL="914400" rtl="0" algn="l">
              <a:lnSpc>
                <a:spcPct val="115000"/>
              </a:lnSpc>
              <a:spcBef>
                <a:spcPts val="0"/>
              </a:spcBef>
              <a:spcAft>
                <a:spcPts val="0"/>
              </a:spcAft>
              <a:buClr>
                <a:srgbClr val="002060"/>
              </a:buClr>
              <a:buSzPts val="1800"/>
              <a:buChar char="○"/>
            </a:pPr>
            <a:r>
              <a:rPr lang="en" sz="1800">
                <a:solidFill>
                  <a:srgbClr val="002060"/>
                </a:solidFill>
              </a:rPr>
              <a:t>Resampled to voxel sizes of 1.15x1.15x2.50</a:t>
            </a:r>
            <a:r>
              <a:rPr lang="en" sz="1800">
                <a:solidFill>
                  <a:srgbClr val="002060"/>
                </a:solidFill>
              </a:rPr>
              <a:t>mm</a:t>
            </a:r>
            <a:r>
              <a:rPr baseline="30000" lang="en" sz="1800">
                <a:solidFill>
                  <a:srgbClr val="002060"/>
                </a:solidFill>
              </a:rPr>
              <a:t>3</a:t>
            </a:r>
            <a:endParaRPr baseline="30000" sz="1800">
              <a:solidFill>
                <a:srgbClr val="002060"/>
              </a:solidFill>
            </a:endParaRPr>
          </a:p>
          <a:p>
            <a:pPr indent="-342900" lvl="1" marL="914400" rtl="0" algn="l">
              <a:lnSpc>
                <a:spcPct val="115000"/>
              </a:lnSpc>
              <a:spcBef>
                <a:spcPts val="0"/>
              </a:spcBef>
              <a:spcAft>
                <a:spcPts val="0"/>
              </a:spcAft>
              <a:buClr>
                <a:srgbClr val="002060"/>
              </a:buClr>
              <a:buSzPts val="1800"/>
              <a:buChar char="○"/>
            </a:pPr>
            <a:r>
              <a:rPr lang="en" sz="1800">
                <a:solidFill>
                  <a:srgbClr val="002060"/>
                </a:solidFill>
              </a:rPr>
              <a:t>Padded to 128 x 128 x 64 voxels</a:t>
            </a:r>
            <a:endParaRPr sz="1800">
              <a:solidFill>
                <a:srgbClr val="002060"/>
              </a:solidFill>
            </a:endParaRPr>
          </a:p>
          <a:p>
            <a:pPr indent="-342900" lvl="1" marL="914400" rtl="0" algn="l">
              <a:lnSpc>
                <a:spcPct val="115000"/>
              </a:lnSpc>
              <a:spcBef>
                <a:spcPts val="0"/>
              </a:spcBef>
              <a:spcAft>
                <a:spcPts val="0"/>
              </a:spcAft>
              <a:buClr>
                <a:schemeClr val="dk1"/>
              </a:buClr>
              <a:buSzPts val="1800"/>
              <a:buChar char="○"/>
            </a:pPr>
            <a:r>
              <a:rPr lang="en" sz="1800">
                <a:solidFill>
                  <a:srgbClr val="002060"/>
                </a:solidFill>
              </a:rPr>
              <a:t>Intensities normalized</a:t>
            </a:r>
            <a:endParaRPr/>
          </a:p>
        </p:txBody>
      </p:sp>
      <p:sp>
        <p:nvSpPr>
          <p:cNvPr id="283" name="Google Shape;283;p57"/>
          <p:cNvSpPr txBox="1"/>
          <p:nvPr/>
        </p:nvSpPr>
        <p:spPr>
          <a:xfrm>
            <a:off x="2007300" y="849075"/>
            <a:ext cx="5019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366092"/>
                </a:solidFill>
              </a:rPr>
              <a:t>Image </a:t>
            </a:r>
            <a:r>
              <a:rPr lang="en" sz="2200">
                <a:solidFill>
                  <a:srgbClr val="366092"/>
                </a:solidFill>
              </a:rPr>
              <a:t>preprocessing</a:t>
            </a:r>
            <a:r>
              <a:rPr lang="en" sz="2200">
                <a:solidFill>
                  <a:srgbClr val="366092"/>
                </a:solidFill>
              </a:rPr>
              <a:t> for deep learning</a:t>
            </a:r>
            <a:endParaRPr sz="2200">
              <a:solidFill>
                <a:srgbClr val="36609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8"/>
          <p:cNvSpPr/>
          <p:nvPr/>
        </p:nvSpPr>
        <p:spPr>
          <a:xfrm>
            <a:off x="457200" y="400140"/>
            <a:ext cx="8229300" cy="663000"/>
          </a:xfrm>
          <a:prstGeom prst="rect">
            <a:avLst/>
          </a:prstGeom>
          <a:noFill/>
          <a:ln>
            <a:noFill/>
          </a:ln>
        </p:spPr>
        <p:txBody>
          <a:bodyPr anchorCtr="0" anchor="ctr" bIns="45000" lIns="90000" spcFirstLastPara="1" rIns="90000" wrap="square" tIns="45000">
            <a:noAutofit/>
          </a:bodyPr>
          <a:lstStyle/>
          <a:p>
            <a:pPr indent="0" lvl="0" marL="0" marR="0" rtl="0" algn="ctr">
              <a:lnSpc>
                <a:spcPct val="90000"/>
              </a:lnSpc>
              <a:spcBef>
                <a:spcPts val="0"/>
              </a:spcBef>
              <a:spcAft>
                <a:spcPts val="0"/>
              </a:spcAft>
              <a:buNone/>
            </a:pPr>
            <a:r>
              <a:rPr b="0" lang="en" sz="4400" strike="noStrike">
                <a:solidFill>
                  <a:srgbClr val="002060"/>
                </a:solidFill>
                <a:latin typeface="Arial"/>
                <a:ea typeface="Arial"/>
                <a:cs typeface="Arial"/>
                <a:sym typeface="Arial"/>
              </a:rPr>
              <a:t>Methods:</a:t>
            </a:r>
            <a:endParaRPr b="0" sz="4400" strike="noStrike">
              <a:solidFill>
                <a:srgbClr val="002060"/>
              </a:solidFill>
              <a:latin typeface="Arial"/>
              <a:ea typeface="Arial"/>
              <a:cs typeface="Arial"/>
              <a:sym typeface="Arial"/>
            </a:endParaRPr>
          </a:p>
        </p:txBody>
      </p:sp>
      <p:pic>
        <p:nvPicPr>
          <p:cNvPr id="289" name="Google Shape;289;p58"/>
          <p:cNvPicPr preferRelativeResize="0"/>
          <p:nvPr/>
        </p:nvPicPr>
        <p:blipFill rotWithShape="1">
          <a:blip r:embed="rId3">
            <a:alphaModFix/>
          </a:blip>
          <a:srcRect b="8111" l="2354" r="2696" t="4099"/>
          <a:stretch/>
        </p:blipFill>
        <p:spPr>
          <a:xfrm>
            <a:off x="3876075" y="1629127"/>
            <a:ext cx="4810425" cy="2837395"/>
          </a:xfrm>
          <a:prstGeom prst="rect">
            <a:avLst/>
          </a:prstGeom>
          <a:noFill/>
          <a:ln>
            <a:noFill/>
          </a:ln>
        </p:spPr>
      </p:pic>
      <p:pic>
        <p:nvPicPr>
          <p:cNvPr id="290" name="Google Shape;290;p58"/>
          <p:cNvPicPr preferRelativeResize="0"/>
          <p:nvPr/>
        </p:nvPicPr>
        <p:blipFill rotWithShape="1">
          <a:blip r:embed="rId4">
            <a:alphaModFix/>
          </a:blip>
          <a:srcRect b="0" l="0" r="0" t="0"/>
          <a:stretch/>
        </p:blipFill>
        <p:spPr>
          <a:xfrm>
            <a:off x="7560000" y="108000"/>
            <a:ext cx="1025730" cy="779490"/>
          </a:xfrm>
          <a:prstGeom prst="rect">
            <a:avLst/>
          </a:prstGeom>
          <a:noFill/>
          <a:ln>
            <a:noFill/>
          </a:ln>
        </p:spPr>
      </p:pic>
      <p:sp>
        <p:nvSpPr>
          <p:cNvPr id="291" name="Google Shape;291;p58"/>
          <p:cNvSpPr/>
          <p:nvPr/>
        </p:nvSpPr>
        <p:spPr>
          <a:xfrm>
            <a:off x="1062450" y="930838"/>
            <a:ext cx="7019100" cy="321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 sz="2200" strike="noStrike">
                <a:solidFill>
                  <a:srgbClr val="366092"/>
                </a:solidFill>
                <a:latin typeface="Arial"/>
                <a:ea typeface="Arial"/>
                <a:cs typeface="Arial"/>
                <a:sym typeface="Arial"/>
              </a:rPr>
              <a:t>Machine Learning with CNNs for Volume Segmentation</a:t>
            </a:r>
            <a:endParaRPr b="0" sz="2200" strike="noStrike">
              <a:solidFill>
                <a:srgbClr val="366092"/>
              </a:solidFill>
              <a:latin typeface="Arial"/>
              <a:ea typeface="Arial"/>
              <a:cs typeface="Arial"/>
              <a:sym typeface="Arial"/>
            </a:endParaRPr>
          </a:p>
        </p:txBody>
      </p:sp>
      <p:sp>
        <p:nvSpPr>
          <p:cNvPr id="292" name="Google Shape;292;p58"/>
          <p:cNvSpPr txBox="1"/>
          <p:nvPr/>
        </p:nvSpPr>
        <p:spPr>
          <a:xfrm>
            <a:off x="457200" y="1629113"/>
            <a:ext cx="3513600" cy="3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2200">
                <a:solidFill>
                  <a:srgbClr val="4A7EBB"/>
                </a:solidFill>
              </a:rPr>
              <a:t>U-Net CNN architecture</a:t>
            </a:r>
            <a:endParaRPr sz="2200">
              <a:solidFill>
                <a:srgbClr val="4A7EBB"/>
              </a:solidFill>
            </a:endParaRPr>
          </a:p>
          <a:p>
            <a:pPr indent="-342900" lvl="0" marL="457200" rtl="0" algn="l">
              <a:lnSpc>
                <a:spcPct val="115000"/>
              </a:lnSpc>
              <a:spcBef>
                <a:spcPts val="1200"/>
              </a:spcBef>
              <a:spcAft>
                <a:spcPts val="0"/>
              </a:spcAft>
              <a:buClr>
                <a:srgbClr val="002060"/>
              </a:buClr>
              <a:buSzPts val="1800"/>
              <a:buChar char="●"/>
            </a:pPr>
            <a:r>
              <a:rPr lang="en" sz="1800">
                <a:solidFill>
                  <a:srgbClr val="002060"/>
                </a:solidFill>
              </a:rPr>
              <a:t>Batch normalization + intensity augmentation added for improved training</a:t>
            </a:r>
            <a:endParaRPr sz="1800">
              <a:solidFill>
                <a:srgbClr val="002060"/>
              </a:solidFill>
            </a:endParaRPr>
          </a:p>
          <a:p>
            <a:pPr indent="-342900" lvl="0" marL="457200" rtl="0" algn="l">
              <a:lnSpc>
                <a:spcPct val="115000"/>
              </a:lnSpc>
              <a:spcBef>
                <a:spcPts val="0"/>
              </a:spcBef>
              <a:spcAft>
                <a:spcPts val="0"/>
              </a:spcAft>
              <a:buClr>
                <a:srgbClr val="002060"/>
              </a:buClr>
              <a:buSzPts val="1800"/>
              <a:buChar char="●"/>
            </a:pPr>
            <a:r>
              <a:rPr lang="en" sz="1800">
                <a:solidFill>
                  <a:srgbClr val="002060"/>
                </a:solidFill>
              </a:rPr>
              <a:t>A binary cross-entropy loss function was used to optimize the backpropagation of weights</a:t>
            </a:r>
            <a:endParaRPr sz="1800">
              <a:solidFill>
                <a:srgbClr val="002060"/>
              </a:solidFill>
            </a:endParaRPr>
          </a:p>
          <a:p>
            <a:pPr indent="-342900" lvl="0" marL="457200" rtl="0" algn="l">
              <a:lnSpc>
                <a:spcPct val="115000"/>
              </a:lnSpc>
              <a:spcBef>
                <a:spcPts val="0"/>
              </a:spcBef>
              <a:spcAft>
                <a:spcPts val="0"/>
              </a:spcAft>
              <a:buClr>
                <a:srgbClr val="002060"/>
              </a:buClr>
              <a:buSzPts val="1800"/>
              <a:buChar char="●"/>
            </a:pPr>
            <a:r>
              <a:rPr lang="en" sz="1800">
                <a:solidFill>
                  <a:srgbClr val="002060"/>
                </a:solidFill>
              </a:rPr>
              <a:t>Training: 300 epochs in batches of 6.</a:t>
            </a:r>
            <a:endParaRPr sz="180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9"/>
          <p:cNvSpPr/>
          <p:nvPr/>
        </p:nvSpPr>
        <p:spPr>
          <a:xfrm>
            <a:off x="457225" y="3534116"/>
            <a:ext cx="8229300" cy="663000"/>
          </a:xfrm>
          <a:prstGeom prst="rect">
            <a:avLst/>
          </a:prstGeom>
          <a:noFill/>
          <a:ln>
            <a:noFill/>
          </a:ln>
        </p:spPr>
        <p:txBody>
          <a:bodyPr anchorCtr="0" anchor="t" bIns="45000" lIns="90000" spcFirstLastPara="1" rIns="90000" wrap="square" tIns="45000">
            <a:noAutofit/>
          </a:bodyPr>
          <a:lstStyle/>
          <a:p>
            <a:pPr indent="-317500" lvl="0" marL="457200" marR="0" rtl="0" algn="l">
              <a:lnSpc>
                <a:spcPct val="100000"/>
              </a:lnSpc>
              <a:spcBef>
                <a:spcPts val="0"/>
              </a:spcBef>
              <a:spcAft>
                <a:spcPts val="0"/>
              </a:spcAft>
              <a:buSzPts val="1400"/>
              <a:buChar char="●"/>
            </a:pPr>
            <a:r>
              <a:rPr lang="en" sz="1800" strike="noStrike">
                <a:solidFill>
                  <a:srgbClr val="2C55A6"/>
                </a:solidFill>
              </a:rPr>
              <a:t>Figure 2:</a:t>
            </a:r>
            <a:r>
              <a:rPr b="1" lang="en" sz="1800" strike="noStrike">
                <a:solidFill>
                  <a:srgbClr val="2C55A6"/>
                </a:solidFill>
                <a:latin typeface="Arial"/>
                <a:ea typeface="Arial"/>
                <a:cs typeface="Arial"/>
                <a:sym typeface="Arial"/>
              </a:rPr>
              <a:t> </a:t>
            </a:r>
            <a:r>
              <a:rPr b="0" lang="en" sz="1800" strike="noStrike">
                <a:solidFill>
                  <a:srgbClr val="002060"/>
                </a:solidFill>
                <a:latin typeface="Arial"/>
                <a:ea typeface="Arial"/>
                <a:cs typeface="Arial"/>
                <a:sym typeface="Arial"/>
              </a:rPr>
              <a:t>Overlay of segmentation masks onto an axial slice of the original CT image for the 6 validation cases.  The manual segmentation masks created for training are shaded in green, and the masks predicted by the network are shared in red.</a:t>
            </a:r>
            <a:endParaRPr b="0" sz="1800" strike="noStrike">
              <a:solidFill>
                <a:srgbClr val="002060"/>
              </a:solidFill>
              <a:latin typeface="Arial"/>
              <a:ea typeface="Arial"/>
              <a:cs typeface="Arial"/>
              <a:sym typeface="Arial"/>
            </a:endParaRPr>
          </a:p>
        </p:txBody>
      </p:sp>
      <p:pic>
        <p:nvPicPr>
          <p:cNvPr id="298" name="Google Shape;298;p59"/>
          <p:cNvPicPr preferRelativeResize="0"/>
          <p:nvPr/>
        </p:nvPicPr>
        <p:blipFill rotWithShape="1">
          <a:blip r:embed="rId3">
            <a:alphaModFix/>
          </a:blip>
          <a:srcRect b="0" l="0" r="0" t="0"/>
          <a:stretch/>
        </p:blipFill>
        <p:spPr>
          <a:xfrm>
            <a:off x="3319488" y="1062988"/>
            <a:ext cx="5266225" cy="2379474"/>
          </a:xfrm>
          <a:prstGeom prst="rect">
            <a:avLst/>
          </a:prstGeom>
          <a:noFill/>
          <a:ln>
            <a:noFill/>
          </a:ln>
        </p:spPr>
      </p:pic>
      <p:pic>
        <p:nvPicPr>
          <p:cNvPr id="299" name="Google Shape;299;p59"/>
          <p:cNvPicPr preferRelativeResize="0"/>
          <p:nvPr/>
        </p:nvPicPr>
        <p:blipFill rotWithShape="1">
          <a:blip r:embed="rId4">
            <a:alphaModFix/>
          </a:blip>
          <a:srcRect b="0" l="0" r="0" t="0"/>
          <a:stretch/>
        </p:blipFill>
        <p:spPr>
          <a:xfrm>
            <a:off x="7560000" y="108000"/>
            <a:ext cx="1025730" cy="779490"/>
          </a:xfrm>
          <a:prstGeom prst="rect">
            <a:avLst/>
          </a:prstGeom>
          <a:noFill/>
          <a:ln>
            <a:noFill/>
          </a:ln>
        </p:spPr>
      </p:pic>
      <p:sp>
        <p:nvSpPr>
          <p:cNvPr id="300" name="Google Shape;300;p59"/>
          <p:cNvSpPr txBox="1"/>
          <p:nvPr/>
        </p:nvSpPr>
        <p:spPr>
          <a:xfrm>
            <a:off x="320400" y="1726500"/>
            <a:ext cx="2999100" cy="1307100"/>
          </a:xfrm>
          <a:prstGeom prst="rect">
            <a:avLst/>
          </a:prstGeom>
          <a:solidFill>
            <a:srgbClr val="FFFFFF"/>
          </a:solidFill>
          <a:ln>
            <a:noFill/>
          </a:ln>
        </p:spPr>
        <p:txBody>
          <a:bodyPr anchorCtr="0" anchor="t" bIns="45700" lIns="91425" spcFirstLastPara="1" rIns="91425" wrap="square" tIns="45700">
            <a:noAutofit/>
          </a:bodyPr>
          <a:lstStyle/>
          <a:p>
            <a:pPr indent="-368300" lvl="0" marL="457200" marR="0" rtl="0" algn="l">
              <a:spcBef>
                <a:spcPts val="0"/>
              </a:spcBef>
              <a:spcAft>
                <a:spcPts val="0"/>
              </a:spcAft>
              <a:buClr>
                <a:schemeClr val="dk2"/>
              </a:buClr>
              <a:buSzPts val="2200"/>
              <a:buFont typeface="Arial"/>
              <a:buChar char="●"/>
            </a:pPr>
            <a:r>
              <a:rPr lang="en" sz="2200">
                <a:solidFill>
                  <a:schemeClr val="dk2"/>
                </a:solidFill>
                <a:latin typeface="Arial"/>
                <a:ea typeface="Arial"/>
                <a:cs typeface="Arial"/>
                <a:sym typeface="Arial"/>
              </a:rPr>
              <a:t>89% Accuracy</a:t>
            </a:r>
            <a:endParaRPr sz="2200">
              <a:solidFill>
                <a:schemeClr val="dk2"/>
              </a:solidFill>
            </a:endParaRPr>
          </a:p>
          <a:p>
            <a:pPr indent="-368300" lvl="0" marL="457200" marR="0" rtl="0" algn="l">
              <a:spcBef>
                <a:spcPts val="0"/>
              </a:spcBef>
              <a:spcAft>
                <a:spcPts val="0"/>
              </a:spcAft>
              <a:buClr>
                <a:schemeClr val="dk2"/>
              </a:buClr>
              <a:buSzPts val="2200"/>
              <a:buChar char="●"/>
            </a:pPr>
            <a:r>
              <a:rPr lang="en" sz="2200">
                <a:solidFill>
                  <a:schemeClr val="dk2"/>
                </a:solidFill>
              </a:rPr>
              <a:t>0.175s to segment </a:t>
            </a:r>
            <a:endParaRPr sz="2200">
              <a:solidFill>
                <a:schemeClr val="dk2"/>
              </a:solidFill>
            </a:endParaRPr>
          </a:p>
          <a:p>
            <a:pPr indent="0" lvl="0" marL="0" marR="0" rtl="0" algn="l">
              <a:spcBef>
                <a:spcPts val="0"/>
              </a:spcBef>
              <a:spcAft>
                <a:spcPts val="0"/>
              </a:spcAft>
              <a:buNone/>
            </a:pPr>
            <a:r>
              <a:rPr lang="en">
                <a:solidFill>
                  <a:srgbClr val="999999"/>
                </a:solidFill>
              </a:rPr>
              <a:t>*average using Nvidia Titan RTX GPU and Intel 9900X CPU</a:t>
            </a:r>
            <a:endParaRPr>
              <a:solidFill>
                <a:srgbClr val="999999"/>
              </a:solidFill>
            </a:endParaRPr>
          </a:p>
          <a:p>
            <a:pPr indent="0" lvl="0" marL="457200" marR="0" rtl="0" algn="l">
              <a:spcBef>
                <a:spcPts val="0"/>
              </a:spcBef>
              <a:spcAft>
                <a:spcPts val="0"/>
              </a:spcAft>
              <a:buNone/>
            </a:pPr>
            <a:r>
              <a:t/>
            </a:r>
            <a:endParaRPr>
              <a:solidFill>
                <a:schemeClr val="dk2"/>
              </a:solidFill>
            </a:endParaRPr>
          </a:p>
        </p:txBody>
      </p:sp>
      <p:sp>
        <p:nvSpPr>
          <p:cNvPr id="301" name="Google Shape;301;p59"/>
          <p:cNvSpPr/>
          <p:nvPr/>
        </p:nvSpPr>
        <p:spPr>
          <a:xfrm>
            <a:off x="457200" y="400140"/>
            <a:ext cx="8229300" cy="663000"/>
          </a:xfrm>
          <a:prstGeom prst="rect">
            <a:avLst/>
          </a:prstGeom>
          <a:noFill/>
          <a:ln>
            <a:noFill/>
          </a:ln>
        </p:spPr>
        <p:txBody>
          <a:bodyPr anchorCtr="0" anchor="ctr" bIns="45000" lIns="90000" spcFirstLastPara="1" rIns="90000" wrap="square" tIns="45000">
            <a:noAutofit/>
          </a:bodyPr>
          <a:lstStyle/>
          <a:p>
            <a:pPr indent="0" lvl="0" marL="0" marR="0" rtl="0" algn="ctr">
              <a:lnSpc>
                <a:spcPct val="90000"/>
              </a:lnSpc>
              <a:spcBef>
                <a:spcPts val="0"/>
              </a:spcBef>
              <a:spcAft>
                <a:spcPts val="0"/>
              </a:spcAft>
              <a:buNone/>
            </a:pPr>
            <a:r>
              <a:rPr lang="en" sz="4400">
                <a:solidFill>
                  <a:srgbClr val="002060"/>
                </a:solidFill>
                <a:latin typeface="Arial"/>
                <a:ea typeface="Arial"/>
                <a:cs typeface="Arial"/>
                <a:sym typeface="Arial"/>
              </a:rPr>
              <a:t>Results:</a:t>
            </a:r>
            <a:endParaRPr b="0" sz="4400" strike="noStrike">
              <a:solidFill>
                <a:srgbClr val="00206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0"/>
          <p:cNvSpPr/>
          <p:nvPr/>
        </p:nvSpPr>
        <p:spPr>
          <a:xfrm>
            <a:off x="171725" y="1977175"/>
            <a:ext cx="2271000" cy="17145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en" sz="1800" strike="noStrike">
                <a:solidFill>
                  <a:srgbClr val="002060"/>
                </a:solidFill>
                <a:latin typeface="Arial"/>
                <a:ea typeface="Arial"/>
                <a:cs typeface="Arial"/>
                <a:sym typeface="Arial"/>
              </a:rPr>
              <a:t>A linear relationship is seen between the 2D </a:t>
            </a:r>
            <a:r>
              <a:rPr lang="en" sz="1800">
                <a:solidFill>
                  <a:srgbClr val="002060"/>
                </a:solidFill>
              </a:rPr>
              <a:t>&amp;</a:t>
            </a:r>
            <a:r>
              <a:rPr b="0" lang="en" sz="1800" strike="noStrike">
                <a:solidFill>
                  <a:srgbClr val="002060"/>
                </a:solidFill>
                <a:latin typeface="Arial"/>
                <a:ea typeface="Arial"/>
                <a:cs typeface="Arial"/>
                <a:sym typeface="Arial"/>
              </a:rPr>
              <a:t> 3D method</a:t>
            </a:r>
            <a:r>
              <a:rPr lang="en" sz="1800">
                <a:solidFill>
                  <a:srgbClr val="002060"/>
                </a:solidFill>
              </a:rPr>
              <a:t> (R²=0.91, p&lt;0.001)</a:t>
            </a:r>
            <a:endParaRPr b="0" sz="1800" strike="noStrike">
              <a:solidFill>
                <a:srgbClr val="002060"/>
              </a:solidFill>
              <a:latin typeface="Arial"/>
              <a:ea typeface="Arial"/>
              <a:cs typeface="Arial"/>
              <a:sym typeface="Arial"/>
            </a:endParaRPr>
          </a:p>
          <a:p>
            <a:pPr indent="0" lvl="0" marL="457200" marR="0" rtl="0" algn="l">
              <a:lnSpc>
                <a:spcPct val="100000"/>
              </a:lnSpc>
              <a:spcBef>
                <a:spcPts val="0"/>
              </a:spcBef>
              <a:spcAft>
                <a:spcPts val="0"/>
              </a:spcAft>
              <a:buNone/>
            </a:pPr>
            <a:r>
              <a:t/>
            </a:r>
            <a:endParaRPr sz="2000">
              <a:solidFill>
                <a:schemeClr val="dk1"/>
              </a:solidFill>
            </a:endParaRPr>
          </a:p>
        </p:txBody>
      </p:sp>
      <p:pic>
        <p:nvPicPr>
          <p:cNvPr id="307" name="Google Shape;307;p60"/>
          <p:cNvPicPr preferRelativeResize="0"/>
          <p:nvPr/>
        </p:nvPicPr>
        <p:blipFill rotWithShape="1">
          <a:blip r:embed="rId3">
            <a:alphaModFix/>
          </a:blip>
          <a:srcRect b="0" l="0" r="0" t="0"/>
          <a:stretch/>
        </p:blipFill>
        <p:spPr>
          <a:xfrm>
            <a:off x="7560000" y="108000"/>
            <a:ext cx="1025730" cy="779490"/>
          </a:xfrm>
          <a:prstGeom prst="rect">
            <a:avLst/>
          </a:prstGeom>
          <a:noFill/>
          <a:ln>
            <a:noFill/>
          </a:ln>
        </p:spPr>
      </p:pic>
      <p:sp>
        <p:nvSpPr>
          <p:cNvPr id="308" name="Google Shape;308;p60"/>
          <p:cNvSpPr/>
          <p:nvPr/>
        </p:nvSpPr>
        <p:spPr>
          <a:xfrm>
            <a:off x="457200" y="400140"/>
            <a:ext cx="8229300" cy="663000"/>
          </a:xfrm>
          <a:prstGeom prst="rect">
            <a:avLst/>
          </a:prstGeom>
          <a:noFill/>
          <a:ln>
            <a:noFill/>
          </a:ln>
        </p:spPr>
        <p:txBody>
          <a:bodyPr anchorCtr="0" anchor="ctr" bIns="45000" lIns="90000" spcFirstLastPara="1" rIns="90000" wrap="square" tIns="45000">
            <a:noAutofit/>
          </a:bodyPr>
          <a:lstStyle/>
          <a:p>
            <a:pPr indent="0" lvl="0" marL="0" marR="0" rtl="0" algn="ctr">
              <a:lnSpc>
                <a:spcPct val="90000"/>
              </a:lnSpc>
              <a:spcBef>
                <a:spcPts val="0"/>
              </a:spcBef>
              <a:spcAft>
                <a:spcPts val="0"/>
              </a:spcAft>
              <a:buNone/>
            </a:pPr>
            <a:r>
              <a:rPr lang="en" sz="4400">
                <a:solidFill>
                  <a:srgbClr val="002060"/>
                </a:solidFill>
                <a:latin typeface="Arial"/>
                <a:ea typeface="Arial"/>
                <a:cs typeface="Arial"/>
                <a:sym typeface="Arial"/>
              </a:rPr>
              <a:t>Results:</a:t>
            </a:r>
            <a:endParaRPr b="0" sz="4400" strike="noStrike">
              <a:solidFill>
                <a:srgbClr val="002060"/>
              </a:solidFill>
              <a:latin typeface="Arial"/>
              <a:ea typeface="Arial"/>
              <a:cs typeface="Arial"/>
              <a:sym typeface="Arial"/>
            </a:endParaRPr>
          </a:p>
        </p:txBody>
      </p:sp>
      <p:pic>
        <p:nvPicPr>
          <p:cNvPr id="309" name="Google Shape;309;p60"/>
          <p:cNvPicPr preferRelativeResize="0"/>
          <p:nvPr/>
        </p:nvPicPr>
        <p:blipFill rotWithShape="1">
          <a:blip r:embed="rId4">
            <a:alphaModFix/>
          </a:blip>
          <a:srcRect b="4852" l="0" r="0" t="0"/>
          <a:stretch/>
        </p:blipFill>
        <p:spPr>
          <a:xfrm>
            <a:off x="2674625" y="1063150"/>
            <a:ext cx="5760251" cy="3576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