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54" r:id="rId2"/>
    <p:sldId id="355" r:id="rId3"/>
    <p:sldId id="337" r:id="rId4"/>
    <p:sldId id="348" r:id="rId5"/>
    <p:sldId id="356" r:id="rId6"/>
    <p:sldId id="357" r:id="rId7"/>
    <p:sldId id="358" r:id="rId8"/>
    <p:sldId id="359" r:id="rId9"/>
    <p:sldId id="360" r:id="rId10"/>
    <p:sldId id="361" r:id="rId1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18" userDrawn="1">
          <p15:clr>
            <a:srgbClr val="A4A3A4"/>
          </p15:clr>
        </p15:guide>
        <p15:guide id="2"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3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snapToObjects="1" showGuides="1">
      <p:cViewPr varScale="1">
        <p:scale>
          <a:sx n="63" d="100"/>
          <a:sy n="63" d="100"/>
        </p:scale>
        <p:origin x="736" y="32"/>
      </p:cViewPr>
      <p:guideLst>
        <p:guide orient="horz" pos="618"/>
        <p:guide pos="1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4-BCF0-462B-890F-5BEE09927D0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255</c:v>
                </c:pt>
              </c:numCache>
            </c:numRef>
          </c:val>
          <c:extLst>
            <c:ext xmlns:c16="http://schemas.microsoft.com/office/drawing/2014/chart" uri="{C3380CC4-5D6E-409C-BE32-E72D297353CC}">
              <c16:uniqueId val="{00000000-BCF0-462B-890F-5BEE09927D0A}"/>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116</c:v>
                </c:pt>
              </c:numCache>
            </c:numRef>
          </c:val>
          <c:extLst>
            <c:ext xmlns:c16="http://schemas.microsoft.com/office/drawing/2014/chart" uri="{C3380CC4-5D6E-409C-BE32-E72D297353CC}">
              <c16:uniqueId val="{00000001-BCF0-462B-890F-5BEE09927D0A}"/>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0-4B6B-431E-B92E-747BBA23663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"$"#,##0_);[Red]\("$"#,##0\)</c:formatCode>
                <c:ptCount val="3"/>
                <c:pt idx="1">
                  <c:v>2799</c:v>
                </c:pt>
              </c:numCache>
            </c:numRef>
          </c:val>
          <c:extLst>
            <c:ext xmlns:c16="http://schemas.microsoft.com/office/drawing/2014/chart" uri="{C3380CC4-5D6E-409C-BE32-E72D297353CC}">
              <c16:uniqueId val="{00000001-4B6B-431E-B92E-747BBA236636}"/>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"$"#,##0_);[Red]\("$"#,##0\)</c:formatCode>
                <c:ptCount val="3"/>
                <c:pt idx="1">
                  <c:v>4607</c:v>
                </c:pt>
              </c:numCache>
            </c:numRef>
          </c:val>
          <c:extLst>
            <c:ext xmlns:c16="http://schemas.microsoft.com/office/drawing/2014/chart" uri="{C3380CC4-5D6E-409C-BE32-E72D297353CC}">
              <c16:uniqueId val="{00000002-4B6B-431E-B92E-747BBA236636}"/>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0-4B6B-431E-B92E-747BBA23663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1528</c:v>
                </c:pt>
              </c:numCache>
            </c:numRef>
          </c:val>
          <c:extLst>
            <c:ext xmlns:c16="http://schemas.microsoft.com/office/drawing/2014/chart" uri="{C3380CC4-5D6E-409C-BE32-E72D297353CC}">
              <c16:uniqueId val="{00000001-4B6B-431E-B92E-747BBA236636}"/>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2046</c:v>
                </c:pt>
              </c:numCache>
            </c:numRef>
          </c:val>
          <c:extLst>
            <c:ext xmlns:c16="http://schemas.microsoft.com/office/drawing/2014/chart" uri="{C3380CC4-5D6E-409C-BE32-E72D297353CC}">
              <c16:uniqueId val="{00000002-4B6B-431E-B92E-747BBA236636}"/>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0-7D4A-4805-93E8-46A8F0EDCD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62.2</c:v>
                </c:pt>
              </c:numCache>
            </c:numRef>
          </c:val>
          <c:extLst>
            <c:ext xmlns:c16="http://schemas.microsoft.com/office/drawing/2014/chart" uri="{C3380CC4-5D6E-409C-BE32-E72D297353CC}">
              <c16:uniqueId val="{00000001-7D4A-4805-93E8-46A8F0EDCDF5}"/>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74.5</c:v>
                </c:pt>
              </c:numCache>
            </c:numRef>
          </c:val>
          <c:extLst>
            <c:ext xmlns:c16="http://schemas.microsoft.com/office/drawing/2014/chart" uri="{C3380CC4-5D6E-409C-BE32-E72D297353CC}">
              <c16:uniqueId val="{00000002-7D4A-4805-93E8-46A8F0EDCDF5}"/>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4-BCF0-462B-890F-5BEE09927D0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5</c:v>
                </c:pt>
              </c:numCache>
            </c:numRef>
          </c:val>
          <c:extLst>
            <c:ext xmlns:c16="http://schemas.microsoft.com/office/drawing/2014/chart" uri="{C3380CC4-5D6E-409C-BE32-E72D297353CC}">
              <c16:uniqueId val="{00000000-BCF0-462B-890F-5BEE09927D0A}"/>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82</c:v>
                </c:pt>
              </c:numCache>
            </c:numRef>
          </c:val>
          <c:extLst>
            <c:ext xmlns:c16="http://schemas.microsoft.com/office/drawing/2014/chart" uri="{C3380CC4-5D6E-409C-BE32-E72D297353CC}">
              <c16:uniqueId val="{00000001-BCF0-462B-890F-5BEE09927D0A}"/>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0-4B6B-431E-B92E-747BBA23663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64</c:v>
                </c:pt>
              </c:numCache>
            </c:numRef>
          </c:val>
          <c:extLst>
            <c:ext xmlns:c16="http://schemas.microsoft.com/office/drawing/2014/chart" uri="{C3380CC4-5D6E-409C-BE32-E72D297353CC}">
              <c16:uniqueId val="{00000001-4B6B-431E-B92E-747BBA236636}"/>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108</c:v>
                </c:pt>
              </c:numCache>
            </c:numRef>
          </c:val>
          <c:extLst>
            <c:ext xmlns:c16="http://schemas.microsoft.com/office/drawing/2014/chart" uri="{C3380CC4-5D6E-409C-BE32-E72D297353CC}">
              <c16:uniqueId val="{00000002-4B6B-431E-B92E-747BBA236636}"/>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0-7D4A-4805-93E8-46A8F0EDCD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12</c:v>
                </c:pt>
              </c:numCache>
            </c:numRef>
          </c:val>
          <c:extLst>
            <c:ext xmlns:c16="http://schemas.microsoft.com/office/drawing/2014/chart" uri="{C3380CC4-5D6E-409C-BE32-E72D297353CC}">
              <c16:uniqueId val="{00000001-7D4A-4805-93E8-46A8F0EDCDF5}"/>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34</c:v>
                </c:pt>
              </c:numCache>
            </c:numRef>
          </c:val>
          <c:extLst>
            <c:ext xmlns:c16="http://schemas.microsoft.com/office/drawing/2014/chart" uri="{C3380CC4-5D6E-409C-BE32-E72D297353CC}">
              <c16:uniqueId val="{00000002-7D4A-4805-93E8-46A8F0EDCDF5}"/>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4-BCF0-462B-890F-5BEE09927D0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0</c:v>
                </c:pt>
              </c:numCache>
            </c:numRef>
          </c:val>
          <c:extLst>
            <c:ext xmlns:c16="http://schemas.microsoft.com/office/drawing/2014/chart" uri="{C3380CC4-5D6E-409C-BE32-E72D297353CC}">
              <c16:uniqueId val="{00000000-BCF0-462B-890F-5BEE09927D0A}"/>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27</c:v>
                </c:pt>
              </c:numCache>
            </c:numRef>
          </c:val>
          <c:extLst>
            <c:ext xmlns:c16="http://schemas.microsoft.com/office/drawing/2014/chart" uri="{C3380CC4-5D6E-409C-BE32-E72D297353CC}">
              <c16:uniqueId val="{00000001-BCF0-462B-890F-5BEE09927D0A}"/>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0-4B6B-431E-B92E-747BBA23663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General</c:formatCode>
                <c:ptCount val="3"/>
                <c:pt idx="1">
                  <c:v>5</c:v>
                </c:pt>
              </c:numCache>
            </c:numRef>
          </c:val>
          <c:extLst>
            <c:ext xmlns:c16="http://schemas.microsoft.com/office/drawing/2014/chart" uri="{C3380CC4-5D6E-409C-BE32-E72D297353CC}">
              <c16:uniqueId val="{00000001-4B6B-431E-B92E-747BBA236636}"/>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General</c:formatCode>
                <c:ptCount val="3"/>
                <c:pt idx="1">
                  <c:v>35</c:v>
                </c:pt>
              </c:numCache>
            </c:numRef>
          </c:val>
          <c:extLst>
            <c:ext xmlns:c16="http://schemas.microsoft.com/office/drawing/2014/chart" uri="{C3380CC4-5D6E-409C-BE32-E72D297353CC}">
              <c16:uniqueId val="{00000002-4B6B-431E-B92E-747BBA236636}"/>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9919919919919915E-2"/>
          <c:y val="0"/>
          <c:w val="0.93008008008008003"/>
          <c:h val="0.74090925925925921"/>
        </c:manualLayout>
      </c:layout>
      <c:barChart>
        <c:barDir val="col"/>
        <c:grouping val="clustered"/>
        <c:varyColors val="0"/>
        <c:ser>
          <c:idx val="0"/>
          <c:order val="0"/>
          <c:tx>
            <c:strRef>
              <c:f>Sheet1!$B$1</c:f>
              <c:strCache>
                <c:ptCount val="1"/>
                <c:pt idx="0">
                  <c:v>Triage</c:v>
                </c:pt>
              </c:strCache>
            </c:strRef>
          </c:tx>
          <c:spPr>
            <a:solidFill>
              <a:schemeClr val="accent2">
                <a:shade val="76000"/>
                <a:alpha val="85000"/>
              </a:schemeClr>
            </a:solidFill>
            <a:ln w="9525" cap="flat" cmpd="sng" algn="ctr">
              <a:solidFill>
                <a:schemeClr val="lt1">
                  <a:alpha val="50000"/>
                </a:schemeClr>
              </a:solidFill>
              <a:round/>
            </a:ln>
            <a:effectLst/>
          </c:spPr>
          <c:invertIfNegative val="0"/>
          <c:dPt>
            <c:idx val="1"/>
            <c:invertIfNegative val="0"/>
            <c:bubble3D val="0"/>
            <c:extLst>
              <c:ext xmlns:c16="http://schemas.microsoft.com/office/drawing/2014/chart" uri="{C3380CC4-5D6E-409C-BE32-E72D297353CC}">
                <c16:uniqueId val="{00000004-BCF0-462B-890F-5BEE09927D0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Sheet1!$B$2:$B$4</c:f>
              <c:numCache>
                <c:formatCode>"$"#,##0_);[Red]\("$"#,##0\)</c:formatCode>
                <c:ptCount val="3"/>
                <c:pt idx="1">
                  <c:v>1453</c:v>
                </c:pt>
              </c:numCache>
            </c:numRef>
          </c:val>
          <c:extLst>
            <c:ext xmlns:c16="http://schemas.microsoft.com/office/drawing/2014/chart" uri="{C3380CC4-5D6E-409C-BE32-E72D297353CC}">
              <c16:uniqueId val="{00000000-BCF0-462B-890F-5BEE09927D0A}"/>
            </c:ext>
          </c:extLst>
        </c:ser>
        <c:ser>
          <c:idx val="1"/>
          <c:order val="1"/>
          <c:tx>
            <c:strRef>
              <c:f>Sheet1!$C$1</c:f>
              <c:strCache>
                <c:ptCount val="1"/>
                <c:pt idx="0">
                  <c:v>Control</c:v>
                </c:pt>
              </c:strCache>
            </c:strRef>
          </c:tx>
          <c:spPr>
            <a:solidFill>
              <a:schemeClr val="accent2">
                <a:tint val="77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Sheet1!$A$2:$A$4</c:f>
              <c:numCache>
                <c:formatCode>General</c:formatCode>
                <c:ptCount val="3"/>
              </c:numCache>
            </c:numRef>
          </c:cat>
          <c:val>
            <c:numRef>
              <c:f>Sheet1!$C$2:$C$4</c:f>
              <c:numCache>
                <c:formatCode>"$"#,##0_);[Red]\("$"#,##0\)</c:formatCode>
                <c:ptCount val="3"/>
                <c:pt idx="1">
                  <c:v>2334</c:v>
                </c:pt>
              </c:numCache>
            </c:numRef>
          </c:val>
          <c:extLst>
            <c:ext xmlns:c16="http://schemas.microsoft.com/office/drawing/2014/chart" uri="{C3380CC4-5D6E-409C-BE32-E72D297353CC}">
              <c16:uniqueId val="{00000001-BCF0-462B-890F-5BEE09927D0A}"/>
            </c:ext>
          </c:extLst>
        </c:ser>
        <c:dLbls>
          <c:dLblPos val="inEnd"/>
          <c:showLegendKey val="0"/>
          <c:showVal val="1"/>
          <c:showCatName val="0"/>
          <c:showSerName val="0"/>
          <c:showPercent val="0"/>
          <c:showBubbleSize val="0"/>
        </c:dLbls>
        <c:gapWidth val="0"/>
        <c:overlap val="-10"/>
        <c:axId val="1839231263"/>
        <c:axId val="1839232511"/>
      </c:barChart>
      <c:catAx>
        <c:axId val="1839231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39232511"/>
        <c:crosses val="autoZero"/>
        <c:auto val="1"/>
        <c:lblAlgn val="ctr"/>
        <c:lblOffset val="100"/>
        <c:noMultiLvlLbl val="0"/>
      </c:catAx>
      <c:valAx>
        <c:axId val="1839232511"/>
        <c:scaling>
          <c:orientation val="minMax"/>
        </c:scaling>
        <c:delete val="1"/>
        <c:axPos val="l"/>
        <c:majorGridlines>
          <c:spPr>
            <a:ln w="12700" cap="flat" cmpd="sng" algn="ctr">
              <a:solidFill>
                <a:schemeClr val="accent2">
                  <a:lumMod val="75000"/>
                </a:schemeClr>
              </a:solidFill>
              <a:round/>
            </a:ln>
            <a:effectLst/>
          </c:spPr>
        </c:majorGridlines>
        <c:numFmt formatCode="General" sourceLinked="1"/>
        <c:majorTickMark val="none"/>
        <c:minorTickMark val="none"/>
        <c:tickLblPos val="nextTo"/>
        <c:crossAx val="1839231263"/>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9050" cap="flat" cmpd="sng" algn="ctr">
      <a:solidFill>
        <a:schemeClr val="accent2">
          <a:lumMod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5">
  <a:schemeClr val="accent2"/>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05" charset="-128"/>
              </a:defRPr>
            </a:lvl1pPr>
          </a:lstStyle>
          <a:p>
            <a:pPr>
              <a:defRPr/>
            </a:pPr>
            <a:endParaRPr lang="en-US"/>
          </a:p>
        </p:txBody>
      </p:sp>
      <p:sp>
        <p:nvSpPr>
          <p:cNvPr id="110595"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05" charset="-128"/>
              </a:defRPr>
            </a:lvl1pPr>
          </a:lstStyle>
          <a:p>
            <a:pPr>
              <a:defRPr/>
            </a:pPr>
            <a:fld id="{42004069-EF37-4C02-8A86-43A8E72650B4}" type="datetime1">
              <a:rPr lang="en-US"/>
              <a:pPr>
                <a:defRPr/>
              </a:pPr>
              <a:t>1/12/2021</a:t>
            </a:fld>
            <a:endParaRPr lang="en-US"/>
          </a:p>
        </p:txBody>
      </p:sp>
      <p:sp>
        <p:nvSpPr>
          <p:cNvPr id="110596"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05" charset="-128"/>
              </a:defRPr>
            </a:lvl1pPr>
          </a:lstStyle>
          <a:p>
            <a:pPr>
              <a:defRPr/>
            </a:pPr>
            <a:endParaRPr lang="en-US"/>
          </a:p>
        </p:txBody>
      </p:sp>
      <p:sp>
        <p:nvSpPr>
          <p:cNvPr id="110597"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E705114D-D526-4708-9B96-2D51430C249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105" charset="0"/>
                <a:ea typeface="ＭＳ Ｐゴシック" pitchFamily="-105" charset="-128"/>
                <a:cs typeface="ＭＳ Ｐゴシック" pitchFamily="-105" charset="-128"/>
              </a:defRPr>
            </a:lvl1pPr>
          </a:lstStyle>
          <a:p>
            <a:pPr>
              <a:defRPr/>
            </a:pPr>
            <a:endParaRPr lang="en-CA"/>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105" charset="-128"/>
              </a:defRPr>
            </a:lvl1pPr>
          </a:lstStyle>
          <a:p>
            <a:pPr>
              <a:defRPr/>
            </a:pPr>
            <a:fld id="{FDA4D730-E6F4-4A18-8F85-0C4243632B0E}" type="datetime1">
              <a:rPr lang="en-CA"/>
              <a:pPr>
                <a:defRPr/>
              </a:pPr>
              <a:t>2021-01-12</a:t>
            </a:fld>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105" charset="0"/>
                <a:ea typeface="ＭＳ Ｐゴシック" pitchFamily="-105" charset="-128"/>
                <a:cs typeface="ＭＳ Ｐゴシック" pitchFamily="-105" charset="-128"/>
              </a:defRPr>
            </a:lvl1pPr>
          </a:lstStyle>
          <a:p>
            <a:pPr>
              <a:defRPr/>
            </a:pPr>
            <a:endParaRPr lang="en-CA"/>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DA78203-628C-4E76-8803-F812AF5C82CB}"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05" charset="0"/>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Calibri" pitchFamily="-105" charset="0"/>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05" charset="0"/>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05" charset="0"/>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3134E9-3725-4B4B-9125-507D6E1FEF93}" type="datetime1">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8B7E72-A1DC-438F-93A8-CDCB4AD277A6}" type="slidenum">
              <a:rPr lang="en-US" altLang="en-US"/>
              <a:pPr/>
              <a:t>‹#›</a:t>
            </a:fld>
            <a:endParaRPr lang="en-US" altLang="en-US"/>
          </a:p>
        </p:txBody>
      </p:sp>
    </p:spTree>
    <p:extLst>
      <p:ext uri="{BB962C8B-B14F-4D97-AF65-F5344CB8AC3E}">
        <p14:creationId xmlns:p14="http://schemas.microsoft.com/office/powerpoint/2010/main" val="397537873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102AA880-1F9D-451B-A6B3-65141F43B173}" type="datetime1">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DADBCC-8F58-40A3-B1EB-5948EDC2F318}" type="slidenum">
              <a:rPr lang="en-US" altLang="en-US"/>
              <a:pPr/>
              <a:t>‹#›</a:t>
            </a:fld>
            <a:endParaRPr lang="en-US" altLang="en-US"/>
          </a:p>
        </p:txBody>
      </p:sp>
    </p:spTree>
    <p:extLst>
      <p:ext uri="{BB962C8B-B14F-4D97-AF65-F5344CB8AC3E}">
        <p14:creationId xmlns:p14="http://schemas.microsoft.com/office/powerpoint/2010/main" val="346824603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80EA9C38-738D-465A-8738-F939B4A39F66}" type="datetime1">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7BF640-168C-4361-9162-0C119AA62ADC}" type="slidenum">
              <a:rPr lang="en-US" altLang="en-US"/>
              <a:pPr/>
              <a:t>‹#›</a:t>
            </a:fld>
            <a:endParaRPr lang="en-US" altLang="en-US"/>
          </a:p>
        </p:txBody>
      </p:sp>
    </p:spTree>
    <p:extLst>
      <p:ext uri="{BB962C8B-B14F-4D97-AF65-F5344CB8AC3E}">
        <p14:creationId xmlns:p14="http://schemas.microsoft.com/office/powerpoint/2010/main" val="11921146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E6F7B09-4397-4017-94B3-92A79DDAA8A8}" type="datetime1">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B3C618-7CC2-4C6D-8929-89AC76973871}" type="slidenum">
              <a:rPr lang="en-US" altLang="en-US"/>
              <a:pPr/>
              <a:t>‹#›</a:t>
            </a:fld>
            <a:endParaRPr lang="en-US" altLang="en-US"/>
          </a:p>
        </p:txBody>
      </p:sp>
    </p:spTree>
    <p:extLst>
      <p:ext uri="{BB962C8B-B14F-4D97-AF65-F5344CB8AC3E}">
        <p14:creationId xmlns:p14="http://schemas.microsoft.com/office/powerpoint/2010/main" val="2166887003"/>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lvl1pPr>
              <a:defRPr/>
            </a:lvl1pPr>
          </a:lstStyle>
          <a:p>
            <a:pPr>
              <a:defRPr/>
            </a:pPr>
            <a:fld id="{FECF8345-7CE8-453D-B87C-DF3DBD9265F7}" type="datetime1">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9F2910-7602-4490-B4DE-0D9852080E0B}" type="slidenum">
              <a:rPr lang="en-US" altLang="en-US"/>
              <a:pPr/>
              <a:t>‹#›</a:t>
            </a:fld>
            <a:endParaRPr lang="en-US" altLang="en-US"/>
          </a:p>
        </p:txBody>
      </p:sp>
    </p:spTree>
    <p:extLst>
      <p:ext uri="{BB962C8B-B14F-4D97-AF65-F5344CB8AC3E}">
        <p14:creationId xmlns:p14="http://schemas.microsoft.com/office/powerpoint/2010/main" val="2060842580"/>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0"/>
          </p:nvPr>
        </p:nvSpPr>
        <p:spPr/>
        <p:txBody>
          <a:bodyPr/>
          <a:lstStyle>
            <a:lvl1pPr>
              <a:defRPr/>
            </a:lvl1pPr>
          </a:lstStyle>
          <a:p>
            <a:pPr>
              <a:defRPr/>
            </a:pPr>
            <a:fld id="{6AAFD480-6188-4B60-BE6D-16FD9759F385}" type="datetime1">
              <a:rPr lang="en-US"/>
              <a:pPr>
                <a:defRPr/>
              </a:pPr>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A79041-827B-4B56-B6E7-CF8E36B5CD56}" type="slidenum">
              <a:rPr lang="en-US" altLang="en-US"/>
              <a:pPr/>
              <a:t>‹#›</a:t>
            </a:fld>
            <a:endParaRPr lang="en-US" altLang="en-US"/>
          </a:p>
        </p:txBody>
      </p:sp>
    </p:spTree>
    <p:extLst>
      <p:ext uri="{BB962C8B-B14F-4D97-AF65-F5344CB8AC3E}">
        <p14:creationId xmlns:p14="http://schemas.microsoft.com/office/powerpoint/2010/main" val="37202724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0"/>
          </p:nvPr>
        </p:nvSpPr>
        <p:spPr/>
        <p:txBody>
          <a:bodyPr/>
          <a:lstStyle>
            <a:lvl1pPr>
              <a:defRPr/>
            </a:lvl1pPr>
          </a:lstStyle>
          <a:p>
            <a:pPr>
              <a:defRPr/>
            </a:pPr>
            <a:fld id="{4DC7CDDF-88F4-4E43-BCF8-34CF2EB82A34}" type="datetime1">
              <a:rPr lang="en-US"/>
              <a:pPr>
                <a:defRPr/>
              </a:pPr>
              <a:t>1/12/2021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DB88163-7587-4EE2-B02D-80FB28294D7A}" type="slidenum">
              <a:rPr lang="en-US" altLang="en-US"/>
              <a:pPr/>
              <a:t>‹#›</a:t>
            </a:fld>
            <a:endParaRPr lang="en-US" altLang="en-US"/>
          </a:p>
        </p:txBody>
      </p:sp>
    </p:spTree>
    <p:extLst>
      <p:ext uri="{BB962C8B-B14F-4D97-AF65-F5344CB8AC3E}">
        <p14:creationId xmlns:p14="http://schemas.microsoft.com/office/powerpoint/2010/main" val="25010726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2E239A-2BDF-468F-B48C-CBEE2222FA75}" type="datetime1">
              <a:rPr lang="en-US"/>
              <a:pPr>
                <a:defRPr/>
              </a:pPr>
              <a:t>1/12/2021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1F3B4D1-5EA5-482A-8A11-9093B8563D4F}" type="slidenum">
              <a:rPr lang="en-US" altLang="en-US"/>
              <a:pPr/>
              <a:t>‹#›</a:t>
            </a:fld>
            <a:endParaRPr lang="en-US" altLang="en-US"/>
          </a:p>
        </p:txBody>
      </p:sp>
    </p:spTree>
    <p:extLst>
      <p:ext uri="{BB962C8B-B14F-4D97-AF65-F5344CB8AC3E}">
        <p14:creationId xmlns:p14="http://schemas.microsoft.com/office/powerpoint/2010/main" val="205985125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7FD21B-B49B-4095-A066-1AF35C75B7BC}" type="datetime1">
              <a:rPr lang="en-US"/>
              <a:pPr>
                <a:defRPr/>
              </a:pPr>
              <a:t>1/12/2021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83A0A33-AC8A-4EEF-85F8-72528597A65C}" type="slidenum">
              <a:rPr lang="en-US" altLang="en-US"/>
              <a:pPr/>
              <a:t>‹#›</a:t>
            </a:fld>
            <a:endParaRPr lang="en-US" altLang="en-US"/>
          </a:p>
        </p:txBody>
      </p:sp>
    </p:spTree>
    <p:extLst>
      <p:ext uri="{BB962C8B-B14F-4D97-AF65-F5344CB8AC3E}">
        <p14:creationId xmlns:p14="http://schemas.microsoft.com/office/powerpoint/2010/main" val="12976406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98F77F43-1ACD-400C-85EA-B4EBB1C92D05}" type="datetime1">
              <a:rPr lang="en-US"/>
              <a:pPr>
                <a:defRPr/>
              </a:pPr>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976C53-3422-4175-9B97-0983DD57F758}" type="slidenum">
              <a:rPr lang="en-US" altLang="en-US"/>
              <a:pPr/>
              <a:t>‹#›</a:t>
            </a:fld>
            <a:endParaRPr lang="en-US" altLang="en-US"/>
          </a:p>
        </p:txBody>
      </p:sp>
    </p:spTree>
    <p:extLst>
      <p:ext uri="{BB962C8B-B14F-4D97-AF65-F5344CB8AC3E}">
        <p14:creationId xmlns:p14="http://schemas.microsoft.com/office/powerpoint/2010/main" val="143617421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29F25A13-1FF6-4AE7-94A7-5FCF8F17089B}" type="datetime1">
              <a:rPr lang="en-US"/>
              <a:pPr>
                <a:defRPr/>
              </a:pPr>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05122D-F74D-4F89-A015-0295266C905A}" type="slidenum">
              <a:rPr lang="en-US" altLang="en-US"/>
              <a:pPr/>
              <a:t>‹#›</a:t>
            </a:fld>
            <a:endParaRPr lang="en-US" altLang="en-US"/>
          </a:p>
        </p:txBody>
      </p:sp>
    </p:spTree>
    <p:extLst>
      <p:ext uri="{BB962C8B-B14F-4D97-AF65-F5344CB8AC3E}">
        <p14:creationId xmlns:p14="http://schemas.microsoft.com/office/powerpoint/2010/main" val="338605309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105" charset="-128"/>
              </a:defRPr>
            </a:lvl1pPr>
          </a:lstStyle>
          <a:p>
            <a:pPr>
              <a:defRPr/>
            </a:pPr>
            <a:fld id="{69C66402-28EF-4B9A-B24A-EF609B48B13F}" type="datetime1">
              <a:rPr lang="en-US"/>
              <a:pPr>
                <a:defRPr/>
              </a:pPr>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42F4D10-8BFD-40A0-B3E6-258D1153F9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5612" y="3071093"/>
            <a:ext cx="5911274" cy="3366652"/>
          </a:xfrm>
        </p:spPr>
        <p:txBody>
          <a:bodyPr>
            <a:noAutofit/>
          </a:bodyPr>
          <a:lstStyle/>
          <a:p>
            <a:r>
              <a:rPr lang="en-CA" sz="2400" dirty="0">
                <a:solidFill>
                  <a:srgbClr val="898989"/>
                </a:solidFill>
              </a:rPr>
              <a:t>Hamilton Hall, MD, </a:t>
            </a:r>
            <a:r>
              <a:rPr lang="en-CA" sz="2400" dirty="0" smtClean="0">
                <a:solidFill>
                  <a:srgbClr val="898989"/>
                </a:solidFill>
              </a:rPr>
              <a:t>FRCSC</a:t>
            </a:r>
          </a:p>
          <a:p>
            <a:pPr lvl="0">
              <a:spcBef>
                <a:spcPts val="0"/>
              </a:spcBef>
            </a:pPr>
            <a:r>
              <a:rPr lang="en-CA" sz="1600" dirty="0">
                <a:solidFill>
                  <a:srgbClr val="898989"/>
                </a:solidFill>
              </a:rPr>
              <a:t>Department of Surgery, University of Toronto</a:t>
            </a:r>
          </a:p>
          <a:p>
            <a:r>
              <a:rPr lang="en-CA" sz="2400" dirty="0" smtClean="0"/>
              <a:t>E</a:t>
            </a:r>
            <a:r>
              <a:rPr lang="en-CA" sz="2400" dirty="0"/>
              <a:t>. Richard Prostko, </a:t>
            </a:r>
            <a:r>
              <a:rPr lang="en-CA" sz="2400" dirty="0" smtClean="0"/>
              <a:t>MD</a:t>
            </a:r>
          </a:p>
          <a:p>
            <a:pPr lvl="0">
              <a:spcBef>
                <a:spcPts val="0"/>
              </a:spcBef>
            </a:pPr>
            <a:r>
              <a:rPr lang="en-US" sz="1600" dirty="0"/>
              <a:t>Neurosurgery Department, Allegheny Health Network</a:t>
            </a:r>
            <a:endParaRPr lang="en-CA" sz="1600" dirty="0"/>
          </a:p>
          <a:p>
            <a:r>
              <a:rPr lang="en-CA" sz="2400" dirty="0" smtClean="0"/>
              <a:t>Katie </a:t>
            </a:r>
            <a:r>
              <a:rPr lang="en-CA" sz="2400" dirty="0"/>
              <a:t>Haring, </a:t>
            </a:r>
            <a:r>
              <a:rPr lang="en-CA" sz="2400" dirty="0" smtClean="0"/>
              <a:t>MSc</a:t>
            </a:r>
          </a:p>
          <a:p>
            <a:pPr lvl="0">
              <a:spcBef>
                <a:spcPts val="0"/>
              </a:spcBef>
            </a:pPr>
            <a:r>
              <a:rPr lang="en-US" sz="1600" dirty="0"/>
              <a:t>Care Model Analytic Design, Highmark Health</a:t>
            </a:r>
            <a:endParaRPr lang="en-CA" sz="1600" dirty="0"/>
          </a:p>
          <a:p>
            <a:r>
              <a:rPr lang="en-CA" sz="2400" dirty="0" smtClean="0"/>
              <a:t>Michael </a:t>
            </a:r>
            <a:r>
              <a:rPr lang="en-CA" sz="2400" dirty="0"/>
              <a:t>Fischer, </a:t>
            </a:r>
            <a:r>
              <a:rPr lang="en-CA" sz="2400" dirty="0" smtClean="0"/>
              <a:t>MSc</a:t>
            </a:r>
          </a:p>
          <a:p>
            <a:pPr lvl="0">
              <a:spcBef>
                <a:spcPts val="0"/>
              </a:spcBef>
            </a:pPr>
            <a:r>
              <a:rPr lang="en-CA" sz="1600" dirty="0"/>
              <a:t>Clinical Analytics, Living Health, Highmark Health</a:t>
            </a:r>
          </a:p>
          <a:p>
            <a:r>
              <a:rPr lang="en-CA" sz="2400" dirty="0" smtClean="0"/>
              <a:t>Boyle </a:t>
            </a:r>
            <a:r>
              <a:rPr lang="en-CA" sz="2400" dirty="0"/>
              <a:t>C. Cheng, Ph.D</a:t>
            </a:r>
            <a:r>
              <a:rPr lang="en-CA" sz="2400" dirty="0" smtClean="0"/>
              <a:t>.</a:t>
            </a:r>
          </a:p>
          <a:p>
            <a:pPr lvl="0">
              <a:spcBef>
                <a:spcPts val="0"/>
              </a:spcBef>
            </a:pPr>
            <a:r>
              <a:rPr lang="en-US" sz="1600" dirty="0" smtClean="0"/>
              <a:t>Neuroscience Institute, </a:t>
            </a:r>
            <a:r>
              <a:rPr lang="en-US" sz="1600" dirty="0"/>
              <a:t>Allegheny Health Network Research Institute</a:t>
            </a:r>
            <a:endParaRPr lang="en-CA" sz="1600" dirty="0"/>
          </a:p>
          <a:p>
            <a:pPr algn="l"/>
            <a:r>
              <a:rPr lang="en-CA" sz="2400" dirty="0" smtClean="0"/>
              <a:t> </a:t>
            </a:r>
            <a:endParaRPr lang="en-CA" dirty="0"/>
          </a:p>
          <a:p>
            <a:pPr algn="l"/>
            <a:endParaRPr lang="en-CA" dirty="0"/>
          </a:p>
        </p:txBody>
      </p:sp>
      <p:sp>
        <p:nvSpPr>
          <p:cNvPr id="5" name="Rectangle 4"/>
          <p:cNvSpPr/>
          <p:nvPr/>
        </p:nvSpPr>
        <p:spPr>
          <a:xfrm>
            <a:off x="147779" y="490667"/>
            <a:ext cx="8820728" cy="2222147"/>
          </a:xfrm>
          <a:prstGeom prst="rect">
            <a:avLst/>
          </a:prstGeom>
        </p:spPr>
        <p:txBody>
          <a:bodyPr wrap="square">
            <a:spAutoFit/>
          </a:bodyPr>
          <a:lstStyle/>
          <a:p>
            <a:pPr algn="ctr">
              <a:lnSpc>
                <a:spcPct val="107000"/>
              </a:lnSpc>
              <a:spcAft>
                <a:spcPts val="1200"/>
              </a:spcAft>
            </a:pPr>
            <a:r>
              <a:rPr lang="en-CA" sz="4000" dirty="0">
                <a:latin typeface="Calibri" panose="020F0502020204030204" pitchFamily="34" charset="0"/>
                <a:ea typeface="Calibri" panose="020F0502020204030204" pitchFamily="34" charset="0"/>
                <a:cs typeface="Calibri" panose="020F0502020204030204" pitchFamily="34" charset="0"/>
              </a:rPr>
              <a:t>A Successful, Cost-Effective Low Back Pain Triage </a:t>
            </a:r>
            <a:r>
              <a:rPr lang="en-CA" sz="4000" dirty="0" smtClean="0">
                <a:latin typeface="Calibri" panose="020F0502020204030204" pitchFamily="34" charset="0"/>
                <a:ea typeface="Calibri" panose="020F0502020204030204" pitchFamily="34" charset="0"/>
                <a:cs typeface="Calibri" panose="020F0502020204030204" pitchFamily="34" charset="0"/>
              </a:rPr>
              <a:t>System</a:t>
            </a:r>
          </a:p>
          <a:p>
            <a:pPr algn="ctr">
              <a:lnSpc>
                <a:spcPct val="107000"/>
              </a:lnSpc>
              <a:spcAft>
                <a:spcPts val="0"/>
              </a:spcAft>
            </a:pPr>
            <a:r>
              <a:rPr lang="en-CA" sz="4000" dirty="0" smtClean="0">
                <a:latin typeface="Calibri" panose="020F0502020204030204" pitchFamily="34" charset="0"/>
                <a:ea typeface="Calibri" panose="020F0502020204030204" pitchFamily="34" charset="0"/>
                <a:cs typeface="Calibri" panose="020F0502020204030204" pitchFamily="34" charset="0"/>
              </a:rPr>
              <a:t>A </a:t>
            </a:r>
            <a:r>
              <a:rPr lang="en-CA" sz="4000" dirty="0">
                <a:latin typeface="Calibri" panose="020F0502020204030204" pitchFamily="34" charset="0"/>
                <a:ea typeface="Calibri" panose="020F0502020204030204" pitchFamily="34" charset="0"/>
                <a:cs typeface="Calibri" panose="020F0502020204030204" pitchFamily="34" charset="0"/>
              </a:rPr>
              <a:t>Pilot Study</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74502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02"/>
            <a:ext cx="8229600" cy="1143000"/>
          </a:xfrm>
        </p:spPr>
        <p:txBody>
          <a:bodyPr/>
          <a:lstStyle/>
          <a:p>
            <a:r>
              <a:rPr lang="en-US" dirty="0" smtClean="0">
                <a:solidFill>
                  <a:srgbClr val="953735"/>
                </a:solidFill>
              </a:rPr>
              <a:t>Conclusions</a:t>
            </a:r>
            <a:r>
              <a:rPr lang="en-US" dirty="0" smtClean="0">
                <a:solidFill>
                  <a:schemeClr val="accent2">
                    <a:lumMod val="75000"/>
                  </a:schemeClr>
                </a:solidFill>
              </a:rPr>
              <a:t> </a:t>
            </a:r>
            <a:endParaRPr lang="en-CA" dirty="0">
              <a:solidFill>
                <a:schemeClr val="accent2">
                  <a:lumMod val="75000"/>
                </a:schemeClr>
              </a:solidFill>
            </a:endParaRPr>
          </a:p>
        </p:txBody>
      </p:sp>
      <p:sp>
        <p:nvSpPr>
          <p:cNvPr id="3" name="Content Placeholder 2"/>
          <p:cNvSpPr>
            <a:spLocks noGrp="1"/>
          </p:cNvSpPr>
          <p:nvPr>
            <p:ph idx="1"/>
          </p:nvPr>
        </p:nvSpPr>
        <p:spPr>
          <a:xfrm>
            <a:off x="166255" y="991533"/>
            <a:ext cx="8866909" cy="5299367"/>
          </a:xfrm>
        </p:spPr>
        <p:txBody>
          <a:bodyPr/>
          <a:lstStyle/>
          <a:p>
            <a:pPr marL="0" indent="0">
              <a:buNone/>
            </a:pPr>
            <a:r>
              <a:rPr lang="en-CA" dirty="0"/>
              <a:t>Utilizing a triage system based on classification by clinical </a:t>
            </a:r>
            <a:r>
              <a:rPr lang="en-CA" dirty="0" smtClean="0"/>
              <a:t>presentation resulted </a:t>
            </a:r>
            <a:r>
              <a:rPr lang="en-CA" dirty="0"/>
              <a:t>in significant reductions in the use of imaging, </a:t>
            </a:r>
            <a:r>
              <a:rPr lang="en-CA" dirty="0" smtClean="0"/>
              <a:t>narcotic prescriptions and unplanned care. </a:t>
            </a:r>
            <a:r>
              <a:rPr lang="en-CA" dirty="0"/>
              <a:t>Training primary care physicians and physical therapists to categorize low back pain patients using Patterns of Pain permitted </a:t>
            </a:r>
            <a:r>
              <a:rPr lang="en-CA" dirty="0" smtClean="0"/>
              <a:t>rapid </a:t>
            </a:r>
            <a:r>
              <a:rPr lang="en-CA" dirty="0"/>
              <a:t>initiation of </a:t>
            </a:r>
            <a:r>
              <a:rPr lang="en-CA" dirty="0" smtClean="0"/>
              <a:t>therapy that decreased </a:t>
            </a:r>
            <a:r>
              <a:rPr lang="en-CA" dirty="0"/>
              <a:t>treatment duration </a:t>
            </a:r>
            <a:r>
              <a:rPr lang="en-CA" dirty="0" smtClean="0"/>
              <a:t>and improved </a:t>
            </a:r>
            <a:r>
              <a:rPr lang="en-CA" dirty="0"/>
              <a:t>functional outcomes.  </a:t>
            </a:r>
            <a:r>
              <a:rPr lang="en-CA" dirty="0" smtClean="0"/>
              <a:t>This enhanced </a:t>
            </a:r>
            <a:r>
              <a:rPr lang="en-CA" dirty="0"/>
              <a:t>patient care delivered a back pain episode cost saving of nearly 40%. </a:t>
            </a:r>
            <a:endParaRPr lang="en-CA" sz="3600" dirty="0">
              <a:solidFill>
                <a:schemeClr val="accent2">
                  <a:lumMod val="75000"/>
                </a:schemeClr>
              </a:solidFill>
            </a:endParaRPr>
          </a:p>
        </p:txBody>
      </p:sp>
    </p:spTree>
    <p:extLst>
      <p:ext uri="{BB962C8B-B14F-4D97-AF65-F5344CB8AC3E}">
        <p14:creationId xmlns:p14="http://schemas.microsoft.com/office/powerpoint/2010/main" val="119622584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24" t="9234" r="4023" b="6362"/>
          <a:stretch/>
        </p:blipFill>
        <p:spPr>
          <a:xfrm>
            <a:off x="2159916" y="712756"/>
            <a:ext cx="4824167" cy="5760000"/>
          </a:xfrm>
          <a:prstGeom prst="rect">
            <a:avLst/>
          </a:prstGeom>
          <a:ln w="19050">
            <a:solidFill>
              <a:schemeClr val="accent2">
                <a:lumMod val="75000"/>
              </a:schemeClr>
            </a:solidFill>
          </a:ln>
        </p:spPr>
      </p:pic>
    </p:spTree>
    <p:extLst>
      <p:ext uri="{BB962C8B-B14F-4D97-AF65-F5344CB8AC3E}">
        <p14:creationId xmlns:p14="http://schemas.microsoft.com/office/powerpoint/2010/main" val="389707275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02"/>
            <a:ext cx="8229600" cy="1143000"/>
          </a:xfrm>
        </p:spPr>
        <p:txBody>
          <a:bodyPr/>
          <a:lstStyle/>
          <a:p>
            <a:r>
              <a:rPr lang="en-US" dirty="0" smtClean="0">
                <a:solidFill>
                  <a:srgbClr val="953735"/>
                </a:solidFill>
              </a:rPr>
              <a:t>Hypothesis</a:t>
            </a:r>
            <a:r>
              <a:rPr lang="en-US" dirty="0" smtClean="0">
                <a:solidFill>
                  <a:schemeClr val="accent2">
                    <a:lumMod val="75000"/>
                  </a:schemeClr>
                </a:solidFill>
              </a:rPr>
              <a:t> </a:t>
            </a:r>
            <a:endParaRPr lang="en-CA" dirty="0">
              <a:solidFill>
                <a:schemeClr val="accent2">
                  <a:lumMod val="75000"/>
                </a:schemeClr>
              </a:solidFill>
            </a:endParaRPr>
          </a:p>
        </p:txBody>
      </p:sp>
      <p:sp>
        <p:nvSpPr>
          <p:cNvPr id="3" name="Content Placeholder 2"/>
          <p:cNvSpPr>
            <a:spLocks noGrp="1"/>
          </p:cNvSpPr>
          <p:nvPr>
            <p:ph idx="1"/>
          </p:nvPr>
        </p:nvSpPr>
        <p:spPr>
          <a:xfrm>
            <a:off x="166255" y="1001693"/>
            <a:ext cx="8866909" cy="5299367"/>
          </a:xfrm>
        </p:spPr>
        <p:txBody>
          <a:bodyPr/>
          <a:lstStyle/>
          <a:p>
            <a:pPr marL="0" indent="0">
              <a:buNone/>
            </a:pPr>
            <a:r>
              <a:rPr lang="en-US" dirty="0"/>
              <a:t>A structured, easily-applicable, directive triage tool will improve functional outcomes and reduce cost compared to patient care delivered according to individual physician choices</a:t>
            </a:r>
            <a:r>
              <a:rPr lang="en-US" dirty="0" smtClean="0"/>
              <a:t>.</a:t>
            </a:r>
            <a:endParaRPr lang="en-US" sz="900" dirty="0" smtClean="0"/>
          </a:p>
          <a:p>
            <a:pPr marL="0" indent="0" algn="ctr">
              <a:spcAft>
                <a:spcPts val="1000"/>
              </a:spcAft>
              <a:buNone/>
            </a:pPr>
            <a:r>
              <a:rPr lang="en-US" sz="3600" dirty="0" smtClean="0">
                <a:solidFill>
                  <a:schemeClr val="accent2">
                    <a:lumMod val="75000"/>
                  </a:schemeClr>
                </a:solidFill>
              </a:rPr>
              <a:t>Classification System</a:t>
            </a:r>
          </a:p>
          <a:p>
            <a:pPr marL="0" indent="0" algn="ctr">
              <a:spcBef>
                <a:spcPts val="0"/>
              </a:spcBef>
              <a:buNone/>
            </a:pPr>
            <a:r>
              <a:rPr lang="en-CA" dirty="0" smtClean="0"/>
              <a:t>Patterns </a:t>
            </a:r>
            <a:r>
              <a:rPr lang="en-CA" dirty="0"/>
              <a:t>of Pain </a:t>
            </a:r>
            <a:r>
              <a:rPr lang="en-CA" dirty="0" smtClean="0"/>
              <a:t>reflect </a:t>
            </a:r>
            <a:r>
              <a:rPr lang="en-CA" dirty="0"/>
              <a:t>but </a:t>
            </a:r>
            <a:r>
              <a:rPr lang="en-CA" dirty="0" smtClean="0"/>
              <a:t>are not </a:t>
            </a:r>
            <a:r>
              <a:rPr lang="en-CA" dirty="0"/>
              <a:t>bound </a:t>
            </a:r>
            <a:r>
              <a:rPr lang="en-CA" dirty="0" smtClean="0"/>
              <a:t>to </a:t>
            </a:r>
            <a:r>
              <a:rPr lang="en-CA" dirty="0"/>
              <a:t>an underlying pathological </a:t>
            </a:r>
            <a:r>
              <a:rPr lang="en-CA" dirty="0" smtClean="0"/>
              <a:t>process.  </a:t>
            </a:r>
            <a:r>
              <a:rPr lang="en-CA" dirty="0"/>
              <a:t>Initial treatment decisions are based </a:t>
            </a:r>
            <a:r>
              <a:rPr lang="en-CA" dirty="0" smtClean="0"/>
              <a:t>solely on </a:t>
            </a:r>
            <a:r>
              <a:rPr lang="en-CA" dirty="0" smtClean="0"/>
              <a:t>the </a:t>
            </a:r>
            <a:r>
              <a:rPr lang="en-CA" dirty="0"/>
              <a:t>pattern established by a specific set of history questions and </a:t>
            </a:r>
            <a:r>
              <a:rPr lang="en-CA" dirty="0" smtClean="0"/>
              <a:t>concordant </a:t>
            </a:r>
            <a:r>
              <a:rPr lang="en-CA" dirty="0"/>
              <a:t>physical </a:t>
            </a:r>
            <a:r>
              <a:rPr lang="en-CA" dirty="0" smtClean="0"/>
              <a:t>examination.  </a:t>
            </a:r>
            <a:r>
              <a:rPr lang="en-CA" dirty="0"/>
              <a:t>The pathology is inferred but does not need to be verified. </a:t>
            </a:r>
            <a:endParaRPr lang="en-CA" sz="3600" dirty="0">
              <a:solidFill>
                <a:schemeClr val="accent2">
                  <a:lumMod val="75000"/>
                </a:schemeClr>
              </a:solidFill>
            </a:endParaRPr>
          </a:p>
        </p:txBody>
      </p:sp>
    </p:spTree>
    <p:extLst>
      <p:ext uri="{BB962C8B-B14F-4D97-AF65-F5344CB8AC3E}">
        <p14:creationId xmlns:p14="http://schemas.microsoft.com/office/powerpoint/2010/main" val="271281327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a:endCxn id="48" idx="0"/>
          </p:cNvCxnSpPr>
          <p:nvPr/>
        </p:nvCxnSpPr>
        <p:spPr>
          <a:xfrm flipH="1">
            <a:off x="6107937" y="2983350"/>
            <a:ext cx="973869" cy="92985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1258491" y="2983350"/>
            <a:ext cx="0" cy="468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12" idx="2"/>
          </p:cNvCxnSpPr>
          <p:nvPr/>
        </p:nvCxnSpPr>
        <p:spPr>
          <a:xfrm flipH="1">
            <a:off x="2043955" y="1378800"/>
            <a:ext cx="1222578" cy="54156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260000" y="1380363"/>
            <a:ext cx="0" cy="540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258491" y="672571"/>
            <a:ext cx="0" cy="324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61505" y="326657"/>
            <a:ext cx="3600000" cy="36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5" name="TextBox 4"/>
          <p:cNvSpPr txBox="1"/>
          <p:nvPr/>
        </p:nvSpPr>
        <p:spPr>
          <a:xfrm>
            <a:off x="1424957" y="321711"/>
            <a:ext cx="1928733" cy="369332"/>
          </a:xfrm>
          <a:prstGeom prst="rect">
            <a:avLst/>
          </a:prstGeom>
          <a:noFill/>
        </p:spPr>
        <p:txBody>
          <a:bodyPr wrap="none" rtlCol="0">
            <a:spAutoFit/>
          </a:bodyPr>
          <a:lstStyle/>
          <a:p>
            <a:r>
              <a:rPr lang="en-US" b="1" dirty="0" smtClean="0"/>
              <a:t>Back Dominant </a:t>
            </a:r>
            <a:endParaRPr lang="en-CA" b="1" dirty="0"/>
          </a:p>
        </p:txBody>
      </p:sp>
      <p:sp>
        <p:nvSpPr>
          <p:cNvPr id="6" name="TextBox 5"/>
          <p:cNvSpPr txBox="1"/>
          <p:nvPr/>
        </p:nvSpPr>
        <p:spPr>
          <a:xfrm>
            <a:off x="6129659" y="317325"/>
            <a:ext cx="1723549" cy="369332"/>
          </a:xfrm>
          <a:prstGeom prst="rect">
            <a:avLst/>
          </a:prstGeom>
          <a:noFill/>
        </p:spPr>
        <p:txBody>
          <a:bodyPr wrap="none" rtlCol="0">
            <a:spAutoFit/>
          </a:bodyPr>
          <a:lstStyle/>
          <a:p>
            <a:r>
              <a:rPr lang="en-US" b="1" dirty="0" smtClean="0"/>
              <a:t>Leg Dominant</a:t>
            </a:r>
            <a:endParaRPr lang="en-CA" b="1" dirty="0"/>
          </a:p>
        </p:txBody>
      </p:sp>
      <p:sp>
        <p:nvSpPr>
          <p:cNvPr id="8" name="Rectangle 7"/>
          <p:cNvSpPr/>
          <p:nvPr/>
        </p:nvSpPr>
        <p:spPr>
          <a:xfrm>
            <a:off x="5097289" y="326657"/>
            <a:ext cx="3600000" cy="36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9" name="Rectangle 8"/>
          <p:cNvSpPr/>
          <p:nvPr/>
        </p:nvSpPr>
        <p:spPr>
          <a:xfrm>
            <a:off x="451542" y="1016996"/>
            <a:ext cx="1620000" cy="36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10" name="TextBox 9"/>
          <p:cNvSpPr txBox="1"/>
          <p:nvPr/>
        </p:nvSpPr>
        <p:spPr>
          <a:xfrm>
            <a:off x="675484" y="1038740"/>
            <a:ext cx="1184940" cy="369332"/>
          </a:xfrm>
          <a:prstGeom prst="rect">
            <a:avLst/>
          </a:prstGeom>
          <a:noFill/>
        </p:spPr>
        <p:txBody>
          <a:bodyPr wrap="none" rtlCol="0">
            <a:spAutoFit/>
          </a:bodyPr>
          <a:lstStyle/>
          <a:p>
            <a:r>
              <a:rPr lang="en-US" b="1" dirty="0" smtClean="0"/>
              <a:t>Constant</a:t>
            </a:r>
            <a:endParaRPr lang="en-CA" b="1" dirty="0"/>
          </a:p>
        </p:txBody>
      </p:sp>
      <p:sp>
        <p:nvSpPr>
          <p:cNvPr id="11" name="Rectangle 10"/>
          <p:cNvSpPr/>
          <p:nvPr/>
        </p:nvSpPr>
        <p:spPr>
          <a:xfrm>
            <a:off x="5129013" y="1018800"/>
            <a:ext cx="1620000" cy="36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12" name="Rectangle 11"/>
          <p:cNvSpPr/>
          <p:nvPr/>
        </p:nvSpPr>
        <p:spPr>
          <a:xfrm>
            <a:off x="2456533" y="1018800"/>
            <a:ext cx="1620000" cy="36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13" name="Rectangle 12"/>
          <p:cNvSpPr/>
          <p:nvPr/>
        </p:nvSpPr>
        <p:spPr>
          <a:xfrm>
            <a:off x="7081805" y="1018800"/>
            <a:ext cx="1620000" cy="36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14" name="TextBox 13"/>
          <p:cNvSpPr txBox="1"/>
          <p:nvPr/>
        </p:nvSpPr>
        <p:spPr>
          <a:xfrm>
            <a:off x="2554153" y="1018800"/>
            <a:ext cx="1518364" cy="369332"/>
          </a:xfrm>
          <a:prstGeom prst="rect">
            <a:avLst/>
          </a:prstGeom>
          <a:noFill/>
        </p:spPr>
        <p:txBody>
          <a:bodyPr wrap="none" rtlCol="0">
            <a:spAutoFit/>
          </a:bodyPr>
          <a:lstStyle/>
          <a:p>
            <a:r>
              <a:rPr lang="en-US" b="1" dirty="0" smtClean="0"/>
              <a:t>Intermittent </a:t>
            </a:r>
            <a:endParaRPr lang="en-CA" b="1" dirty="0"/>
          </a:p>
        </p:txBody>
      </p:sp>
      <p:sp>
        <p:nvSpPr>
          <p:cNvPr id="15" name="TextBox 14"/>
          <p:cNvSpPr txBox="1"/>
          <p:nvPr/>
        </p:nvSpPr>
        <p:spPr>
          <a:xfrm>
            <a:off x="5339667" y="1027605"/>
            <a:ext cx="1184940" cy="369332"/>
          </a:xfrm>
          <a:prstGeom prst="rect">
            <a:avLst/>
          </a:prstGeom>
          <a:noFill/>
        </p:spPr>
        <p:txBody>
          <a:bodyPr wrap="none" rtlCol="0">
            <a:spAutoFit/>
          </a:bodyPr>
          <a:lstStyle/>
          <a:p>
            <a:r>
              <a:rPr lang="en-US" b="1" dirty="0" smtClean="0"/>
              <a:t>Constant</a:t>
            </a:r>
            <a:endParaRPr lang="en-CA" b="1" dirty="0"/>
          </a:p>
        </p:txBody>
      </p:sp>
      <p:sp>
        <p:nvSpPr>
          <p:cNvPr id="16" name="TextBox 15"/>
          <p:cNvSpPr txBox="1"/>
          <p:nvPr/>
        </p:nvSpPr>
        <p:spPr>
          <a:xfrm>
            <a:off x="7160258" y="1026000"/>
            <a:ext cx="1518364" cy="369332"/>
          </a:xfrm>
          <a:prstGeom prst="rect">
            <a:avLst/>
          </a:prstGeom>
          <a:noFill/>
        </p:spPr>
        <p:txBody>
          <a:bodyPr wrap="none" rtlCol="0">
            <a:spAutoFit/>
          </a:bodyPr>
          <a:lstStyle/>
          <a:p>
            <a:r>
              <a:rPr lang="en-US" b="1" dirty="0" smtClean="0"/>
              <a:t>Intermittent </a:t>
            </a:r>
            <a:endParaRPr lang="en-CA" b="1" dirty="0"/>
          </a:p>
        </p:txBody>
      </p:sp>
      <p:sp>
        <p:nvSpPr>
          <p:cNvPr id="17" name="Rectangle 16"/>
          <p:cNvSpPr/>
          <p:nvPr/>
        </p:nvSpPr>
        <p:spPr>
          <a:xfrm>
            <a:off x="451542" y="1911208"/>
            <a:ext cx="1620000" cy="108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2" name="TextBox 1"/>
          <p:cNvSpPr txBox="1"/>
          <p:nvPr/>
        </p:nvSpPr>
        <p:spPr>
          <a:xfrm>
            <a:off x="608313" y="1962344"/>
            <a:ext cx="1300356" cy="646331"/>
          </a:xfrm>
          <a:prstGeom prst="rect">
            <a:avLst/>
          </a:prstGeom>
          <a:noFill/>
        </p:spPr>
        <p:txBody>
          <a:bodyPr wrap="none" rtlCol="0">
            <a:spAutoFit/>
          </a:bodyPr>
          <a:lstStyle/>
          <a:p>
            <a:pPr algn="ctr"/>
            <a:r>
              <a:rPr lang="en-US" b="1" dirty="0" smtClean="0"/>
              <a:t>         pain </a:t>
            </a:r>
          </a:p>
          <a:p>
            <a:pPr algn="ctr"/>
            <a:r>
              <a:rPr lang="en-US" b="1" dirty="0" smtClean="0"/>
              <a:t>in flexion</a:t>
            </a:r>
            <a:endParaRPr lang="en-CA" b="1" dirty="0"/>
          </a:p>
        </p:txBody>
      </p:sp>
      <p:sp>
        <p:nvSpPr>
          <p:cNvPr id="32" name="TextBox 31"/>
          <p:cNvSpPr txBox="1"/>
          <p:nvPr/>
        </p:nvSpPr>
        <p:spPr>
          <a:xfrm>
            <a:off x="675484" y="2599660"/>
            <a:ext cx="1281120" cy="400110"/>
          </a:xfrm>
          <a:prstGeom prst="rect">
            <a:avLst/>
          </a:prstGeom>
          <a:noFill/>
        </p:spPr>
        <p:txBody>
          <a:bodyPr wrap="none" rtlCol="0">
            <a:spAutoFit/>
          </a:bodyPr>
          <a:lstStyle/>
          <a:p>
            <a:r>
              <a:rPr lang="en-US" sz="2000" b="1" dirty="0" smtClean="0"/>
              <a:t>Pattern 1</a:t>
            </a:r>
            <a:endParaRPr lang="en-CA" sz="2000" b="1" dirty="0"/>
          </a:p>
        </p:txBody>
      </p:sp>
      <p:sp>
        <p:nvSpPr>
          <p:cNvPr id="36" name="Rectangle 35"/>
          <p:cNvSpPr/>
          <p:nvPr/>
        </p:nvSpPr>
        <p:spPr>
          <a:xfrm>
            <a:off x="2455200" y="1911208"/>
            <a:ext cx="1620000" cy="108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37" name="TextBox 36"/>
          <p:cNvSpPr txBox="1"/>
          <p:nvPr/>
        </p:nvSpPr>
        <p:spPr>
          <a:xfrm>
            <a:off x="2563389" y="1962344"/>
            <a:ext cx="1300356" cy="646331"/>
          </a:xfrm>
          <a:prstGeom prst="rect">
            <a:avLst/>
          </a:prstGeom>
          <a:noFill/>
        </p:spPr>
        <p:txBody>
          <a:bodyPr wrap="none" rtlCol="0">
            <a:spAutoFit/>
          </a:bodyPr>
          <a:lstStyle/>
          <a:p>
            <a:pPr algn="ctr"/>
            <a:r>
              <a:rPr lang="en-US" b="1" dirty="0" smtClean="0"/>
              <a:t>         pain </a:t>
            </a:r>
          </a:p>
          <a:p>
            <a:pPr algn="ctr"/>
            <a:r>
              <a:rPr lang="en-US" b="1" dirty="0" smtClean="0"/>
              <a:t>in flexion</a:t>
            </a:r>
            <a:endParaRPr lang="en-CA" b="1" dirty="0"/>
          </a:p>
        </p:txBody>
      </p:sp>
      <p:sp>
        <p:nvSpPr>
          <p:cNvPr id="38" name="TextBox 37"/>
          <p:cNvSpPr txBox="1"/>
          <p:nvPr/>
        </p:nvSpPr>
        <p:spPr>
          <a:xfrm>
            <a:off x="2646680" y="2599200"/>
            <a:ext cx="1281120" cy="400110"/>
          </a:xfrm>
          <a:prstGeom prst="rect">
            <a:avLst/>
          </a:prstGeom>
          <a:noFill/>
        </p:spPr>
        <p:txBody>
          <a:bodyPr wrap="none" rtlCol="0">
            <a:spAutoFit/>
          </a:bodyPr>
          <a:lstStyle/>
          <a:p>
            <a:r>
              <a:rPr lang="en-CA" sz="2000" b="1" dirty="0" smtClean="0"/>
              <a:t>Pattern 2</a:t>
            </a:r>
            <a:endParaRPr lang="en-CA" sz="2000" b="1" dirty="0"/>
          </a:p>
        </p:txBody>
      </p:sp>
      <p:sp>
        <p:nvSpPr>
          <p:cNvPr id="42" name="TextBox 41"/>
          <p:cNvSpPr txBox="1"/>
          <p:nvPr/>
        </p:nvSpPr>
        <p:spPr>
          <a:xfrm>
            <a:off x="5289817" y="1962000"/>
            <a:ext cx="1300356" cy="646331"/>
          </a:xfrm>
          <a:prstGeom prst="rect">
            <a:avLst/>
          </a:prstGeom>
          <a:noFill/>
        </p:spPr>
        <p:txBody>
          <a:bodyPr wrap="none" rtlCol="0">
            <a:spAutoFit/>
          </a:bodyPr>
          <a:lstStyle/>
          <a:p>
            <a:pPr algn="ctr"/>
            <a:r>
              <a:rPr lang="en-US" b="1" dirty="0" smtClean="0"/>
              <a:t>         pain </a:t>
            </a:r>
          </a:p>
          <a:p>
            <a:pPr algn="ctr"/>
            <a:r>
              <a:rPr lang="en-US" b="1" dirty="0" smtClean="0"/>
              <a:t>in flexion</a:t>
            </a:r>
            <a:endParaRPr lang="en-CA" b="1" dirty="0"/>
          </a:p>
        </p:txBody>
      </p:sp>
      <p:sp>
        <p:nvSpPr>
          <p:cNvPr id="39" name="Rectangle 38"/>
          <p:cNvSpPr/>
          <p:nvPr/>
        </p:nvSpPr>
        <p:spPr>
          <a:xfrm>
            <a:off x="7068473" y="1911600"/>
            <a:ext cx="1620000" cy="108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40" name="Rectangle 39"/>
          <p:cNvSpPr/>
          <p:nvPr/>
        </p:nvSpPr>
        <p:spPr>
          <a:xfrm>
            <a:off x="5150159" y="1911600"/>
            <a:ext cx="1620000" cy="108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44" name="TextBox 43"/>
          <p:cNvSpPr txBox="1"/>
          <p:nvPr/>
        </p:nvSpPr>
        <p:spPr>
          <a:xfrm>
            <a:off x="5538149" y="4064400"/>
            <a:ext cx="1197764" cy="646331"/>
          </a:xfrm>
          <a:prstGeom prst="rect">
            <a:avLst/>
          </a:prstGeom>
          <a:noFill/>
        </p:spPr>
        <p:txBody>
          <a:bodyPr wrap="none" rtlCol="0">
            <a:spAutoFit/>
          </a:bodyPr>
          <a:lstStyle/>
          <a:p>
            <a:pPr algn="ctr"/>
            <a:r>
              <a:rPr lang="en-US" b="1" dirty="0" smtClean="0"/>
              <a:t>   pain </a:t>
            </a:r>
          </a:p>
          <a:p>
            <a:pPr algn="ctr"/>
            <a:r>
              <a:rPr lang="en-US" b="1" dirty="0" smtClean="0"/>
              <a:t>in flexion</a:t>
            </a:r>
            <a:endParaRPr lang="en-CA" b="1" dirty="0"/>
          </a:p>
        </p:txBody>
      </p:sp>
      <p:sp>
        <p:nvSpPr>
          <p:cNvPr id="45" name="TextBox 44"/>
          <p:cNvSpPr txBox="1"/>
          <p:nvPr/>
        </p:nvSpPr>
        <p:spPr>
          <a:xfrm>
            <a:off x="7362236" y="4064400"/>
            <a:ext cx="1197764" cy="646331"/>
          </a:xfrm>
          <a:prstGeom prst="rect">
            <a:avLst/>
          </a:prstGeom>
          <a:noFill/>
        </p:spPr>
        <p:txBody>
          <a:bodyPr wrap="none" rtlCol="0">
            <a:spAutoFit/>
          </a:bodyPr>
          <a:lstStyle/>
          <a:p>
            <a:pPr algn="ctr"/>
            <a:r>
              <a:rPr lang="en-US" b="1" dirty="0" smtClean="0"/>
              <a:t>   pain </a:t>
            </a:r>
          </a:p>
          <a:p>
            <a:pPr algn="ctr"/>
            <a:r>
              <a:rPr lang="en-US" b="1" dirty="0" smtClean="0"/>
              <a:t>in flexion</a:t>
            </a:r>
            <a:endParaRPr lang="en-CA" b="1" dirty="0"/>
          </a:p>
        </p:txBody>
      </p:sp>
      <p:sp>
        <p:nvSpPr>
          <p:cNvPr id="46" name="Rectangle 45"/>
          <p:cNvSpPr/>
          <p:nvPr/>
        </p:nvSpPr>
        <p:spPr>
          <a:xfrm>
            <a:off x="324713" y="4140000"/>
            <a:ext cx="1620000" cy="252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47" name="Rectangle 46"/>
          <p:cNvSpPr/>
          <p:nvPr/>
        </p:nvSpPr>
        <p:spPr>
          <a:xfrm>
            <a:off x="2097360" y="4140000"/>
            <a:ext cx="1620000" cy="252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48" name="Rectangle 47"/>
          <p:cNvSpPr/>
          <p:nvPr/>
        </p:nvSpPr>
        <p:spPr>
          <a:xfrm>
            <a:off x="5297937" y="3913200"/>
            <a:ext cx="1620000" cy="162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sp>
        <p:nvSpPr>
          <p:cNvPr id="49" name="Rectangle 48"/>
          <p:cNvSpPr/>
          <p:nvPr/>
        </p:nvSpPr>
        <p:spPr>
          <a:xfrm>
            <a:off x="7215168" y="3913200"/>
            <a:ext cx="1620000" cy="2520000"/>
          </a:xfrm>
          <a:prstGeom prst="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solidFill>
                <a:schemeClr val="accent2">
                  <a:lumMod val="75000"/>
                </a:schemeClr>
              </a:solidFill>
            </a:endParaRPr>
          </a:p>
        </p:txBody>
      </p:sp>
      <p:cxnSp>
        <p:nvCxnSpPr>
          <p:cNvPr id="34" name="Straight Arrow Connector 33"/>
          <p:cNvCxnSpPr/>
          <p:nvPr/>
        </p:nvCxnSpPr>
        <p:spPr>
          <a:xfrm flipV="1">
            <a:off x="5755617" y="1976400"/>
            <a:ext cx="0" cy="28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390335" y="2599200"/>
            <a:ext cx="1281120" cy="400110"/>
          </a:xfrm>
          <a:prstGeom prst="rect">
            <a:avLst/>
          </a:prstGeom>
          <a:noFill/>
        </p:spPr>
        <p:txBody>
          <a:bodyPr wrap="none" rtlCol="0">
            <a:spAutoFit/>
          </a:bodyPr>
          <a:lstStyle/>
          <a:p>
            <a:r>
              <a:rPr lang="en-CA" sz="2000" b="1" dirty="0" smtClean="0"/>
              <a:t>Pattern 3</a:t>
            </a:r>
            <a:endParaRPr lang="en-CA" sz="2000" b="1" dirty="0"/>
          </a:p>
        </p:txBody>
      </p:sp>
      <p:sp>
        <p:nvSpPr>
          <p:cNvPr id="43" name="TextBox 42"/>
          <p:cNvSpPr txBox="1"/>
          <p:nvPr/>
        </p:nvSpPr>
        <p:spPr>
          <a:xfrm>
            <a:off x="7278880" y="2246297"/>
            <a:ext cx="1281120" cy="400110"/>
          </a:xfrm>
          <a:prstGeom prst="rect">
            <a:avLst/>
          </a:prstGeom>
          <a:noFill/>
        </p:spPr>
        <p:txBody>
          <a:bodyPr wrap="none" rtlCol="0">
            <a:spAutoFit/>
          </a:bodyPr>
          <a:lstStyle/>
          <a:p>
            <a:r>
              <a:rPr lang="en-CA" sz="2000" b="1" dirty="0" smtClean="0"/>
              <a:t>Pattern 4</a:t>
            </a:r>
            <a:endParaRPr lang="en-CA" sz="2000" b="1" dirty="0"/>
          </a:p>
        </p:txBody>
      </p:sp>
      <p:cxnSp>
        <p:nvCxnSpPr>
          <p:cNvPr id="33" name="Straight Arrow Connector 32"/>
          <p:cNvCxnSpPr/>
          <p:nvPr/>
        </p:nvCxnSpPr>
        <p:spPr>
          <a:xfrm flipV="1">
            <a:off x="5718670" y="4082400"/>
            <a:ext cx="0" cy="28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7527860" y="4080657"/>
            <a:ext cx="0" cy="28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073978" y="1976400"/>
            <a:ext cx="0" cy="28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766536" y="1974836"/>
            <a:ext cx="0" cy="28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78443" y="2115336"/>
            <a:ext cx="25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9774" y="4320000"/>
            <a:ext cx="1751406" cy="1200329"/>
          </a:xfrm>
          <a:prstGeom prst="rect">
            <a:avLst/>
          </a:prstGeom>
          <a:noFill/>
        </p:spPr>
        <p:txBody>
          <a:bodyPr wrap="square" rtlCol="0">
            <a:spAutoFit/>
          </a:bodyPr>
          <a:lstStyle/>
          <a:p>
            <a:pPr algn="ctr"/>
            <a:r>
              <a:rPr lang="en-US" b="1" dirty="0" smtClean="0"/>
              <a:t>     pain </a:t>
            </a:r>
          </a:p>
          <a:p>
            <a:pPr algn="ctr"/>
            <a:r>
              <a:rPr lang="en-US" b="1" dirty="0" smtClean="0"/>
              <a:t>within 10 prone passive extensions</a:t>
            </a:r>
            <a:endParaRPr lang="en-CA" b="1" dirty="0"/>
          </a:p>
        </p:txBody>
      </p:sp>
      <p:cxnSp>
        <p:nvCxnSpPr>
          <p:cNvPr id="50" name="Straight Arrow Connector 49"/>
          <p:cNvCxnSpPr/>
          <p:nvPr/>
        </p:nvCxnSpPr>
        <p:spPr>
          <a:xfrm>
            <a:off x="870780" y="4320000"/>
            <a:ext cx="0" cy="28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84917" y="5760000"/>
            <a:ext cx="1281120" cy="707886"/>
          </a:xfrm>
          <a:prstGeom prst="rect">
            <a:avLst/>
          </a:prstGeom>
          <a:noFill/>
        </p:spPr>
        <p:txBody>
          <a:bodyPr wrap="none" rtlCol="0">
            <a:spAutoFit/>
          </a:bodyPr>
          <a:lstStyle/>
          <a:p>
            <a:pPr algn="ctr"/>
            <a:r>
              <a:rPr lang="en-US" sz="2000" b="1" dirty="0" smtClean="0"/>
              <a:t>Pattern 1</a:t>
            </a:r>
          </a:p>
          <a:p>
            <a:pPr algn="ctr"/>
            <a:r>
              <a:rPr lang="en-US" sz="2000" b="1" dirty="0" smtClean="0"/>
              <a:t>PEP</a:t>
            </a:r>
            <a:endParaRPr lang="en-CA" sz="2000" b="1" dirty="0"/>
          </a:p>
        </p:txBody>
      </p:sp>
      <p:sp>
        <p:nvSpPr>
          <p:cNvPr id="52" name="TextBox 51"/>
          <p:cNvSpPr txBox="1"/>
          <p:nvPr/>
        </p:nvSpPr>
        <p:spPr>
          <a:xfrm>
            <a:off x="2027609" y="4320000"/>
            <a:ext cx="1751406" cy="1200329"/>
          </a:xfrm>
          <a:prstGeom prst="rect">
            <a:avLst/>
          </a:prstGeom>
          <a:noFill/>
        </p:spPr>
        <p:txBody>
          <a:bodyPr wrap="square" rtlCol="0">
            <a:spAutoFit/>
          </a:bodyPr>
          <a:lstStyle/>
          <a:p>
            <a:pPr algn="ctr"/>
            <a:r>
              <a:rPr lang="en-US" b="1" dirty="0" smtClean="0"/>
              <a:t>     pain </a:t>
            </a:r>
          </a:p>
          <a:p>
            <a:pPr algn="ctr"/>
            <a:r>
              <a:rPr lang="en-US" b="1" dirty="0" smtClean="0"/>
              <a:t>within 10 prone passive extensions</a:t>
            </a:r>
            <a:endParaRPr lang="en-CA" b="1" dirty="0"/>
          </a:p>
        </p:txBody>
      </p:sp>
      <p:cxnSp>
        <p:nvCxnSpPr>
          <p:cNvPr id="51" name="Straight Connector 50"/>
          <p:cNvCxnSpPr/>
          <p:nvPr/>
        </p:nvCxnSpPr>
        <p:spPr>
          <a:xfrm>
            <a:off x="2478781" y="4500000"/>
            <a:ext cx="25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362760" y="4320000"/>
            <a:ext cx="0" cy="288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64623" y="5760000"/>
            <a:ext cx="1281120" cy="707886"/>
          </a:xfrm>
          <a:prstGeom prst="rect">
            <a:avLst/>
          </a:prstGeom>
          <a:noFill/>
        </p:spPr>
        <p:txBody>
          <a:bodyPr wrap="none" rtlCol="0">
            <a:spAutoFit/>
          </a:bodyPr>
          <a:lstStyle/>
          <a:p>
            <a:pPr algn="ctr"/>
            <a:r>
              <a:rPr lang="en-US" sz="2000" b="1" dirty="0" smtClean="0"/>
              <a:t>Pattern 1</a:t>
            </a:r>
          </a:p>
          <a:p>
            <a:pPr algn="ctr"/>
            <a:r>
              <a:rPr lang="en-US" sz="2000" b="1" dirty="0" smtClean="0"/>
              <a:t>PEN</a:t>
            </a:r>
            <a:endParaRPr lang="en-CA" sz="2000" b="1" dirty="0"/>
          </a:p>
        </p:txBody>
      </p:sp>
      <p:sp>
        <p:nvSpPr>
          <p:cNvPr id="54" name="TextBox 53"/>
          <p:cNvSpPr txBox="1"/>
          <p:nvPr/>
        </p:nvSpPr>
        <p:spPr>
          <a:xfrm>
            <a:off x="7384608" y="5256000"/>
            <a:ext cx="1281120" cy="707886"/>
          </a:xfrm>
          <a:prstGeom prst="rect">
            <a:avLst/>
          </a:prstGeom>
          <a:noFill/>
        </p:spPr>
        <p:txBody>
          <a:bodyPr wrap="none" rtlCol="0">
            <a:spAutoFit/>
          </a:bodyPr>
          <a:lstStyle/>
          <a:p>
            <a:pPr algn="ctr"/>
            <a:r>
              <a:rPr lang="en-CA" sz="2000" b="1" dirty="0" smtClean="0"/>
              <a:t>Pattern 4</a:t>
            </a:r>
          </a:p>
          <a:p>
            <a:pPr algn="ctr"/>
            <a:r>
              <a:rPr lang="en-US" sz="2000" b="1" dirty="0" smtClean="0"/>
              <a:t>FR</a:t>
            </a:r>
            <a:endParaRPr lang="en-CA" sz="2000" b="1" dirty="0"/>
          </a:p>
        </p:txBody>
      </p:sp>
      <p:sp>
        <p:nvSpPr>
          <p:cNvPr id="55" name="TextBox 54"/>
          <p:cNvSpPr txBox="1"/>
          <p:nvPr/>
        </p:nvSpPr>
        <p:spPr>
          <a:xfrm>
            <a:off x="5498988" y="4769571"/>
            <a:ext cx="1281120" cy="707886"/>
          </a:xfrm>
          <a:prstGeom prst="rect">
            <a:avLst/>
          </a:prstGeom>
          <a:noFill/>
        </p:spPr>
        <p:txBody>
          <a:bodyPr wrap="none" rtlCol="0">
            <a:spAutoFit/>
          </a:bodyPr>
          <a:lstStyle/>
          <a:p>
            <a:pPr algn="ctr"/>
            <a:r>
              <a:rPr lang="en-CA" sz="2000" b="1" dirty="0" smtClean="0"/>
              <a:t>Pattern 4</a:t>
            </a:r>
          </a:p>
          <a:p>
            <a:pPr algn="ctr"/>
            <a:r>
              <a:rPr lang="en-US" sz="2000" b="1" dirty="0" smtClean="0"/>
              <a:t>FA</a:t>
            </a:r>
            <a:endParaRPr lang="en-CA" sz="2000" b="1" dirty="0"/>
          </a:p>
        </p:txBody>
      </p:sp>
      <p:cxnSp>
        <p:nvCxnSpPr>
          <p:cNvPr id="56" name="Straight Connector 55"/>
          <p:cNvCxnSpPr/>
          <p:nvPr/>
        </p:nvCxnSpPr>
        <p:spPr>
          <a:xfrm>
            <a:off x="3257475" y="673200"/>
            <a:ext cx="0" cy="324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934796" y="672571"/>
            <a:ext cx="0" cy="324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878474" y="672571"/>
            <a:ext cx="0" cy="324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258000" y="1376996"/>
            <a:ext cx="0" cy="540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960159" y="1378800"/>
            <a:ext cx="0" cy="540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7880400" y="1378800"/>
            <a:ext cx="0" cy="540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1128034" y="3445200"/>
            <a:ext cx="176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1125763" y="3434400"/>
            <a:ext cx="0" cy="684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899261" y="3434400"/>
            <a:ext cx="0" cy="684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7880400" y="2984872"/>
            <a:ext cx="0" cy="918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281" y="3476721"/>
            <a:ext cx="1199674" cy="648000"/>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9" name="Oval Callout 18"/>
          <p:cNvSpPr/>
          <p:nvPr/>
        </p:nvSpPr>
        <p:spPr>
          <a:xfrm>
            <a:off x="3305900" y="3019320"/>
            <a:ext cx="2628895" cy="890245"/>
          </a:xfrm>
          <a:prstGeom prst="wedgeEllipseCallout">
            <a:avLst>
              <a:gd name="adj1" fmla="val -84528"/>
              <a:gd name="adj2" fmla="val 43722"/>
            </a:avLst>
          </a:prstGeom>
          <a:solidFill>
            <a:schemeClr val="bg1"/>
          </a:solidFill>
          <a:ln w="285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 Sloppy Push Up </a:t>
            </a:r>
            <a:endParaRPr lang="en-CA" b="1" dirty="0">
              <a:solidFill>
                <a:schemeClr val="tx1"/>
              </a:solidFill>
            </a:endParaRPr>
          </a:p>
        </p:txBody>
      </p:sp>
      <p:sp>
        <p:nvSpPr>
          <p:cNvPr id="66" name="TextBox 65"/>
          <p:cNvSpPr txBox="1"/>
          <p:nvPr/>
        </p:nvSpPr>
        <p:spPr>
          <a:xfrm>
            <a:off x="491139" y="2586037"/>
            <a:ext cx="1553630" cy="400110"/>
          </a:xfrm>
          <a:prstGeom prst="rect">
            <a:avLst/>
          </a:prstGeom>
          <a:noFill/>
        </p:spPr>
        <p:txBody>
          <a:bodyPr wrap="none" rtlCol="0">
            <a:spAutoFit/>
          </a:bodyPr>
          <a:lstStyle/>
          <a:p>
            <a:r>
              <a:rPr lang="en-US" sz="2000" b="1" i="1" dirty="0" smtClean="0"/>
              <a:t>Discogenic</a:t>
            </a:r>
            <a:endParaRPr lang="en-CA" sz="2000" b="1" i="1" dirty="0"/>
          </a:p>
        </p:txBody>
      </p:sp>
      <p:sp>
        <p:nvSpPr>
          <p:cNvPr id="67" name="TextBox 66"/>
          <p:cNvSpPr txBox="1"/>
          <p:nvPr/>
        </p:nvSpPr>
        <p:spPr>
          <a:xfrm>
            <a:off x="2507522" y="2593154"/>
            <a:ext cx="1467068" cy="400110"/>
          </a:xfrm>
          <a:prstGeom prst="rect">
            <a:avLst/>
          </a:prstGeom>
          <a:noFill/>
        </p:spPr>
        <p:txBody>
          <a:bodyPr wrap="none" rtlCol="0">
            <a:spAutoFit/>
          </a:bodyPr>
          <a:lstStyle/>
          <a:p>
            <a:r>
              <a:rPr lang="en-US" sz="2000" b="1" i="1" dirty="0" smtClean="0"/>
              <a:t>Facet Pain</a:t>
            </a:r>
            <a:endParaRPr lang="en-CA" sz="2000" b="1" i="1" dirty="0"/>
          </a:p>
        </p:txBody>
      </p:sp>
      <p:sp>
        <p:nvSpPr>
          <p:cNvPr id="69" name="TextBox 68"/>
          <p:cNvSpPr txBox="1"/>
          <p:nvPr/>
        </p:nvSpPr>
        <p:spPr>
          <a:xfrm>
            <a:off x="5421652" y="2591098"/>
            <a:ext cx="1223412" cy="400110"/>
          </a:xfrm>
          <a:prstGeom prst="rect">
            <a:avLst/>
          </a:prstGeom>
          <a:noFill/>
        </p:spPr>
        <p:txBody>
          <a:bodyPr wrap="none" rtlCol="0">
            <a:spAutoFit/>
          </a:bodyPr>
          <a:lstStyle/>
          <a:p>
            <a:r>
              <a:rPr lang="en-US" sz="2000" b="1" i="1" dirty="0" smtClean="0"/>
              <a:t>Sciatica </a:t>
            </a:r>
            <a:endParaRPr lang="en-CA" sz="2000" b="1" i="1" dirty="0"/>
          </a:p>
        </p:txBody>
      </p:sp>
      <p:sp>
        <p:nvSpPr>
          <p:cNvPr id="74" name="TextBox 73"/>
          <p:cNvSpPr txBox="1"/>
          <p:nvPr/>
        </p:nvSpPr>
        <p:spPr>
          <a:xfrm>
            <a:off x="5339667" y="4779147"/>
            <a:ext cx="1553630" cy="707886"/>
          </a:xfrm>
          <a:prstGeom prst="rect">
            <a:avLst/>
          </a:prstGeom>
          <a:noFill/>
        </p:spPr>
        <p:txBody>
          <a:bodyPr wrap="none" rtlCol="0">
            <a:spAutoFit/>
          </a:bodyPr>
          <a:lstStyle/>
          <a:p>
            <a:pPr algn="ctr"/>
            <a:r>
              <a:rPr lang="en-US" sz="2000" b="1" i="1" dirty="0" smtClean="0"/>
              <a:t>Scarred </a:t>
            </a:r>
          </a:p>
          <a:p>
            <a:pPr algn="ctr"/>
            <a:r>
              <a:rPr lang="en-US" sz="2000" b="1" i="1" dirty="0" smtClean="0"/>
              <a:t>Nerve Root</a:t>
            </a:r>
            <a:endParaRPr lang="en-CA" sz="2000" b="1" i="1" dirty="0"/>
          </a:p>
        </p:txBody>
      </p:sp>
      <p:sp>
        <p:nvSpPr>
          <p:cNvPr id="75" name="TextBox 74"/>
          <p:cNvSpPr txBox="1"/>
          <p:nvPr/>
        </p:nvSpPr>
        <p:spPr>
          <a:xfrm>
            <a:off x="7132239" y="5245672"/>
            <a:ext cx="1723549" cy="707886"/>
          </a:xfrm>
          <a:prstGeom prst="rect">
            <a:avLst/>
          </a:prstGeom>
          <a:noFill/>
        </p:spPr>
        <p:txBody>
          <a:bodyPr wrap="none" rtlCol="0">
            <a:spAutoFit/>
          </a:bodyPr>
          <a:lstStyle/>
          <a:p>
            <a:pPr algn="ctr"/>
            <a:r>
              <a:rPr lang="en-US" sz="2000" b="1" i="1" dirty="0" smtClean="0"/>
              <a:t>Neurogenic </a:t>
            </a:r>
          </a:p>
          <a:p>
            <a:pPr algn="ctr"/>
            <a:r>
              <a:rPr lang="en-US" sz="2000" b="1" i="1" dirty="0" smtClean="0"/>
              <a:t>Claudication</a:t>
            </a:r>
            <a:endParaRPr lang="en-CA" sz="2000" b="1" i="1" dirty="0"/>
          </a:p>
        </p:txBody>
      </p:sp>
    </p:spTree>
    <p:extLst>
      <p:ext uri="{BB962C8B-B14F-4D97-AF65-F5344CB8AC3E}">
        <p14:creationId xmlns:p14="http://schemas.microsoft.com/office/powerpoint/2010/main" val="551189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750"/>
                                        <p:tgtEl>
                                          <p:spTgt spid="19"/>
                                        </p:tgtEl>
                                      </p:cBhvr>
                                    </p:animEffect>
                                    <p:set>
                                      <p:cBhvr>
                                        <p:cTn id="12" dur="1" fill="hold">
                                          <p:stCondLst>
                                            <p:cond delay="749"/>
                                          </p:stCondLst>
                                        </p:cTn>
                                        <p:tgtEl>
                                          <p:spTgt spid="1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750"/>
                                        <p:tgtEl>
                                          <p:spTgt spid="32"/>
                                        </p:tgtEl>
                                      </p:cBhvr>
                                    </p:animEffect>
                                    <p:set>
                                      <p:cBhvr>
                                        <p:cTn id="15" dur="1" fill="hold">
                                          <p:stCondLst>
                                            <p:cond delay="749"/>
                                          </p:stCondLst>
                                        </p:cTn>
                                        <p:tgtEl>
                                          <p:spTgt spid="3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750"/>
                                        <p:tgtEl>
                                          <p:spTgt spid="38"/>
                                        </p:tgtEl>
                                      </p:cBhvr>
                                    </p:animEffect>
                                    <p:set>
                                      <p:cBhvr>
                                        <p:cTn id="18" dur="1" fill="hold">
                                          <p:stCondLst>
                                            <p:cond delay="749"/>
                                          </p:stCondLst>
                                        </p:cTn>
                                        <p:tgtEl>
                                          <p:spTgt spid="3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750"/>
                                        <p:tgtEl>
                                          <p:spTgt spid="41"/>
                                        </p:tgtEl>
                                      </p:cBhvr>
                                    </p:animEffect>
                                    <p:set>
                                      <p:cBhvr>
                                        <p:cTn id="21" dur="1" fill="hold">
                                          <p:stCondLst>
                                            <p:cond delay="749"/>
                                          </p:stCondLst>
                                        </p:cTn>
                                        <p:tgtEl>
                                          <p:spTgt spid="41"/>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750"/>
                                        <p:tgtEl>
                                          <p:spTgt spid="43"/>
                                        </p:tgtEl>
                                      </p:cBhvr>
                                    </p:animEffect>
                                    <p:set>
                                      <p:cBhvr>
                                        <p:cTn id="24" dur="1" fill="hold">
                                          <p:stCondLst>
                                            <p:cond delay="749"/>
                                          </p:stCondLst>
                                        </p:cTn>
                                        <p:tgtEl>
                                          <p:spTgt spid="4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750"/>
                                        <p:tgtEl>
                                          <p:spTgt spid="55"/>
                                        </p:tgtEl>
                                      </p:cBhvr>
                                    </p:animEffect>
                                    <p:set>
                                      <p:cBhvr>
                                        <p:cTn id="27" dur="1" fill="hold">
                                          <p:stCondLst>
                                            <p:cond delay="749"/>
                                          </p:stCondLst>
                                        </p:cTn>
                                        <p:tgtEl>
                                          <p:spTgt spid="55"/>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750"/>
                                        <p:tgtEl>
                                          <p:spTgt spid="54"/>
                                        </p:tgtEl>
                                      </p:cBhvr>
                                    </p:animEffect>
                                    <p:set>
                                      <p:cBhvr>
                                        <p:cTn id="30" dur="1" fill="hold">
                                          <p:stCondLst>
                                            <p:cond delay="749"/>
                                          </p:stCondLst>
                                        </p:cTn>
                                        <p:tgtEl>
                                          <p:spTgt spid="54"/>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750"/>
                                        <p:tgtEl>
                                          <p:spTgt spid="6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750"/>
                                        <p:tgtEl>
                                          <p:spTgt spid="6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750"/>
                                        <p:tgtEl>
                                          <p:spTgt spid="6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750"/>
                                        <p:tgtEl>
                                          <p:spTgt spid="7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750"/>
                                        <p:tgtEl>
                                          <p:spTgt spid="75"/>
                                        </p:tgtEl>
                                      </p:cBhvr>
                                    </p:animEffect>
                                  </p:childTnLst>
                                </p:cTn>
                              </p:par>
                              <p:par>
                                <p:cTn id="46" presetID="10" presetClass="exit" presetSubtype="0" fill="hold" grpId="0" nodeType="withEffect">
                                  <p:stCondLst>
                                    <p:cond delay="0"/>
                                  </p:stCondLst>
                                  <p:childTnLst>
                                    <p:animEffect transition="out" filter="fade">
                                      <p:cBhvr>
                                        <p:cTn id="47" dur="750"/>
                                        <p:tgtEl>
                                          <p:spTgt spid="7"/>
                                        </p:tgtEl>
                                      </p:cBhvr>
                                    </p:animEffect>
                                    <p:set>
                                      <p:cBhvr>
                                        <p:cTn id="48" dur="1" fill="hold">
                                          <p:stCondLst>
                                            <p:cond delay="749"/>
                                          </p:stCondLst>
                                        </p:cTn>
                                        <p:tgtEl>
                                          <p:spTgt spid="7"/>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750"/>
                                        <p:tgtEl>
                                          <p:spTgt spid="53"/>
                                        </p:tgtEl>
                                      </p:cBhvr>
                                    </p:animEffect>
                                    <p:set>
                                      <p:cBhvr>
                                        <p:cTn id="51" dur="1" fill="hold">
                                          <p:stCondLst>
                                            <p:cond delay="74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41" grpId="0"/>
      <p:bldP spid="43" grpId="0"/>
      <p:bldP spid="7" grpId="0"/>
      <p:bldP spid="53" grpId="0"/>
      <p:bldP spid="54" grpId="0"/>
      <p:bldP spid="55" grpId="0"/>
      <p:bldP spid="19" grpId="0" animBg="1"/>
      <p:bldP spid="19" grpId="1" animBg="1"/>
      <p:bldP spid="66" grpId="0"/>
      <p:bldP spid="67" grpId="0"/>
      <p:bldP spid="69"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177816"/>
            <a:ext cx="8856662" cy="7867065"/>
          </a:xfrm>
        </p:spPr>
        <p:txBody>
          <a:bodyPr/>
          <a:lstStyle/>
          <a:p>
            <a:pPr marL="0" indent="0">
              <a:buNone/>
            </a:pPr>
            <a:r>
              <a:rPr lang="en-CA" i="1" dirty="0">
                <a:solidFill>
                  <a:schemeClr val="accent2">
                    <a:lumMod val="75000"/>
                  </a:schemeClr>
                </a:solidFill>
              </a:rPr>
              <a:t>Patient Sample</a:t>
            </a:r>
            <a:r>
              <a:rPr lang="en-CA" dirty="0"/>
              <a:t>: </a:t>
            </a:r>
            <a:r>
              <a:rPr lang="en-CA" sz="2800" dirty="0"/>
              <a:t>260 consecutive cases </a:t>
            </a:r>
            <a:r>
              <a:rPr lang="en-CA" sz="2800" dirty="0" smtClean="0"/>
              <a:t>of mechanical low </a:t>
            </a:r>
            <a:r>
              <a:rPr lang="en-CA" sz="2800" dirty="0"/>
              <a:t>back </a:t>
            </a:r>
            <a:r>
              <a:rPr lang="en-CA" sz="2800" dirty="0" smtClean="0"/>
              <a:t>pain excluding patients with systemic </a:t>
            </a:r>
            <a:r>
              <a:rPr lang="en-CA" sz="2800" dirty="0"/>
              <a:t>symptoms, recent substantial </a:t>
            </a:r>
            <a:r>
              <a:rPr lang="en-CA" sz="2800" dirty="0" smtClean="0"/>
              <a:t>trauma, spinal infections, malignancy.     </a:t>
            </a:r>
            <a:endParaRPr lang="en-CA" dirty="0"/>
          </a:p>
          <a:p>
            <a:pPr marL="0" indent="0">
              <a:buNone/>
            </a:pPr>
            <a:r>
              <a:rPr lang="en-CA" i="1" dirty="0">
                <a:solidFill>
                  <a:schemeClr val="accent2">
                    <a:lumMod val="75000"/>
                  </a:schemeClr>
                </a:solidFill>
              </a:rPr>
              <a:t>Outcome measures</a:t>
            </a:r>
            <a:r>
              <a:rPr lang="en-CA" dirty="0"/>
              <a:t>: </a:t>
            </a:r>
            <a:r>
              <a:rPr lang="en-CA" sz="2800" dirty="0" smtClean="0"/>
              <a:t>spinal </a:t>
            </a:r>
            <a:r>
              <a:rPr lang="en-CA" sz="2800" dirty="0"/>
              <a:t>imaging, </a:t>
            </a:r>
            <a:r>
              <a:rPr lang="en-CA" sz="2800" dirty="0" smtClean="0"/>
              <a:t>narcotic use</a:t>
            </a:r>
            <a:r>
              <a:rPr lang="en-CA" sz="2800" dirty="0"/>
              <a:t>, length of </a:t>
            </a:r>
            <a:r>
              <a:rPr lang="en-CA" sz="2800" dirty="0" smtClean="0"/>
              <a:t>treatment, number </a:t>
            </a:r>
            <a:r>
              <a:rPr lang="en-CA" sz="2800" dirty="0"/>
              <a:t>of visits, </a:t>
            </a:r>
            <a:r>
              <a:rPr lang="en-CA" sz="2800" dirty="0" smtClean="0"/>
              <a:t>unplanned back-related care</a:t>
            </a:r>
            <a:r>
              <a:rPr lang="en-CA" sz="2800" dirty="0"/>
              <a:t>, </a:t>
            </a:r>
            <a:r>
              <a:rPr lang="en-CA" sz="2800" dirty="0" smtClean="0"/>
              <a:t>episode </a:t>
            </a:r>
            <a:r>
              <a:rPr lang="en-CA" sz="2800" dirty="0"/>
              <a:t>cost.</a:t>
            </a:r>
          </a:p>
          <a:p>
            <a:pPr marL="0" indent="0">
              <a:buNone/>
            </a:pPr>
            <a:r>
              <a:rPr lang="en-CA" i="1" dirty="0">
                <a:solidFill>
                  <a:schemeClr val="accent2">
                    <a:lumMod val="75000"/>
                  </a:schemeClr>
                </a:solidFill>
              </a:rPr>
              <a:t>Methods</a:t>
            </a:r>
            <a:r>
              <a:rPr lang="en-CA" dirty="0"/>
              <a:t>: </a:t>
            </a:r>
            <a:r>
              <a:rPr lang="en-CA" sz="2800" dirty="0" smtClean="0"/>
              <a:t>Between</a:t>
            </a:r>
            <a:r>
              <a:rPr lang="en-CA" dirty="0" smtClean="0"/>
              <a:t> </a:t>
            </a:r>
            <a:r>
              <a:rPr lang="en-CA" sz="2800" dirty="0" smtClean="0"/>
              <a:t>October </a:t>
            </a:r>
            <a:r>
              <a:rPr lang="en-CA" sz="2800" dirty="0"/>
              <a:t>2017 </a:t>
            </a:r>
            <a:r>
              <a:rPr lang="en-CA" sz="2800" dirty="0" smtClean="0"/>
              <a:t>to April 2019, specially trained physiotherapists classified patients while the referring primary </a:t>
            </a:r>
            <a:r>
              <a:rPr lang="en-CA" sz="2800" dirty="0"/>
              <a:t>care physicians used </a:t>
            </a:r>
            <a:r>
              <a:rPr lang="en-CA" sz="2800" dirty="0" smtClean="0"/>
              <a:t>the therapist’s Patterns of Pain classification to direct treatment</a:t>
            </a:r>
            <a:r>
              <a:rPr lang="en-CA" sz="2800" dirty="0"/>
              <a:t>. </a:t>
            </a:r>
            <a:endParaRPr lang="en-CA" sz="2800" dirty="0" smtClean="0"/>
          </a:p>
          <a:p>
            <a:pPr marL="0" indent="0">
              <a:buNone/>
            </a:pPr>
            <a:r>
              <a:rPr lang="en-CA" sz="2800" dirty="0" smtClean="0"/>
              <a:t>Controls a) 256 </a:t>
            </a:r>
            <a:r>
              <a:rPr lang="en-CA" sz="2800" dirty="0"/>
              <a:t>propensity-matched </a:t>
            </a:r>
            <a:r>
              <a:rPr lang="en-CA" sz="2800" dirty="0" smtClean="0"/>
              <a:t>patients</a:t>
            </a:r>
          </a:p>
          <a:p>
            <a:pPr marL="0" indent="0">
              <a:buNone/>
            </a:pPr>
            <a:r>
              <a:rPr lang="en-CA" sz="2800" dirty="0" smtClean="0"/>
              <a:t>		     b) for the financial impact of physiotherapy alone: 				111 previous non-classified patients who had				received physiotherapy.</a:t>
            </a:r>
            <a:endParaRPr lang="en-CA" sz="2800" dirty="0"/>
          </a:p>
          <a:p>
            <a:pPr marL="0" indent="0">
              <a:buNone/>
            </a:pPr>
            <a:endParaRPr lang="en-CA" dirty="0"/>
          </a:p>
        </p:txBody>
      </p:sp>
    </p:spTree>
    <p:extLst>
      <p:ext uri="{BB962C8B-B14F-4D97-AF65-F5344CB8AC3E}">
        <p14:creationId xmlns:p14="http://schemas.microsoft.com/office/powerpoint/2010/main" val="298511555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1671283709"/>
              </p:ext>
            </p:extLst>
          </p:nvPr>
        </p:nvGraphicFramePr>
        <p:xfrm>
          <a:off x="728692" y="864000"/>
          <a:ext cx="3108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7744" y="184676"/>
            <a:ext cx="4208745" cy="707886"/>
          </a:xfrm>
          <a:prstGeom prst="rect">
            <a:avLst/>
          </a:prstGeom>
          <a:noFill/>
        </p:spPr>
        <p:txBody>
          <a:bodyPr wrap="square" rtlCol="0">
            <a:spAutoFit/>
          </a:bodyPr>
          <a:lstStyle/>
          <a:p>
            <a:pPr algn="ctr"/>
            <a:r>
              <a:rPr lang="en-US" sz="2000" b="1" dirty="0" smtClean="0">
                <a:latin typeface="+mn-lt"/>
              </a:rPr>
              <a:t>Patients who received physiotherapy in the first 6 months     </a:t>
            </a:r>
            <a:r>
              <a:rPr lang="en-US" sz="2000" i="1" dirty="0" smtClean="0">
                <a:latin typeface="+mn-lt"/>
              </a:rPr>
              <a:t>p&lt;.001</a:t>
            </a:r>
            <a:endParaRPr lang="en-CA" sz="2000" i="1" dirty="0">
              <a:latin typeface="+mn-lt"/>
            </a:endParaRPr>
          </a:p>
        </p:txBody>
      </p:sp>
      <p:graphicFrame>
        <p:nvGraphicFramePr>
          <p:cNvPr id="11" name="Chart 10"/>
          <p:cNvGraphicFramePr>
            <a:graphicFrameLocks noChangeAspect="1"/>
          </p:cNvGraphicFramePr>
          <p:nvPr>
            <p:extLst>
              <p:ext uri="{D42A27DB-BD31-4B8C-83A1-F6EECF244321}">
                <p14:modId xmlns:p14="http://schemas.microsoft.com/office/powerpoint/2010/main" val="1301135112"/>
              </p:ext>
            </p:extLst>
          </p:nvPr>
        </p:nvGraphicFramePr>
        <p:xfrm>
          <a:off x="5328000" y="864000"/>
          <a:ext cx="3108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764933" y="183600"/>
            <a:ext cx="4208745" cy="707886"/>
          </a:xfrm>
          <a:prstGeom prst="rect">
            <a:avLst/>
          </a:prstGeom>
          <a:noFill/>
        </p:spPr>
        <p:txBody>
          <a:bodyPr wrap="square" rtlCol="0">
            <a:spAutoFit/>
          </a:bodyPr>
          <a:lstStyle/>
          <a:p>
            <a:pPr algn="ctr"/>
            <a:r>
              <a:rPr lang="en-US" sz="2000" b="1" dirty="0" smtClean="0">
                <a:latin typeface="+mn-lt"/>
              </a:rPr>
              <a:t>Number of treatment visits </a:t>
            </a:r>
          </a:p>
          <a:p>
            <a:pPr algn="ctr"/>
            <a:r>
              <a:rPr lang="en-US" sz="2000" i="1" dirty="0" smtClean="0">
                <a:latin typeface="+mn-lt"/>
              </a:rPr>
              <a:t>p=.003</a:t>
            </a:r>
            <a:endParaRPr lang="en-CA" sz="2000" i="1" dirty="0">
              <a:latin typeface="+mn-lt"/>
            </a:endParaRPr>
          </a:p>
        </p:txBody>
      </p:sp>
      <p:graphicFrame>
        <p:nvGraphicFramePr>
          <p:cNvPr id="13" name="Chart 12"/>
          <p:cNvGraphicFramePr>
            <a:graphicFrameLocks noChangeAspect="1"/>
          </p:cNvGraphicFramePr>
          <p:nvPr>
            <p:extLst>
              <p:ext uri="{D42A27DB-BD31-4B8C-83A1-F6EECF244321}">
                <p14:modId xmlns:p14="http://schemas.microsoft.com/office/powerpoint/2010/main" val="1212273750"/>
              </p:ext>
            </p:extLst>
          </p:nvPr>
        </p:nvGraphicFramePr>
        <p:xfrm>
          <a:off x="727200" y="4284000"/>
          <a:ext cx="3108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76827" y="3605317"/>
            <a:ext cx="4208745" cy="707886"/>
          </a:xfrm>
          <a:prstGeom prst="rect">
            <a:avLst/>
          </a:prstGeom>
          <a:noFill/>
        </p:spPr>
        <p:txBody>
          <a:bodyPr wrap="square" rtlCol="0">
            <a:spAutoFit/>
          </a:bodyPr>
          <a:lstStyle/>
          <a:p>
            <a:pPr algn="ctr"/>
            <a:r>
              <a:rPr lang="en-US" sz="2000" b="1" dirty="0" smtClean="0">
                <a:latin typeface="+mn-lt"/>
              </a:rPr>
              <a:t>Number of treatment days in physiotherapy     </a:t>
            </a:r>
            <a:r>
              <a:rPr lang="en-US" sz="2000" i="1" dirty="0" smtClean="0">
                <a:latin typeface="+mn-lt"/>
              </a:rPr>
              <a:t>p=.10</a:t>
            </a:r>
            <a:endParaRPr lang="en-CA" sz="2000" i="1" dirty="0">
              <a:latin typeface="+mn-lt"/>
            </a:endParaRPr>
          </a:p>
        </p:txBody>
      </p:sp>
      <p:sp>
        <p:nvSpPr>
          <p:cNvPr id="15" name="TextBox 14"/>
          <p:cNvSpPr txBox="1"/>
          <p:nvPr/>
        </p:nvSpPr>
        <p:spPr>
          <a:xfrm>
            <a:off x="4575064" y="4064400"/>
            <a:ext cx="4208745" cy="2677656"/>
          </a:xfrm>
          <a:prstGeom prst="rect">
            <a:avLst/>
          </a:prstGeom>
          <a:noFill/>
        </p:spPr>
        <p:txBody>
          <a:bodyPr wrap="square" rtlCol="0">
            <a:spAutoFit/>
          </a:bodyPr>
          <a:lstStyle/>
          <a:p>
            <a:r>
              <a:rPr lang="en-US" sz="2400" dirty="0" smtClean="0">
                <a:latin typeface="+mn-lt"/>
              </a:rPr>
              <a:t>More patients in the triage cohort attended physiotherapy but compared to those in the control group who received physiotherapy, the triage group required fewer visits and less time to establish pain control.</a:t>
            </a:r>
            <a:endParaRPr lang="en-CA" sz="2400" dirty="0">
              <a:latin typeface="+mn-lt"/>
            </a:endParaRPr>
          </a:p>
        </p:txBody>
      </p:sp>
    </p:spTree>
    <p:extLst>
      <p:ext uri="{BB962C8B-B14F-4D97-AF65-F5344CB8AC3E}">
        <p14:creationId xmlns:p14="http://schemas.microsoft.com/office/powerpoint/2010/main" val="349349284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3975670354"/>
              </p:ext>
            </p:extLst>
          </p:nvPr>
        </p:nvGraphicFramePr>
        <p:xfrm>
          <a:off x="728692" y="864000"/>
          <a:ext cx="3108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7744" y="184676"/>
            <a:ext cx="4208745" cy="707886"/>
          </a:xfrm>
          <a:prstGeom prst="rect">
            <a:avLst/>
          </a:prstGeom>
          <a:noFill/>
        </p:spPr>
        <p:txBody>
          <a:bodyPr wrap="square" rtlCol="0">
            <a:spAutoFit/>
          </a:bodyPr>
          <a:lstStyle/>
          <a:p>
            <a:pPr algn="ctr"/>
            <a:r>
              <a:rPr lang="en-US" sz="2000" b="1" dirty="0" smtClean="0">
                <a:latin typeface="+mn-lt"/>
              </a:rPr>
              <a:t>Use of imaging (# procedures)  </a:t>
            </a:r>
          </a:p>
          <a:p>
            <a:pPr algn="ctr"/>
            <a:r>
              <a:rPr lang="en-US" sz="2000" b="1" i="1" dirty="0" smtClean="0">
                <a:latin typeface="+mn-lt"/>
              </a:rPr>
              <a:t>Week 1     </a:t>
            </a:r>
            <a:r>
              <a:rPr lang="en-US" sz="2000" i="1" dirty="0" smtClean="0">
                <a:latin typeface="+mn-lt"/>
              </a:rPr>
              <a:t>p&lt;.001</a:t>
            </a:r>
            <a:endParaRPr lang="en-CA" sz="2000" i="1" dirty="0">
              <a:latin typeface="+mn-lt"/>
            </a:endParaRPr>
          </a:p>
        </p:txBody>
      </p:sp>
      <p:graphicFrame>
        <p:nvGraphicFramePr>
          <p:cNvPr id="11" name="Chart 10"/>
          <p:cNvGraphicFramePr>
            <a:graphicFrameLocks noChangeAspect="1"/>
          </p:cNvGraphicFramePr>
          <p:nvPr>
            <p:extLst>
              <p:ext uri="{D42A27DB-BD31-4B8C-83A1-F6EECF244321}">
                <p14:modId xmlns:p14="http://schemas.microsoft.com/office/powerpoint/2010/main" val="1938496487"/>
              </p:ext>
            </p:extLst>
          </p:nvPr>
        </p:nvGraphicFramePr>
        <p:xfrm>
          <a:off x="5328000" y="864000"/>
          <a:ext cx="3108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764933" y="183600"/>
            <a:ext cx="4208745" cy="707886"/>
          </a:xfrm>
          <a:prstGeom prst="rect">
            <a:avLst/>
          </a:prstGeom>
          <a:noFill/>
        </p:spPr>
        <p:txBody>
          <a:bodyPr wrap="square" rtlCol="0">
            <a:spAutoFit/>
          </a:bodyPr>
          <a:lstStyle/>
          <a:p>
            <a:pPr algn="ctr"/>
            <a:r>
              <a:rPr lang="en-US" sz="2000" b="1" dirty="0" smtClean="0">
                <a:latin typeface="+mn-lt"/>
              </a:rPr>
              <a:t>Use of imaging (# patients)</a:t>
            </a:r>
          </a:p>
          <a:p>
            <a:pPr algn="ctr"/>
            <a:r>
              <a:rPr lang="en-US" sz="2000" b="1" dirty="0" smtClean="0">
                <a:latin typeface="+mn-lt"/>
              </a:rPr>
              <a:t>Overall     </a:t>
            </a:r>
            <a:r>
              <a:rPr lang="en-US" sz="2000" i="1" dirty="0" smtClean="0">
                <a:latin typeface="+mn-lt"/>
              </a:rPr>
              <a:t>p&lt;.001 </a:t>
            </a:r>
          </a:p>
        </p:txBody>
      </p:sp>
      <p:graphicFrame>
        <p:nvGraphicFramePr>
          <p:cNvPr id="13" name="Chart 12"/>
          <p:cNvGraphicFramePr>
            <a:graphicFrameLocks noChangeAspect="1"/>
          </p:cNvGraphicFramePr>
          <p:nvPr>
            <p:extLst>
              <p:ext uri="{D42A27DB-BD31-4B8C-83A1-F6EECF244321}">
                <p14:modId xmlns:p14="http://schemas.microsoft.com/office/powerpoint/2010/main" val="3994197045"/>
              </p:ext>
            </p:extLst>
          </p:nvPr>
        </p:nvGraphicFramePr>
        <p:xfrm>
          <a:off x="727200" y="4284000"/>
          <a:ext cx="3108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76827" y="3605317"/>
            <a:ext cx="4208745" cy="707886"/>
          </a:xfrm>
          <a:prstGeom prst="rect">
            <a:avLst/>
          </a:prstGeom>
          <a:noFill/>
        </p:spPr>
        <p:txBody>
          <a:bodyPr wrap="square" rtlCol="0">
            <a:spAutoFit/>
          </a:bodyPr>
          <a:lstStyle/>
          <a:p>
            <a:pPr algn="ctr"/>
            <a:r>
              <a:rPr lang="en-US" sz="2000" b="1" dirty="0" smtClean="0">
                <a:latin typeface="+mn-lt"/>
              </a:rPr>
              <a:t>Patients who received a </a:t>
            </a:r>
          </a:p>
          <a:p>
            <a:pPr algn="ctr"/>
            <a:r>
              <a:rPr lang="en-US" sz="2000" b="1" dirty="0" smtClean="0">
                <a:latin typeface="+mn-lt"/>
              </a:rPr>
              <a:t>narcotic prescription     </a:t>
            </a:r>
            <a:r>
              <a:rPr lang="en-US" sz="2000" i="1" dirty="0" smtClean="0">
                <a:latin typeface="+mn-lt"/>
              </a:rPr>
              <a:t>p&lt;.001</a:t>
            </a:r>
            <a:endParaRPr lang="en-CA" sz="2000" i="1" dirty="0">
              <a:latin typeface="+mn-lt"/>
            </a:endParaRPr>
          </a:p>
        </p:txBody>
      </p:sp>
      <p:sp>
        <p:nvSpPr>
          <p:cNvPr id="15" name="TextBox 14"/>
          <p:cNvSpPr txBox="1"/>
          <p:nvPr/>
        </p:nvSpPr>
        <p:spPr>
          <a:xfrm>
            <a:off x="4575064" y="4064400"/>
            <a:ext cx="4314936" cy="2677656"/>
          </a:xfrm>
          <a:prstGeom prst="rect">
            <a:avLst/>
          </a:prstGeom>
          <a:noFill/>
        </p:spPr>
        <p:txBody>
          <a:bodyPr wrap="square" rtlCol="0">
            <a:spAutoFit/>
          </a:bodyPr>
          <a:lstStyle/>
          <a:p>
            <a:r>
              <a:rPr lang="en-US" sz="2400" dirty="0" smtClean="0">
                <a:latin typeface="+mn-lt"/>
              </a:rPr>
              <a:t>Trust in the classification’s diagnosis reduced the need for confirmation in week 1. Imaging in the triage group was mainly in the 2</a:t>
            </a:r>
            <a:r>
              <a:rPr lang="en-US" sz="2400" baseline="30000" dirty="0" smtClean="0">
                <a:latin typeface="+mn-lt"/>
              </a:rPr>
              <a:t>nd</a:t>
            </a:r>
            <a:r>
              <a:rPr lang="en-US" sz="2400" dirty="0" smtClean="0">
                <a:latin typeface="+mn-lt"/>
              </a:rPr>
              <a:t> or 3</a:t>
            </a:r>
            <a:r>
              <a:rPr lang="en-US" sz="2400" baseline="30000" dirty="0" smtClean="0">
                <a:latin typeface="+mn-lt"/>
              </a:rPr>
              <a:t>rd</a:t>
            </a:r>
            <a:r>
              <a:rPr lang="en-US" sz="2400" dirty="0" smtClean="0">
                <a:latin typeface="+mn-lt"/>
              </a:rPr>
              <a:t> month. Focused care produced better pain control requiring less narcotics.</a:t>
            </a:r>
            <a:endParaRPr lang="en-CA" sz="2400" dirty="0">
              <a:latin typeface="+mn-lt"/>
            </a:endParaRPr>
          </a:p>
        </p:txBody>
      </p:sp>
    </p:spTree>
    <p:extLst>
      <p:ext uri="{BB962C8B-B14F-4D97-AF65-F5344CB8AC3E}">
        <p14:creationId xmlns:p14="http://schemas.microsoft.com/office/powerpoint/2010/main" val="131801473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2670497395"/>
              </p:ext>
            </p:extLst>
          </p:nvPr>
        </p:nvGraphicFramePr>
        <p:xfrm>
          <a:off x="728692" y="864000"/>
          <a:ext cx="3108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7744" y="184676"/>
            <a:ext cx="4208745" cy="707886"/>
          </a:xfrm>
          <a:prstGeom prst="rect">
            <a:avLst/>
          </a:prstGeom>
          <a:noFill/>
        </p:spPr>
        <p:txBody>
          <a:bodyPr wrap="square" rtlCol="0">
            <a:spAutoFit/>
          </a:bodyPr>
          <a:lstStyle/>
          <a:p>
            <a:pPr algn="ctr"/>
            <a:r>
              <a:rPr lang="en-US" sz="2000" b="1" dirty="0" smtClean="0">
                <a:latin typeface="+mn-lt"/>
              </a:rPr>
              <a:t>Patients requiring unplanned care</a:t>
            </a:r>
          </a:p>
          <a:p>
            <a:pPr algn="ctr"/>
            <a:r>
              <a:rPr lang="en-US" sz="2000" b="1" dirty="0" smtClean="0">
                <a:latin typeface="+mn-lt"/>
              </a:rPr>
              <a:t>Week 1 </a:t>
            </a:r>
            <a:r>
              <a:rPr lang="en-US" sz="2000" i="1" dirty="0" smtClean="0">
                <a:latin typeface="+mn-lt"/>
              </a:rPr>
              <a:t>    p&lt;.001</a:t>
            </a:r>
            <a:endParaRPr lang="en-CA" sz="2000" i="1" dirty="0">
              <a:latin typeface="+mn-lt"/>
            </a:endParaRPr>
          </a:p>
        </p:txBody>
      </p:sp>
      <p:graphicFrame>
        <p:nvGraphicFramePr>
          <p:cNvPr id="11" name="Chart 10"/>
          <p:cNvGraphicFramePr>
            <a:graphicFrameLocks noChangeAspect="1"/>
          </p:cNvGraphicFramePr>
          <p:nvPr>
            <p:extLst>
              <p:ext uri="{D42A27DB-BD31-4B8C-83A1-F6EECF244321}">
                <p14:modId xmlns:p14="http://schemas.microsoft.com/office/powerpoint/2010/main" val="129607038"/>
              </p:ext>
            </p:extLst>
          </p:nvPr>
        </p:nvGraphicFramePr>
        <p:xfrm>
          <a:off x="5328000" y="864000"/>
          <a:ext cx="3108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764933" y="183600"/>
            <a:ext cx="4208745" cy="707886"/>
          </a:xfrm>
          <a:prstGeom prst="rect">
            <a:avLst/>
          </a:prstGeom>
          <a:noFill/>
        </p:spPr>
        <p:txBody>
          <a:bodyPr wrap="square" rtlCol="0">
            <a:spAutoFit/>
          </a:bodyPr>
          <a:lstStyle/>
          <a:p>
            <a:pPr algn="ctr"/>
            <a:r>
              <a:rPr lang="en-US" sz="2000" b="1" dirty="0" smtClean="0">
                <a:latin typeface="+mn-lt"/>
              </a:rPr>
              <a:t>Patients requiring unplanned care </a:t>
            </a:r>
          </a:p>
          <a:p>
            <a:pPr algn="ctr"/>
            <a:r>
              <a:rPr lang="en-US" sz="2000" b="1" dirty="0" smtClean="0">
                <a:latin typeface="+mn-lt"/>
              </a:rPr>
              <a:t>12 months</a:t>
            </a:r>
            <a:r>
              <a:rPr lang="en-US" sz="2000" i="1" dirty="0" smtClean="0">
                <a:latin typeface="+mn-lt"/>
              </a:rPr>
              <a:t>     p&lt;.001</a:t>
            </a:r>
            <a:endParaRPr lang="en-CA" sz="2000" i="1" dirty="0">
              <a:latin typeface="+mn-lt"/>
            </a:endParaRPr>
          </a:p>
        </p:txBody>
      </p:sp>
      <p:sp>
        <p:nvSpPr>
          <p:cNvPr id="15" name="TextBox 14"/>
          <p:cNvSpPr txBox="1"/>
          <p:nvPr/>
        </p:nvSpPr>
        <p:spPr>
          <a:xfrm>
            <a:off x="809972" y="4064400"/>
            <a:ext cx="7707308" cy="2677656"/>
          </a:xfrm>
          <a:prstGeom prst="rect">
            <a:avLst/>
          </a:prstGeom>
          <a:noFill/>
        </p:spPr>
        <p:txBody>
          <a:bodyPr wrap="square" rtlCol="0">
            <a:spAutoFit/>
          </a:bodyPr>
          <a:lstStyle/>
          <a:p>
            <a:r>
              <a:rPr lang="en-CA" sz="2400" dirty="0" smtClean="0">
                <a:latin typeface="+mn-lt"/>
              </a:rPr>
              <a:t>Unexpected attacks of back </a:t>
            </a:r>
            <a:r>
              <a:rPr lang="en-CA" sz="2400" dirty="0">
                <a:latin typeface="+mn-lt"/>
              </a:rPr>
              <a:t>pain </a:t>
            </a:r>
            <a:r>
              <a:rPr lang="en-CA" sz="2400" dirty="0" smtClean="0">
                <a:latin typeface="+mn-lt"/>
              </a:rPr>
              <a:t>frequently </a:t>
            </a:r>
            <a:r>
              <a:rPr lang="en-CA" sz="2400" dirty="0">
                <a:latin typeface="+mn-lt"/>
              </a:rPr>
              <a:t>occur during treatment</a:t>
            </a:r>
            <a:r>
              <a:rPr lang="en-CA" sz="2400" dirty="0" smtClean="0">
                <a:latin typeface="+mn-lt"/>
              </a:rPr>
              <a:t>.</a:t>
            </a:r>
            <a:r>
              <a:rPr lang="en-CA" dirty="0" smtClean="0"/>
              <a:t> </a:t>
            </a:r>
            <a:r>
              <a:rPr lang="en-CA" sz="2400" dirty="0" smtClean="0">
                <a:latin typeface="+mn-lt"/>
              </a:rPr>
              <a:t>The Patterns of Pain classification and accompanying patient education lead to rapid pain control and confidence that </a:t>
            </a:r>
            <a:r>
              <a:rPr lang="en-CA" sz="2400" dirty="0">
                <a:latin typeface="+mn-lt"/>
              </a:rPr>
              <a:t>temporary painful episodes can be part of </a:t>
            </a:r>
            <a:r>
              <a:rPr lang="en-CA" sz="2400" dirty="0" smtClean="0">
                <a:latin typeface="+mn-lt"/>
              </a:rPr>
              <a:t>normal recovery. Most triage patients continued with the prescribed treatment plan and did not seek additional, unplanned back-related care.</a:t>
            </a:r>
            <a:endParaRPr lang="en-CA" sz="3200" dirty="0">
              <a:latin typeface="+mn-lt"/>
            </a:endParaRPr>
          </a:p>
        </p:txBody>
      </p:sp>
    </p:spTree>
    <p:extLst>
      <p:ext uri="{BB962C8B-B14F-4D97-AF65-F5344CB8AC3E}">
        <p14:creationId xmlns:p14="http://schemas.microsoft.com/office/powerpoint/2010/main" val="373070078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ChangeAspect="1"/>
          </p:cNvGraphicFramePr>
          <p:nvPr>
            <p:extLst>
              <p:ext uri="{D42A27DB-BD31-4B8C-83A1-F6EECF244321}">
                <p14:modId xmlns:p14="http://schemas.microsoft.com/office/powerpoint/2010/main" val="30659447"/>
              </p:ext>
            </p:extLst>
          </p:nvPr>
        </p:nvGraphicFramePr>
        <p:xfrm>
          <a:off x="728692" y="864000"/>
          <a:ext cx="3108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77744" y="184676"/>
            <a:ext cx="4208745" cy="707886"/>
          </a:xfrm>
          <a:prstGeom prst="rect">
            <a:avLst/>
          </a:prstGeom>
          <a:noFill/>
        </p:spPr>
        <p:txBody>
          <a:bodyPr wrap="square" rtlCol="0">
            <a:spAutoFit/>
          </a:bodyPr>
          <a:lstStyle/>
          <a:p>
            <a:pPr algn="ctr"/>
            <a:r>
              <a:rPr lang="en-US" sz="2000" b="1" dirty="0" smtClean="0">
                <a:latin typeface="+mn-lt"/>
              </a:rPr>
              <a:t>Cost per episode of back pain</a:t>
            </a:r>
          </a:p>
          <a:p>
            <a:pPr algn="ctr"/>
            <a:r>
              <a:rPr lang="en-US" sz="2000" b="1" dirty="0" smtClean="0">
                <a:latin typeface="+mn-lt"/>
              </a:rPr>
              <a:t>(propensity control)</a:t>
            </a:r>
            <a:r>
              <a:rPr lang="en-US" sz="2000" b="1" dirty="0" smtClean="0">
                <a:latin typeface="+mn-lt"/>
              </a:rPr>
              <a:t> </a:t>
            </a:r>
            <a:r>
              <a:rPr lang="en-US" sz="2000" i="1" dirty="0" smtClean="0">
                <a:latin typeface="+mn-lt"/>
              </a:rPr>
              <a:t>    p=.005</a:t>
            </a:r>
            <a:endParaRPr lang="en-CA" sz="2000" i="1" dirty="0">
              <a:latin typeface="+mn-lt"/>
            </a:endParaRPr>
          </a:p>
        </p:txBody>
      </p:sp>
      <p:graphicFrame>
        <p:nvGraphicFramePr>
          <p:cNvPr id="11" name="Chart 10"/>
          <p:cNvGraphicFramePr>
            <a:graphicFrameLocks noChangeAspect="1"/>
          </p:cNvGraphicFramePr>
          <p:nvPr>
            <p:extLst>
              <p:ext uri="{D42A27DB-BD31-4B8C-83A1-F6EECF244321}">
                <p14:modId xmlns:p14="http://schemas.microsoft.com/office/powerpoint/2010/main" val="555323251"/>
              </p:ext>
            </p:extLst>
          </p:nvPr>
        </p:nvGraphicFramePr>
        <p:xfrm>
          <a:off x="5328000" y="864000"/>
          <a:ext cx="3108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764933" y="183600"/>
            <a:ext cx="4208745" cy="707886"/>
          </a:xfrm>
          <a:prstGeom prst="rect">
            <a:avLst/>
          </a:prstGeom>
          <a:noFill/>
        </p:spPr>
        <p:txBody>
          <a:bodyPr wrap="square" rtlCol="0">
            <a:spAutoFit/>
          </a:bodyPr>
          <a:lstStyle/>
          <a:p>
            <a:pPr algn="ctr"/>
            <a:r>
              <a:rPr lang="en-US" sz="2000" b="1" dirty="0" smtClean="0">
                <a:latin typeface="+mn-lt"/>
              </a:rPr>
              <a:t>Cost per episode of back pain</a:t>
            </a:r>
          </a:p>
          <a:p>
            <a:pPr algn="ctr"/>
            <a:r>
              <a:rPr lang="en-US" sz="2000" b="1" dirty="0" smtClean="0">
                <a:latin typeface="+mn-lt"/>
              </a:rPr>
              <a:t> (historical control)</a:t>
            </a:r>
            <a:r>
              <a:rPr lang="en-US" sz="2000" i="1" dirty="0" smtClean="0">
                <a:latin typeface="+mn-lt"/>
              </a:rPr>
              <a:t>     p=.024</a:t>
            </a:r>
            <a:endParaRPr lang="en-CA" sz="2000" i="1" dirty="0">
              <a:latin typeface="+mn-lt"/>
            </a:endParaRPr>
          </a:p>
        </p:txBody>
      </p:sp>
      <p:sp>
        <p:nvSpPr>
          <p:cNvPr id="15" name="TextBox 14"/>
          <p:cNvSpPr txBox="1"/>
          <p:nvPr/>
        </p:nvSpPr>
        <p:spPr>
          <a:xfrm>
            <a:off x="809972" y="4064400"/>
            <a:ext cx="7846348" cy="2677656"/>
          </a:xfrm>
          <a:prstGeom prst="rect">
            <a:avLst/>
          </a:prstGeom>
          <a:noFill/>
        </p:spPr>
        <p:txBody>
          <a:bodyPr wrap="square" rtlCol="0">
            <a:spAutoFit/>
          </a:bodyPr>
          <a:lstStyle/>
          <a:p>
            <a:r>
              <a:rPr lang="en-CA" sz="2400" dirty="0" smtClean="0">
                <a:latin typeface="+mn-lt"/>
              </a:rPr>
              <a:t>Shorter </a:t>
            </a:r>
            <a:r>
              <a:rPr lang="en-CA" sz="2400" dirty="0">
                <a:latin typeface="+mn-lt"/>
              </a:rPr>
              <a:t>treatment </a:t>
            </a:r>
            <a:r>
              <a:rPr lang="en-CA" sz="2400" dirty="0" smtClean="0">
                <a:latin typeface="+mn-lt"/>
              </a:rPr>
              <a:t>times, fewer treatment visits, less </a:t>
            </a:r>
            <a:r>
              <a:rPr lang="en-CA" sz="2400" dirty="0">
                <a:latin typeface="+mn-lt"/>
              </a:rPr>
              <a:t>unplanned </a:t>
            </a:r>
            <a:r>
              <a:rPr lang="en-CA" sz="2400" dirty="0" smtClean="0">
                <a:latin typeface="+mn-lt"/>
              </a:rPr>
              <a:t>care and decreased imaging produce cost savings that more </a:t>
            </a:r>
            <a:r>
              <a:rPr lang="en-CA" sz="2400" dirty="0">
                <a:latin typeface="+mn-lt"/>
              </a:rPr>
              <a:t>than offset the increased use of physical </a:t>
            </a:r>
            <a:r>
              <a:rPr lang="en-CA" sz="2400" dirty="0" smtClean="0">
                <a:latin typeface="+mn-lt"/>
              </a:rPr>
              <a:t>therapy. The </a:t>
            </a:r>
            <a:r>
              <a:rPr lang="en-CA" sz="2400" dirty="0">
                <a:latin typeface="+mn-lt"/>
              </a:rPr>
              <a:t>higher episode </a:t>
            </a:r>
            <a:r>
              <a:rPr lang="en-CA" sz="2400" dirty="0" smtClean="0">
                <a:latin typeface="+mn-lt"/>
              </a:rPr>
              <a:t>costs in the sub-analysis </a:t>
            </a:r>
            <a:r>
              <a:rPr lang="en-CA" sz="2400" dirty="0">
                <a:latin typeface="+mn-lt"/>
              </a:rPr>
              <a:t>of patients managed before and after the start of </a:t>
            </a:r>
            <a:r>
              <a:rPr lang="en-CA" sz="2400" dirty="0" smtClean="0">
                <a:latin typeface="+mn-lt"/>
              </a:rPr>
              <a:t>triage system is the result of the smaller sample size. The difference between the cohorts in both comparisons is exactly the same.</a:t>
            </a:r>
            <a:endParaRPr lang="en-CA" sz="3200" dirty="0">
              <a:latin typeface="+mn-lt"/>
            </a:endParaRPr>
          </a:p>
        </p:txBody>
      </p:sp>
    </p:spTree>
    <p:extLst>
      <p:ext uri="{BB962C8B-B14F-4D97-AF65-F5344CB8AC3E}">
        <p14:creationId xmlns:p14="http://schemas.microsoft.com/office/powerpoint/2010/main" val="44257133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687</Words>
  <Application>Microsoft Office PowerPoint</Application>
  <PresentationFormat>On-screen Show (4:3)</PresentationFormat>
  <Paragraphs>86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Times New Roman</vt:lpstr>
      <vt:lpstr>Office Theme</vt:lpstr>
      <vt:lpstr>PowerPoint Presentation</vt:lpstr>
      <vt:lpstr>PowerPoint Presentation</vt:lpstr>
      <vt:lpstr>Hypothesis </vt:lpstr>
      <vt:lpstr>PowerPoint Presentation</vt:lpstr>
      <vt:lpstr>PowerPoint Presentation</vt:lpstr>
      <vt:lpstr>PowerPoint Presentation</vt:lpstr>
      <vt:lpstr>PowerPoint Presentation</vt:lpstr>
      <vt:lpstr>PowerPoint Presentation</vt:lpstr>
      <vt:lpstr>PowerPoint Presentation</vt:lpstr>
      <vt:lpstr>Conclusions </vt:lpstr>
    </vt:vector>
  </TitlesOfParts>
  <Company>McMaster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Rexworthy</dc:creator>
  <cp:lastModifiedBy>Dr. Hamilton Hall</cp:lastModifiedBy>
  <cp:revision>162</cp:revision>
  <dcterms:created xsi:type="dcterms:W3CDTF">2009-11-26T14:18:14Z</dcterms:created>
  <dcterms:modified xsi:type="dcterms:W3CDTF">2021-01-12T18:05:47Z</dcterms:modified>
</cp:coreProperties>
</file>