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hoRvYDI1feurkETm6hOLMxlBxP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47CA0E6-55E5-4D7C-81D8-45F611F59025}">
  <a:tblStyle styleId="{447CA0E6-55E5-4D7C-81D8-45F611F5902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5.png"/><Relationship Id="rId5" Type="http://schemas.openxmlformats.org/officeDocument/2006/relationships/image" Target="../media/image4.jpg"/><Relationship Id="rId6" Type="http://schemas.openxmlformats.org/officeDocument/2006/relationships/image" Target="../media/image1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7.png"/><Relationship Id="rId6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ss.jpg"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2047" y="5914042"/>
            <a:ext cx="1192059" cy="92715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type="ctrTitle"/>
          </p:nvPr>
        </p:nvSpPr>
        <p:spPr>
          <a:xfrm>
            <a:off x="14808" y="2708920"/>
            <a:ext cx="9104979" cy="20882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CA" sz="3959"/>
              <a:t>Minimally Invasive vs. Open Thoracolumbar Surgery for Lumbar Spinal Stenosis in Patients with Diabetes – A CSORN Study</a:t>
            </a:r>
            <a:br>
              <a:rPr lang="en-CA" sz="3959"/>
            </a:br>
            <a:r>
              <a:rPr lang="en-CA" sz="1979"/>
              <a:t>Kalpesh Hathi BScKin, Erin Bigney MA, Eden Richardson BA, Tolu Alugo MD, MSc, DPCOAI, CIME, DCAPM, FIPP, CIPS, ASRA-PMUC, Dana El-Mughayyar BSc, Amanda Vandewint BSc, Neil Manson MD FRCSC, Edward Abraham MD FRCSC, CSORN Investigators, Najmedden Attabib MD FRCSC</a:t>
            </a:r>
            <a:br>
              <a:rPr lang="en-CA" sz="1979"/>
            </a:br>
            <a:br>
              <a:rPr lang="en-CA" sz="1440"/>
            </a:br>
            <a:br>
              <a:rPr lang="en-CA" sz="1440"/>
            </a:br>
            <a:endParaRPr sz="1440"/>
          </a:p>
        </p:txBody>
      </p:sp>
      <p:sp>
        <p:nvSpPr>
          <p:cNvPr id="91" name="Google Shape;91;p1"/>
          <p:cNvSpPr/>
          <p:nvPr/>
        </p:nvSpPr>
        <p:spPr>
          <a:xfrm>
            <a:off x="-3084" y="5770026"/>
            <a:ext cx="9144000" cy="144016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1456322"/>
            <a:ext cx="9144000" cy="144016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5554002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-4703" y="1235048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9071" y="-32098"/>
            <a:ext cx="1350818" cy="1232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orizon.jpg" id="96" name="Google Shape;9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3528" y="6056444"/>
            <a:ext cx="2664296" cy="658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6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0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0"/>
          <p:cNvSpPr txBox="1"/>
          <p:nvPr>
            <p:ph type="title"/>
          </p:nvPr>
        </p:nvSpPr>
        <p:spPr>
          <a:xfrm>
            <a:off x="0" y="-20641"/>
            <a:ext cx="9138932" cy="1254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Conclusions</a:t>
            </a:r>
            <a:endParaRPr/>
          </a:p>
        </p:txBody>
      </p:sp>
      <p:sp>
        <p:nvSpPr>
          <p:cNvPr id="206" name="Google Shape;206;p10"/>
          <p:cNvSpPr txBox="1"/>
          <p:nvPr>
            <p:ph idx="1" type="body"/>
          </p:nvPr>
        </p:nvSpPr>
        <p:spPr>
          <a:xfrm>
            <a:off x="-5068" y="1851278"/>
            <a:ext cx="9144000" cy="498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MIS approaches showed significantly less blood loss, shorter length of stay in hospital, and less patients with adverse events.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MIS </a:t>
            </a:r>
            <a:r>
              <a:rPr i="1" lang="en-CA" sz="2800"/>
              <a:t>decompression with fusion </a:t>
            </a:r>
            <a:r>
              <a:rPr lang="en-CA" sz="2800"/>
              <a:t>resulted in significantly lower ODI and NRS back pain at 1 year follow-up.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MIS approaches offer advantages for patients with diabetes undergoing </a:t>
            </a:r>
            <a:r>
              <a:rPr i="1" lang="en-CA" sz="2800"/>
              <a:t>decompression with fusion </a:t>
            </a:r>
            <a:r>
              <a:rPr lang="en-CA" sz="2800"/>
              <a:t>for LSS.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207" name="Google Shape;20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0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2565" r="2565" t="0"/>
          <a:stretch/>
        </p:blipFill>
        <p:spPr>
          <a:xfrm>
            <a:off x="2051720" y="0"/>
            <a:ext cx="532859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9071" y="-32098"/>
            <a:ext cx="1350818" cy="1232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>
            <p:ph type="title"/>
          </p:nvPr>
        </p:nvSpPr>
        <p:spPr>
          <a:xfrm>
            <a:off x="0" y="-20641"/>
            <a:ext cx="9138932" cy="1254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   Background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-22054" y="1839067"/>
            <a:ext cx="9144000" cy="498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Patients with diabetes tend to have worse outcomes following spine surgery. 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Minimally invasive surgical approaches (MIS) for the lumbar spine are associated with less soft tissue damage and favorable peri-operative outcomes. 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CA" sz="2800"/>
              <a:t>MIS compared to OPEN surgery for patients with diabetes and lumbar spinal stenosis (LSS) has not yet been studied.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>
            <p:ph type="title"/>
          </p:nvPr>
        </p:nvSpPr>
        <p:spPr>
          <a:xfrm>
            <a:off x="0" y="-20641"/>
            <a:ext cx="9138932" cy="1254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  Objectives</a:t>
            </a:r>
            <a:endParaRPr b="1" sz="6000"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2931" y="1916832"/>
            <a:ext cx="9144000" cy="498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CA"/>
              <a:t>Compare outcomes of patients with diabetes undergoing MIS vs. OPEN lumbar </a:t>
            </a:r>
            <a:r>
              <a:rPr i="1" lang="en-CA"/>
              <a:t>decompression</a:t>
            </a:r>
            <a:r>
              <a:rPr lang="en-CA"/>
              <a:t> </a:t>
            </a:r>
            <a:r>
              <a:rPr i="1" lang="en-CA"/>
              <a:t>alone</a:t>
            </a:r>
            <a:r>
              <a:rPr lang="en-CA"/>
              <a:t> for LSS.</a:t>
            </a:r>
            <a:endParaRPr/>
          </a:p>
          <a:p>
            <a:pPr indent="-2540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CA"/>
              <a:t>Compare outcomes of patients with diabetes undergoing MIS vs. OPEN lumbar </a:t>
            </a:r>
            <a:r>
              <a:rPr i="1" lang="en-CA"/>
              <a:t>decompression with fusion</a:t>
            </a:r>
            <a:r>
              <a:rPr lang="en-CA"/>
              <a:t> for LSS.</a:t>
            </a:r>
            <a:endParaRPr/>
          </a:p>
        </p:txBody>
      </p:sp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4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 txBox="1"/>
          <p:nvPr>
            <p:ph type="title"/>
          </p:nvPr>
        </p:nvSpPr>
        <p:spPr>
          <a:xfrm>
            <a:off x="0" y="-20641"/>
            <a:ext cx="9138932" cy="1256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Methods</a:t>
            </a:r>
            <a:endParaRPr/>
          </a:p>
        </p:txBody>
      </p:sp>
      <p:pic>
        <p:nvPicPr>
          <p:cNvPr id="135" name="Google Shape;13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5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147" y="1715340"/>
            <a:ext cx="9113089" cy="4882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" name="Google Shape;143;p6"/>
          <p:cNvGraphicFramePr/>
          <p:nvPr/>
        </p:nvGraphicFramePr>
        <p:xfrm>
          <a:off x="462475" y="4059065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{447CA0E6-55E5-4D7C-81D8-45F611F59025}</a:tableStyleId>
              </a:tblPr>
              <a:tblGrid>
                <a:gridCol w="2226525"/>
                <a:gridCol w="864000"/>
                <a:gridCol w="1041025"/>
                <a:gridCol w="867525"/>
                <a:gridCol w="1041025"/>
                <a:gridCol w="1127775"/>
                <a:gridCol w="1041025"/>
              </a:tblGrid>
              <a:tr h="346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 (N= 54)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 (N= 54)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P- Value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8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Mean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Mean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491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Blood Loss (mL)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230.0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176.74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474.23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369.10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0.001*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</a:tr>
              <a:tr h="32010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 Time (mins)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201.51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65.10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186.49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71.56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0.270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491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 (Days)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4.19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3.08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5.42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3.33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0.026*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</a:tr>
              <a:tr h="3491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 of Patients who had an AE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18.5%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42.6%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0.007*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</a:tr>
              <a:tr h="3491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Infection/Wound Drainage </a:t>
                      </a:r>
                      <a:r>
                        <a:rPr b="1" lang="en-CA" sz="1500"/>
                        <a:t>(%)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1.9%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5.6%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4" name="Google Shape;144;p6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6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6"/>
          <p:cNvSpPr txBox="1"/>
          <p:nvPr>
            <p:ph type="title"/>
          </p:nvPr>
        </p:nvSpPr>
        <p:spPr>
          <a:xfrm>
            <a:off x="-5068" y="-20641"/>
            <a:ext cx="9149068" cy="1255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Results</a:t>
            </a:r>
            <a:endParaRPr/>
          </a:p>
        </p:txBody>
      </p:sp>
      <p:pic>
        <p:nvPicPr>
          <p:cNvPr id="147" name="Google Shape;14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8" name="Google Shape;148;p6"/>
          <p:cNvGraphicFramePr/>
          <p:nvPr/>
        </p:nvGraphicFramePr>
        <p:xfrm>
          <a:off x="462475" y="160749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{447CA0E6-55E5-4D7C-81D8-45F611F59025}</a:tableStyleId>
              </a:tblPr>
              <a:tblGrid>
                <a:gridCol w="1190025"/>
                <a:gridCol w="1834300"/>
                <a:gridCol w="1008100"/>
                <a:gridCol w="1008100"/>
                <a:gridCol w="1080125"/>
                <a:gridCol w="1080125"/>
                <a:gridCol w="1008125"/>
              </a:tblGrid>
              <a:tr h="2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MIS (N=58)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 (N= 58)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P- Value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6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Mean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 u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Mean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86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Blood Loss (mL)</a:t>
                      </a:r>
                      <a:endParaRPr b="1"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82.27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121.81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182.04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208.83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0.002*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</a:tr>
              <a:tr h="3386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 Time (mins)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93.15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CA" sz="1500"/>
                        <a:t>33.38</a:t>
                      </a:r>
                      <a:endParaRPr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99.82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37.46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0.325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86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(Days)</a:t>
                      </a:r>
                      <a:endParaRPr b="1"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1.30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1.82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2.45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2.81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0.008*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DD1"/>
                    </a:solidFill>
                  </a:tcPr>
                </a:tc>
              </a:tr>
              <a:tr h="3386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 Patients who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had </a:t>
                      </a: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AE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36.2%</a:t>
                      </a:r>
                      <a:endParaRPr sz="15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29.3%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0.429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86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Infection/Wound Drainage (%)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5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500"/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9" name="Google Shape;149;p6"/>
          <p:cNvSpPr/>
          <p:nvPr/>
        </p:nvSpPr>
        <p:spPr>
          <a:xfrm>
            <a:off x="462475" y="4041715"/>
            <a:ext cx="336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i="0" lang="en-CA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with Fusion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611560" y="1569115"/>
            <a:ext cx="250966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CA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Alone</a:t>
            </a:r>
            <a:endParaRPr/>
          </a:p>
        </p:txBody>
      </p:sp>
      <p:pic>
        <p:nvPicPr>
          <p:cNvPr id="151" name="Google Shape;151;p6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6"/>
          <p:cNvSpPr/>
          <p:nvPr/>
        </p:nvSpPr>
        <p:spPr>
          <a:xfrm>
            <a:off x="7236296" y="6444335"/>
            <a:ext cx="163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CA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= p &lt; 0.05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 txBox="1"/>
          <p:nvPr>
            <p:ph type="title"/>
          </p:nvPr>
        </p:nvSpPr>
        <p:spPr>
          <a:xfrm>
            <a:off x="-5068" y="0"/>
            <a:ext cx="9138932" cy="11894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   Results</a:t>
            </a:r>
            <a:r>
              <a:rPr b="1" lang="en-CA" sz="5400"/>
              <a:t>: mODI</a:t>
            </a:r>
            <a:endParaRPr b="1" sz="5400"/>
          </a:p>
        </p:txBody>
      </p:sp>
      <p:pic>
        <p:nvPicPr>
          <p:cNvPr id="161" name="Google Shape;16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7"/>
          <p:cNvSpPr/>
          <p:nvPr/>
        </p:nvSpPr>
        <p:spPr>
          <a:xfrm>
            <a:off x="7236296" y="6444335"/>
            <a:ext cx="16353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= p &lt; 0.05</a:t>
            </a: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1098773" y="1804781"/>
            <a:ext cx="2266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Alone</a:t>
            </a:r>
            <a:endParaRPr/>
          </a:p>
        </p:txBody>
      </p:sp>
      <p:sp>
        <p:nvSpPr>
          <p:cNvPr id="164" name="Google Shape;164;p7"/>
          <p:cNvSpPr/>
          <p:nvPr/>
        </p:nvSpPr>
        <p:spPr>
          <a:xfrm>
            <a:off x="5543923" y="1791656"/>
            <a:ext cx="28162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with Fusion</a:t>
            </a:r>
            <a:endParaRPr/>
          </a:p>
        </p:txBody>
      </p:sp>
      <p:pic>
        <p:nvPicPr>
          <p:cNvPr id="165" name="Google Shape;165;p7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72000" y="2204864"/>
            <a:ext cx="4760130" cy="4016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" y="2403469"/>
            <a:ext cx="4860032" cy="3833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8"/>
          <p:cNvPicPr preferRelativeResize="0"/>
          <p:nvPr/>
        </p:nvPicPr>
        <p:blipFill rotWithShape="1">
          <a:blip r:embed="rId3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8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8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 txBox="1"/>
          <p:nvPr>
            <p:ph type="title"/>
          </p:nvPr>
        </p:nvSpPr>
        <p:spPr>
          <a:xfrm>
            <a:off x="2932" y="-20640"/>
            <a:ext cx="9141068" cy="1254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     Results: NRS Back</a:t>
            </a:r>
            <a:endParaRPr/>
          </a:p>
        </p:txBody>
      </p:sp>
      <p:pic>
        <p:nvPicPr>
          <p:cNvPr id="177" name="Google Shape;17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8"/>
          <p:cNvSpPr/>
          <p:nvPr/>
        </p:nvSpPr>
        <p:spPr>
          <a:xfrm>
            <a:off x="7236296" y="6444335"/>
            <a:ext cx="16353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= p &lt; 0.05</a:t>
            </a:r>
            <a:endParaRPr/>
          </a:p>
        </p:txBody>
      </p:sp>
      <p:sp>
        <p:nvSpPr>
          <p:cNvPr id="179" name="Google Shape;179;p8"/>
          <p:cNvSpPr/>
          <p:nvPr/>
        </p:nvSpPr>
        <p:spPr>
          <a:xfrm>
            <a:off x="1191900" y="1803498"/>
            <a:ext cx="2266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Alone</a:t>
            </a:r>
            <a:endParaRPr/>
          </a:p>
        </p:txBody>
      </p:sp>
      <p:sp>
        <p:nvSpPr>
          <p:cNvPr id="180" name="Google Shape;180;p8"/>
          <p:cNvSpPr/>
          <p:nvPr/>
        </p:nvSpPr>
        <p:spPr>
          <a:xfrm>
            <a:off x="5562043" y="1803498"/>
            <a:ext cx="28162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with Fusion</a:t>
            </a:r>
            <a:endParaRPr/>
          </a:p>
        </p:txBody>
      </p:sp>
      <p:pic>
        <p:nvPicPr>
          <p:cNvPr id="181" name="Google Shape;18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32" y="2232592"/>
            <a:ext cx="4900423" cy="3833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566932" y="2258851"/>
            <a:ext cx="4806507" cy="3833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/>
          <p:nvPr/>
        </p:nvSpPr>
        <p:spPr>
          <a:xfrm>
            <a:off x="-5068" y="1480162"/>
            <a:ext cx="9144000" cy="126014"/>
          </a:xfrm>
          <a:prstGeom prst="rect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-5068" y="1235654"/>
            <a:ext cx="9144000" cy="216024"/>
          </a:xfrm>
          <a:prstGeom prst="rect">
            <a:avLst/>
          </a:prstGeom>
          <a:solidFill>
            <a:srgbClr val="6C9EDA"/>
          </a:solidFill>
          <a:ln cap="flat" cmpd="sng" w="25400">
            <a:solidFill>
              <a:srgbClr val="659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 txBox="1"/>
          <p:nvPr>
            <p:ph type="title"/>
          </p:nvPr>
        </p:nvSpPr>
        <p:spPr>
          <a:xfrm>
            <a:off x="-5068" y="0"/>
            <a:ext cx="9144000" cy="1237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CA" sz="6000"/>
              <a:t>     Results: NRS Leg </a:t>
            </a:r>
            <a:endParaRPr/>
          </a:p>
        </p:txBody>
      </p:sp>
      <p:pic>
        <p:nvPicPr>
          <p:cNvPr id="191" name="Google Shape;19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4368" y="-20641"/>
            <a:ext cx="1254564" cy="1254564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9"/>
          <p:cNvSpPr/>
          <p:nvPr/>
        </p:nvSpPr>
        <p:spPr>
          <a:xfrm>
            <a:off x="7236296" y="6444335"/>
            <a:ext cx="16353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= p &lt; 0.05</a:t>
            </a:r>
            <a:endParaRPr/>
          </a:p>
        </p:txBody>
      </p:sp>
      <p:sp>
        <p:nvSpPr>
          <p:cNvPr id="193" name="Google Shape;193;p9"/>
          <p:cNvSpPr/>
          <p:nvPr/>
        </p:nvSpPr>
        <p:spPr>
          <a:xfrm>
            <a:off x="1224000" y="1791656"/>
            <a:ext cx="22664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Alone</a:t>
            </a:r>
            <a:endParaRPr/>
          </a:p>
        </p:txBody>
      </p:sp>
      <p:sp>
        <p:nvSpPr>
          <p:cNvPr id="194" name="Google Shape;194;p9"/>
          <p:cNvSpPr/>
          <p:nvPr/>
        </p:nvSpPr>
        <p:spPr>
          <a:xfrm>
            <a:off x="5496602" y="1791656"/>
            <a:ext cx="28162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Decompression with Fusion</a:t>
            </a:r>
            <a:endParaRPr/>
          </a:p>
        </p:txBody>
      </p:sp>
      <p:pic>
        <p:nvPicPr>
          <p:cNvPr id="195" name="Google Shape;195;p9"/>
          <p:cNvPicPr preferRelativeResize="0"/>
          <p:nvPr/>
        </p:nvPicPr>
        <p:blipFill rotWithShape="1">
          <a:blip r:embed="rId4">
            <a:alphaModFix/>
          </a:blip>
          <a:srcRect b="7332" l="4490" r="4103" t="5514"/>
          <a:stretch/>
        </p:blipFill>
        <p:spPr>
          <a:xfrm>
            <a:off x="216000" y="252000"/>
            <a:ext cx="2016000" cy="79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36512" y="2279249"/>
            <a:ext cx="5020271" cy="3814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84961" y="2221643"/>
            <a:ext cx="4839567" cy="3871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2018-01-30T14:46:22Z</dcterms:created>
  <dc:creator>Bigney, Erin (HorizonNB)</dc:creator>
</cp:coreProperties>
</file>