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0" r:id="rId3"/>
    <p:sldId id="258" r:id="rId4"/>
    <p:sldId id="281" r:id="rId5"/>
    <p:sldId id="291" r:id="rId6"/>
    <p:sldId id="293" r:id="rId7"/>
    <p:sldId id="289" r:id="rId8"/>
    <p:sldId id="290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1919"/>
    <a:srgbClr val="2B6273"/>
    <a:srgbClr val="00823B"/>
    <a:srgbClr val="742C2A"/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2" autoAdjust="0"/>
    <p:restoredTop sz="99288" autoAdjust="0"/>
  </p:normalViewPr>
  <p:slideViewPr>
    <p:cSldViewPr>
      <p:cViewPr>
        <p:scale>
          <a:sx n="81" d="100"/>
          <a:sy n="81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Users\jackkerr\Desktop\Graphs%20and%20chart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Users\jackkerr\Desktop\Graphs%20and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5199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199F0"/>
              </a:solidFill>
              <a:ln w="9525">
                <a:solidFill>
                  <a:srgbClr val="5199F0"/>
                </a:solidFill>
              </a:ln>
              <a:effectLst/>
            </c:spPr>
          </c:marker>
          <c:cat>
            <c:numRef>
              <c:f>Phys!$A$4:$A$19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Phys!$B$4:$B$19</c:f>
              <c:numCache>
                <c:formatCode>General</c:formatCode>
                <c:ptCount val="16"/>
                <c:pt idx="0">
                  <c:v>34.548000000000002</c:v>
                </c:pt>
                <c:pt idx="1">
                  <c:v>24.574999999999999</c:v>
                </c:pt>
                <c:pt idx="3">
                  <c:v>33.908000000000001</c:v>
                </c:pt>
                <c:pt idx="6">
                  <c:v>46.918999999999997</c:v>
                </c:pt>
                <c:pt idx="12">
                  <c:v>67.313999999999993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246-2A43-825A-6D859AE16718}"/>
            </c:ext>
          </c:extLst>
        </c:ser>
        <c:ser>
          <c:idx val="1"/>
          <c:order val="1"/>
          <c:spPr>
            <a:ln w="28575" cap="rnd">
              <a:solidFill>
                <a:srgbClr val="9E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E0000"/>
              </a:solidFill>
              <a:ln w="9525">
                <a:solidFill>
                  <a:srgbClr val="9E0000"/>
                </a:solidFill>
              </a:ln>
              <a:effectLst/>
            </c:spPr>
          </c:marker>
          <c:cat>
            <c:numRef>
              <c:f>Phys!$A$4:$A$19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Phys!$C$4:$C$19</c:f>
              <c:numCache>
                <c:formatCode>General</c:formatCode>
                <c:ptCount val="16"/>
                <c:pt idx="0">
                  <c:v>79.436000000000007</c:v>
                </c:pt>
                <c:pt idx="1">
                  <c:v>26.736000000000001</c:v>
                </c:pt>
                <c:pt idx="3">
                  <c:v>44.634</c:v>
                </c:pt>
                <c:pt idx="6">
                  <c:v>62.485999999999997</c:v>
                </c:pt>
                <c:pt idx="12">
                  <c:v>81.289000000000001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246-2A43-825A-6D859AE16718}"/>
            </c:ext>
          </c:extLst>
        </c:ser>
        <c:ser>
          <c:idx val="2"/>
          <c:order val="2"/>
          <c:spPr>
            <a:ln w="28575" cap="rnd">
              <a:solidFill>
                <a:srgbClr val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199F0"/>
              </a:solidFill>
              <a:ln w="9525">
                <a:solidFill>
                  <a:srgbClr val="5199F0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000000"/>
                </a:solidFill>
                <a:ln w="9525">
                  <a:solidFill>
                    <a:srgbClr val="000000"/>
                  </a:solidFill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246-2A43-825A-6D859AE16718}"/>
              </c:ext>
            </c:extLst>
          </c:dPt>
          <c:dPt>
            <c:idx val="1"/>
            <c:marker>
              <c:spPr>
                <a:solidFill>
                  <a:srgbClr val="000000"/>
                </a:solidFill>
                <a:ln w="9525">
                  <a:solidFill>
                    <a:srgbClr val="000000"/>
                  </a:solidFill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246-2A43-825A-6D859AE16718}"/>
              </c:ext>
            </c:extLst>
          </c:dPt>
          <c:dPt>
            <c:idx val="3"/>
            <c:marker>
              <c:spPr>
                <a:solidFill>
                  <a:srgbClr val="000000"/>
                </a:solidFill>
                <a:ln w="9525">
                  <a:solidFill>
                    <a:srgbClr val="000000"/>
                  </a:solidFill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A246-2A43-825A-6D859AE16718}"/>
              </c:ext>
            </c:extLst>
          </c:dPt>
          <c:dPt>
            <c:idx val="6"/>
            <c:marker>
              <c:spPr>
                <a:solidFill>
                  <a:srgbClr val="000000"/>
                </a:solidFill>
                <a:ln w="9525">
                  <a:solidFill>
                    <a:srgbClr val="000000"/>
                  </a:solidFill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A246-2A43-825A-6D859AE16718}"/>
              </c:ext>
            </c:extLst>
          </c:dPt>
          <c:dPt>
            <c:idx val="12"/>
            <c:marker>
              <c:spPr>
                <a:solidFill>
                  <a:srgbClr val="000000"/>
                </a:solidFill>
                <a:ln w="9525">
                  <a:solidFill>
                    <a:srgbClr val="000000"/>
                  </a:solidFill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A246-2A43-825A-6D859AE16718}"/>
              </c:ext>
            </c:extLst>
          </c:dPt>
          <c:cat>
            <c:numRef>
              <c:f>Phys!$A$4:$A$19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Phys!$D$4:$D$19</c:f>
              <c:numCache>
                <c:formatCode>General</c:formatCode>
                <c:ptCount val="16"/>
                <c:pt idx="0">
                  <c:v>76.997</c:v>
                </c:pt>
                <c:pt idx="1">
                  <c:v>56.895000000000003</c:v>
                </c:pt>
                <c:pt idx="3">
                  <c:v>76.918999999999997</c:v>
                </c:pt>
                <c:pt idx="6">
                  <c:v>85.302000000000007</c:v>
                </c:pt>
                <c:pt idx="12">
                  <c:v>91.875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246-2A43-825A-6D859AE167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35808"/>
        <c:axId val="143337728"/>
      </c:lineChart>
      <c:catAx>
        <c:axId val="143335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  <a:latin typeface="+mj-lt"/>
                  </a:rPr>
                  <a:t>Months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43337728"/>
        <c:crosses val="autoZero"/>
        <c:auto val="0"/>
        <c:lblAlgn val="ctr"/>
        <c:lblOffset val="100"/>
        <c:tickLblSkip val="3"/>
        <c:tickMarkSkip val="3"/>
        <c:noMultiLvlLbl val="0"/>
      </c:catAx>
      <c:valAx>
        <c:axId val="143337728"/>
        <c:scaling>
          <c:orientation val="minMax"/>
          <c:max val="100"/>
          <c:min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  <a:latin typeface="+mj-lt"/>
                  </a:rPr>
                  <a:t>Physical Health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3335808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span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34E6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34E61"/>
              </a:solidFill>
              <a:ln w="9525">
                <a:solidFill>
                  <a:srgbClr val="034E61"/>
                </a:solidFill>
              </a:ln>
              <a:effectLst/>
            </c:spPr>
          </c:marker>
          <c:cat>
            <c:numRef>
              <c:f>Psyc!$B$4:$B$19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Psyc!$C$4:$C$19</c:f>
              <c:numCache>
                <c:formatCode>General</c:formatCode>
                <c:ptCount val="16"/>
                <c:pt idx="0">
                  <c:v>48.698</c:v>
                </c:pt>
                <c:pt idx="1">
                  <c:v>52.57</c:v>
                </c:pt>
                <c:pt idx="3">
                  <c:v>51.462000000000003</c:v>
                </c:pt>
                <c:pt idx="6">
                  <c:v>54.645000000000003</c:v>
                </c:pt>
                <c:pt idx="12">
                  <c:v>55.908999999999999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2E3-0044-BBA5-319B9386A016}"/>
            </c:ext>
          </c:extLst>
        </c:ser>
        <c:ser>
          <c:idx val="1"/>
          <c:order val="1"/>
          <c:spPr>
            <a:ln w="28575" cap="rnd">
              <a:solidFill>
                <a:srgbClr val="9E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E0000"/>
              </a:solidFill>
              <a:ln w="9525">
                <a:solidFill>
                  <a:srgbClr val="9E0000"/>
                </a:solidFill>
              </a:ln>
              <a:effectLst/>
            </c:spPr>
          </c:marker>
          <c:cat>
            <c:numRef>
              <c:f>Psyc!$B$4:$B$19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Psyc!$D$4:$D$19</c:f>
              <c:numCache>
                <c:formatCode>General</c:formatCode>
                <c:ptCount val="16"/>
                <c:pt idx="0">
                  <c:v>66.236999999999995</c:v>
                </c:pt>
                <c:pt idx="1">
                  <c:v>68.108000000000004</c:v>
                </c:pt>
                <c:pt idx="3">
                  <c:v>72.447999999999993</c:v>
                </c:pt>
                <c:pt idx="6">
                  <c:v>73.647999999999996</c:v>
                </c:pt>
                <c:pt idx="12">
                  <c:v>69.638000000000005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2E3-0044-BBA5-319B9386A016}"/>
            </c:ext>
          </c:extLst>
        </c:ser>
        <c:ser>
          <c:idx val="2"/>
          <c:order val="2"/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0000"/>
              </a:solidFill>
              <a:ln w="9525">
                <a:solidFill>
                  <a:srgbClr val="000000"/>
                </a:solidFill>
              </a:ln>
              <a:effectLst/>
            </c:spPr>
          </c:marker>
          <c:cat>
            <c:numRef>
              <c:f>Psyc!$B$4:$B$19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Psyc!$E$4:$E$19</c:f>
              <c:numCache>
                <c:formatCode>General</c:formatCode>
                <c:ptCount val="16"/>
                <c:pt idx="0">
                  <c:v>58.478999999999999</c:v>
                </c:pt>
                <c:pt idx="1">
                  <c:v>82.638000000000005</c:v>
                </c:pt>
                <c:pt idx="3">
                  <c:v>87.328000000000003</c:v>
                </c:pt>
                <c:pt idx="6">
                  <c:v>85.813999999999993</c:v>
                </c:pt>
                <c:pt idx="12">
                  <c:v>87.266999999999996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2E3-0044-BBA5-319B9386A016}"/>
            </c:ext>
          </c:extLst>
        </c:ser>
        <c:ser>
          <c:idx val="3"/>
          <c:order val="3"/>
          <c:spPr>
            <a:ln w="28575" cap="rnd">
              <a:solidFill>
                <a:srgbClr val="5199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199F0"/>
              </a:solidFill>
              <a:ln w="9525">
                <a:solidFill>
                  <a:srgbClr val="5199F0"/>
                </a:solidFill>
              </a:ln>
              <a:effectLst/>
            </c:spPr>
          </c:marker>
          <c:cat>
            <c:numRef>
              <c:f>Psyc!$B$4:$B$19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Psyc!$F$4:$F$19</c:f>
              <c:numCache>
                <c:formatCode>General</c:formatCode>
                <c:ptCount val="16"/>
                <c:pt idx="0">
                  <c:v>82.546000000000006</c:v>
                </c:pt>
                <c:pt idx="1">
                  <c:v>87.676000000000002</c:v>
                </c:pt>
                <c:pt idx="3">
                  <c:v>91.046000000000006</c:v>
                </c:pt>
                <c:pt idx="6">
                  <c:v>91.070999999999998</c:v>
                </c:pt>
                <c:pt idx="12">
                  <c:v>93.022999999999996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2E3-0044-BBA5-319B9386A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837824"/>
        <c:axId val="143848576"/>
      </c:lineChart>
      <c:catAx>
        <c:axId val="143837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  <a:latin typeface="+mj-lt"/>
                  </a:rPr>
                  <a:t>Months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848576"/>
        <c:crosses val="autoZero"/>
        <c:auto val="0"/>
        <c:lblAlgn val="ctr"/>
        <c:lblOffset val="100"/>
        <c:tickLblSkip val="3"/>
        <c:tickMarkSkip val="3"/>
        <c:noMultiLvlLbl val="0"/>
      </c:catAx>
      <c:valAx>
        <c:axId val="143848576"/>
        <c:scaling>
          <c:orientation val="minMax"/>
          <c:min val="4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  <a:latin typeface="+mj-lt"/>
                  </a:rPr>
                  <a:t>Psychosocial Health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43837824"/>
        <c:crossesAt val="1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span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A6697-6585-4F9D-A5CA-12F1A6ECF4BA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19D4F-0D9D-4E01-909F-9828DBABD7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9965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C9B7F-726E-4176-AC80-92FF6D2BBA63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2458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C9B7F-726E-4176-AC80-92FF6D2BBA6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2458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19D4F-0D9D-4E01-909F-9828DBABD7B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0676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19D4F-0D9D-4E01-909F-9828DBABD7B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0676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19D4F-0D9D-4E01-909F-9828DBABD7B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3424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19D4F-0D9D-4E01-909F-9828DBABD7B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772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621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1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841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503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56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522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363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424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157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181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84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98A9D-BC34-4277-86DF-64CE51A22B91}" type="datetimeFigureOut">
              <a:rPr lang="en-CA" smtClean="0"/>
              <a:t>21/01/2021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36FF-9579-4411-BEB1-147A9F51B3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024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9.e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38" y="5451309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-11059" y="5373904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197" y="49134"/>
            <a:ext cx="1395759" cy="13957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839" y="2066072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 dirty="0"/>
              <a:t>Paediatric Health-Related Quality of Life Outcomes Following Surgery for Adolescent Idiopathic Scoliosis</a:t>
            </a:r>
            <a:endParaRPr lang="en-CA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23781" y="4148191"/>
            <a:ext cx="8792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/>
              <a:t>Jack Kerr BSc, Edward Abraham MD FRCSC, Amanda </a:t>
            </a:r>
            <a:r>
              <a:rPr lang="en-CA" dirty="0" err="1"/>
              <a:t>Vandewint</a:t>
            </a:r>
            <a:r>
              <a:rPr lang="en-CA" dirty="0"/>
              <a:t> BSc, Erin </a:t>
            </a:r>
            <a:r>
              <a:rPr lang="en-CA" dirty="0" err="1"/>
              <a:t>Bigney</a:t>
            </a:r>
            <a:r>
              <a:rPr lang="en-CA" dirty="0"/>
              <a:t> </a:t>
            </a:r>
            <a:r>
              <a:rPr lang="en-CA" dirty="0" smtClean="0"/>
              <a:t>MA</a:t>
            </a:r>
            <a:r>
              <a:rPr lang="en-CA" dirty="0"/>
              <a:t>, Jeffrey Hebert </a:t>
            </a:r>
            <a:r>
              <a:rPr lang="en-CA" dirty="0" smtClean="0"/>
              <a:t>PhD, </a:t>
            </a:r>
            <a:r>
              <a:rPr lang="en-CA" dirty="0"/>
              <a:t>Eden Richardson BA, Dana El-</a:t>
            </a:r>
            <a:r>
              <a:rPr lang="en-CA" dirty="0" err="1"/>
              <a:t>Mughayyar</a:t>
            </a:r>
            <a:r>
              <a:rPr lang="en-CA" dirty="0"/>
              <a:t> </a:t>
            </a:r>
            <a:r>
              <a:rPr lang="en-CA" dirty="0" smtClean="0"/>
              <a:t>BSc, Jill </a:t>
            </a:r>
            <a:r>
              <a:rPr lang="en-CA" dirty="0" err="1" smtClean="0"/>
              <a:t>Chorney</a:t>
            </a:r>
            <a:r>
              <a:rPr lang="en-CA" dirty="0" smtClean="0"/>
              <a:t> </a:t>
            </a:r>
            <a:r>
              <a:rPr lang="en-CA" dirty="0"/>
              <a:t>PhD, Ron El-</a:t>
            </a:r>
            <a:r>
              <a:rPr lang="en-CA" dirty="0" err="1"/>
              <a:t>Hawary</a:t>
            </a:r>
            <a:r>
              <a:rPr lang="en-CA" dirty="0"/>
              <a:t> MD MSc FRCSC, PORSCHE Study Group, </a:t>
            </a:r>
            <a:r>
              <a:rPr lang="en-CA" dirty="0" smtClean="0"/>
              <a:t>Neil </a:t>
            </a:r>
            <a:r>
              <a:rPr lang="en-CA" dirty="0"/>
              <a:t>Manson MD FRCSC</a:t>
            </a:r>
          </a:p>
        </p:txBody>
      </p:sp>
      <p:sp>
        <p:nvSpPr>
          <p:cNvPr id="2" name="AutoShape 4" descr="Image result for Dalhousie Staff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6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16" y="204934"/>
            <a:ext cx="1296144" cy="108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s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047" y="5805264"/>
            <a:ext cx="1192059" cy="927157"/>
          </a:xfrm>
          <a:prstGeom prst="rect">
            <a:avLst/>
          </a:prstGeom>
        </p:spPr>
      </p:pic>
      <p:pic>
        <p:nvPicPr>
          <p:cNvPr id="13" name="Picture 12" descr="horizo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740" y="5962061"/>
            <a:ext cx="2336197" cy="577678"/>
          </a:xfrm>
          <a:prstGeom prst="rect">
            <a:avLst/>
          </a:prstGeom>
        </p:spPr>
      </p:pic>
      <p:pic>
        <p:nvPicPr>
          <p:cNvPr id="14" name="Picture 6" descr="UNB launches new brand">
            <a:extLst>
              <a:ext uri="{FF2B5EF4-FFF2-40B4-BE49-F238E27FC236}">
                <a16:creationId xmlns:a16="http://schemas.microsoft.com/office/drawing/2014/main" xmlns="" id="{5020C995-ED8D-4FB0-A706-A15493EE5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274" y="276035"/>
            <a:ext cx="1949451" cy="94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5776276"/>
            <a:ext cx="1310983" cy="94924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12" y="1612672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512" y="1535267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02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23A1815-494F-8441-ACF3-900358672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0"/>
            <a:ext cx="56886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602" y="-31901"/>
            <a:ext cx="1372669" cy="13726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80024" y="146601"/>
            <a:ext cx="61941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/>
              <a:t>Background</a:t>
            </a:r>
            <a:endParaRPr lang="en-CA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322799" y="1448780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/>
              <a:t>While the average patient experiences improvements in pain and disability following surgery, large variability in clinical outcomes exist, suggesting that many patients may not fit an “average” recovery trajectory.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CA" sz="2400" dirty="0"/>
              <a:t>No pediatric study has explored health-related quality of life (HRQOL) trajectory subgroups in Adolescent Idiopathic Scoliosis (AIS) patients.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400" b="1" dirty="0"/>
              <a:t>Objective:</a:t>
            </a:r>
            <a:r>
              <a:rPr lang="en-CA" sz="2400" dirty="0"/>
              <a:t> to identify patient trajectories of recovery defined by change in HRQOL following surgery for AIS.</a:t>
            </a:r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/>
          </a:p>
        </p:txBody>
      </p:sp>
      <p:pic>
        <p:nvPicPr>
          <p:cNvPr id="12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5" y="116632"/>
            <a:ext cx="1250086" cy="104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138" y="6221184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-11059" y="6143779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512" y="1518451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512" y="1441046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02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98809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6000" b="1" dirty="0"/>
              <a:t>Methods</a:t>
            </a:r>
            <a:endParaRPr lang="en-CA" sz="6000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460" y="0"/>
            <a:ext cx="1038540" cy="103854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6346F51-4695-F64F-8295-8DB41E85FFD1}"/>
              </a:ext>
            </a:extLst>
          </p:cNvPr>
          <p:cNvSpPr txBox="1"/>
          <p:nvPr/>
        </p:nvSpPr>
        <p:spPr>
          <a:xfrm>
            <a:off x="247783" y="1464165"/>
            <a:ext cx="8644697" cy="5709251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pPr lvl="0" defTabSz="3680404"/>
            <a:r>
              <a:rPr lang="en-US" sz="2200" b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Study Design: </a:t>
            </a:r>
            <a:r>
              <a:rPr lang="en-US" sz="2200" dirty="0">
                <a:solidFill>
                  <a:prstClr val="black"/>
                </a:solidFill>
                <a:ea typeface="Cambria Math" charset="0"/>
                <a:cs typeface="Cambria Math" charset="0"/>
              </a:rPr>
              <a:t>A retrospective analysis of prospectively collected data.</a:t>
            </a:r>
          </a:p>
          <a:p>
            <a:pPr lvl="0" defTabSz="3680404"/>
            <a:endParaRPr lang="en-US" sz="2200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lvl="0" defTabSz="3680404"/>
            <a:r>
              <a:rPr lang="en-US" sz="2200" b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Patient Population: </a:t>
            </a:r>
            <a:r>
              <a:rPr lang="en-US" sz="2200" dirty="0">
                <a:solidFill>
                  <a:prstClr val="black"/>
                </a:solidFill>
                <a:ea typeface="Cambria Math" charset="0"/>
                <a:cs typeface="Cambria Math" charset="0"/>
              </a:rPr>
              <a:t>Adolescent patients who had spinal fusion for AIS and were enrolled in the </a:t>
            </a:r>
            <a:r>
              <a:rPr lang="en-US" sz="2200" i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Post-Operative Recovery following Spinal Correction: Home Experience </a:t>
            </a:r>
            <a:r>
              <a:rPr lang="en-US" sz="2200" b="1" i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(PORSCHE)</a:t>
            </a:r>
            <a:r>
              <a:rPr lang="en-US" sz="2200" i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 study.</a:t>
            </a:r>
          </a:p>
          <a:p>
            <a:pPr lvl="0" defTabSz="3680404"/>
            <a:endParaRPr lang="en-US" sz="2200" i="1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defTabSz="3680404"/>
            <a:r>
              <a:rPr lang="en-US" sz="2200" b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Study Outcome: </a:t>
            </a:r>
            <a:r>
              <a:rPr lang="en-US" sz="2200" dirty="0">
                <a:solidFill>
                  <a:prstClr val="black"/>
                </a:solidFill>
                <a:ea typeface="Cambria Math" charset="0"/>
                <a:cs typeface="Cambria Math" charset="0"/>
              </a:rPr>
              <a:t>Physical Health and Psychosocial Health scores using the Pediatric Quality of Life Inventory – version 4 SF15 (PedsQL-4.0). </a:t>
            </a:r>
          </a:p>
          <a:p>
            <a:pPr marL="342900" indent="-342900" defTabSz="3680404">
              <a:buFont typeface="Arial" panose="020B0604020202020204" pitchFamily="34" charset="0"/>
              <a:buChar char="•"/>
            </a:pPr>
            <a:endParaRPr lang="en-US" sz="2200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defTabSz="3680404"/>
            <a:r>
              <a:rPr lang="en-US" sz="2200" b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Data Collection Time Points: </a:t>
            </a:r>
            <a:r>
              <a:rPr lang="en-US" sz="2200" dirty="0">
                <a:solidFill>
                  <a:prstClr val="black"/>
                </a:solidFill>
                <a:ea typeface="Cambria Math" charset="0"/>
                <a:cs typeface="Cambria Math" charset="0"/>
              </a:rPr>
              <a:t>Preoperative Baseline</a:t>
            </a:r>
          </a:p>
          <a:p>
            <a:pPr defTabSz="3680404"/>
            <a:r>
              <a:rPr lang="en-US" sz="2200" dirty="0">
                <a:solidFill>
                  <a:prstClr val="black"/>
                </a:solidFill>
                <a:ea typeface="Cambria Math" charset="0"/>
                <a:cs typeface="Cambria Math" charset="0"/>
              </a:rPr>
              <a:t>                                                    Postoperative: 1, 3, 6, and 12 months</a:t>
            </a:r>
          </a:p>
          <a:p>
            <a:pPr lvl="0" defTabSz="3680404"/>
            <a:endParaRPr lang="en-US" sz="2400" i="1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lvl="0" defTabSz="3680404"/>
            <a:r>
              <a:rPr lang="en-US" sz="2200" b="1" dirty="0">
                <a:solidFill>
                  <a:prstClr val="black"/>
                </a:solidFill>
                <a:ea typeface="Cambria Math" charset="0"/>
                <a:cs typeface="Cambria Math" charset="0"/>
              </a:rPr>
              <a:t>Statistics: </a:t>
            </a:r>
            <a:r>
              <a:rPr lang="en-US" sz="2200" dirty="0">
                <a:solidFill>
                  <a:prstClr val="black"/>
                </a:solidFill>
                <a:ea typeface="Cambria Math" charset="0"/>
                <a:cs typeface="Cambria Math" charset="0"/>
              </a:rPr>
              <a:t>A group-based trajectory analysis was performed. Means were then compared to established healthy baseline (</a:t>
            </a:r>
            <a:r>
              <a:rPr lang="en-US" sz="2200" dirty="0" err="1">
                <a:solidFill>
                  <a:prstClr val="black"/>
                </a:solidFill>
                <a:ea typeface="Cambria Math" charset="0"/>
                <a:cs typeface="Cambria Math" charset="0"/>
              </a:rPr>
              <a:t>Varni</a:t>
            </a:r>
            <a:r>
              <a:rPr lang="en-US" sz="2200" dirty="0">
                <a:solidFill>
                  <a:prstClr val="black"/>
                </a:solidFill>
                <a:ea typeface="Cambria Math" charset="0"/>
                <a:cs typeface="Cambria Math" charset="0"/>
              </a:rPr>
              <a:t> et al., 2001).</a:t>
            </a:r>
            <a:endParaRPr lang="en-US" sz="2200" i="1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lvl="0" defTabSz="3680404"/>
            <a:endParaRPr lang="en-US" sz="2400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lvl="0" defTabSz="3680404"/>
            <a:endParaRPr lang="en-US" sz="2700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</p:txBody>
      </p:sp>
      <p:pic>
        <p:nvPicPr>
          <p:cNvPr id="9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5" y="44624"/>
            <a:ext cx="1080447" cy="90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38" y="6458733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-11059" y="6381328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512" y="1202149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512" y="1124744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73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98809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6000" b="1" dirty="0"/>
              <a:t>Methods</a:t>
            </a:r>
            <a:endParaRPr lang="en-CA" sz="6000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460" y="0"/>
            <a:ext cx="1038540" cy="103854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6346F51-4695-F64F-8295-8DB41E85FFD1}"/>
              </a:ext>
            </a:extLst>
          </p:cNvPr>
          <p:cNvSpPr txBox="1"/>
          <p:nvPr/>
        </p:nvSpPr>
        <p:spPr>
          <a:xfrm>
            <a:off x="230758" y="1242570"/>
            <a:ext cx="8716705" cy="6358147"/>
          </a:xfrm>
          <a:prstGeom prst="rect">
            <a:avLst/>
          </a:prstGeom>
          <a:noFill/>
        </p:spPr>
        <p:txBody>
          <a:bodyPr wrap="square" lIns="91434" tIns="45718" rIns="91434" bIns="45718" rtlCol="0">
            <a:spAutoFit/>
          </a:bodyPr>
          <a:lstStyle/>
          <a:p>
            <a:pPr>
              <a:spcAft>
                <a:spcPts val="115"/>
              </a:spcAft>
            </a:pPr>
            <a:endParaRPr lang="en-US" sz="2200" b="1" dirty="0"/>
          </a:p>
          <a:p>
            <a:pPr>
              <a:spcAft>
                <a:spcPts val="115"/>
              </a:spcAft>
            </a:pPr>
            <a:r>
              <a:rPr lang="en-US" sz="2200" b="1" dirty="0"/>
              <a:t>The Bayesian information criterion </a:t>
            </a:r>
            <a:r>
              <a:rPr lang="en-US" sz="2200" dirty="0"/>
              <a:t>was used to identify clinically relevant trajectories with minimum group sizes of 5%. </a:t>
            </a:r>
          </a:p>
          <a:p>
            <a:pPr>
              <a:spcAft>
                <a:spcPts val="115"/>
              </a:spcAft>
            </a:pPr>
            <a:endParaRPr lang="en-US" sz="2200" dirty="0"/>
          </a:p>
          <a:p>
            <a:pPr>
              <a:spcAft>
                <a:spcPts val="115"/>
              </a:spcAft>
            </a:pPr>
            <a:r>
              <a:rPr lang="en-US" sz="2200" dirty="0"/>
              <a:t>Models were subsequently evaluated with </a:t>
            </a:r>
            <a:r>
              <a:rPr lang="en-US" sz="2200" b="1" dirty="0"/>
              <a:t>4 </a:t>
            </a:r>
            <a:r>
              <a:rPr lang="en-US" sz="2200" b="1" i="1" dirty="0"/>
              <a:t>a priori</a:t>
            </a:r>
            <a:r>
              <a:rPr lang="en-US" sz="2200" b="1" dirty="0"/>
              <a:t> diagnostic criteria</a:t>
            </a:r>
            <a:r>
              <a:rPr lang="en-US" sz="2200" dirty="0"/>
              <a:t>:</a:t>
            </a:r>
          </a:p>
          <a:p>
            <a:pPr>
              <a:spcAft>
                <a:spcPts val="115"/>
              </a:spcAft>
            </a:pPr>
            <a:endParaRPr lang="en-US" sz="2200" baseline="30000" dirty="0"/>
          </a:p>
          <a:p>
            <a:pPr marL="342900" indent="-342900">
              <a:spcAft>
                <a:spcPts val="115"/>
              </a:spcAft>
              <a:buAutoNum type="arabicParenR"/>
            </a:pPr>
            <a:r>
              <a:rPr lang="en-US" sz="2200" dirty="0"/>
              <a:t>A minimum average posterior probability of individual group membership of 0.7 for each group; </a:t>
            </a:r>
          </a:p>
          <a:p>
            <a:pPr marL="342900" indent="-342900">
              <a:spcAft>
                <a:spcPts val="115"/>
              </a:spcAft>
              <a:buAutoNum type="arabicParenR"/>
            </a:pPr>
            <a:r>
              <a:rPr lang="en-US" sz="2200" dirty="0"/>
              <a:t>Obtaining close correspondence between the estimated probability of group membership and the proportion of participants assigned to each group based on the posterior probability;</a:t>
            </a:r>
          </a:p>
          <a:p>
            <a:pPr marL="342900" indent="-342900">
              <a:spcAft>
                <a:spcPts val="115"/>
              </a:spcAft>
              <a:buAutoNum type="arabicParenR"/>
            </a:pPr>
            <a:r>
              <a:rPr lang="en-US" sz="2200" dirty="0"/>
              <a:t>Reasonably tight confidence intervals around estimated group membership probabilities;</a:t>
            </a:r>
          </a:p>
          <a:p>
            <a:pPr marL="342900" indent="-342900">
              <a:spcAft>
                <a:spcPts val="115"/>
              </a:spcAft>
              <a:buAutoNum type="arabicParenR"/>
            </a:pPr>
            <a:r>
              <a:rPr lang="en-US" sz="2200" dirty="0"/>
              <a:t>Minimum odds of correct classification &gt;5. </a:t>
            </a:r>
          </a:p>
          <a:p>
            <a:pPr lvl="0" defTabSz="3680404"/>
            <a:endParaRPr lang="en-US" sz="2400" i="1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lvl="0" defTabSz="3680404"/>
            <a:endParaRPr lang="en-US" sz="2400" i="1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lvl="0" defTabSz="3680404"/>
            <a:endParaRPr lang="en-US" sz="2400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  <a:p>
            <a:pPr lvl="0" defTabSz="3680404"/>
            <a:endParaRPr lang="en-US" sz="2700" dirty="0">
              <a:solidFill>
                <a:prstClr val="black"/>
              </a:solidFill>
              <a:ea typeface="Cambria Math" charset="0"/>
              <a:cs typeface="Cambria Math" charset="0"/>
            </a:endParaRPr>
          </a:p>
        </p:txBody>
      </p:sp>
      <p:pic>
        <p:nvPicPr>
          <p:cNvPr id="9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5" y="44624"/>
            <a:ext cx="1080447" cy="90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38" y="6458733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-11059" y="6381328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512" y="1202149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512" y="1124744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4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729" y="142666"/>
            <a:ext cx="9144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/>
              <a:t>Results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565" y="-31900"/>
            <a:ext cx="1121878" cy="1121878"/>
          </a:xfrm>
          <a:prstGeom prst="rect">
            <a:avLst/>
          </a:prstGeom>
        </p:spPr>
      </p:pic>
      <p:pic>
        <p:nvPicPr>
          <p:cNvPr id="29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7127"/>
            <a:ext cx="1692389" cy="92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40EA4262-9CBC-F84F-BBBD-DD97EFBDE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468066"/>
              </p:ext>
            </p:extLst>
          </p:nvPr>
        </p:nvGraphicFramePr>
        <p:xfrm>
          <a:off x="504489" y="1628800"/>
          <a:ext cx="8171967" cy="40233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335659">
                  <a:extLst>
                    <a:ext uri="{9D8B030D-6E8A-4147-A177-3AD203B41FA5}">
                      <a16:colId xmlns:a16="http://schemas.microsoft.com/office/drawing/2014/main" xmlns="" val="1194079928"/>
                    </a:ext>
                  </a:extLst>
                </a:gridCol>
                <a:gridCol w="19112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5052">
                  <a:extLst>
                    <a:ext uri="{9D8B030D-6E8A-4147-A177-3AD203B41FA5}">
                      <a16:colId xmlns:a16="http://schemas.microsoft.com/office/drawing/2014/main" xmlns="" val="1362770824"/>
                    </a:ext>
                  </a:extLst>
                </a:gridCol>
              </a:tblGrid>
              <a:tr h="3238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CA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CA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CA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05612346"/>
                  </a:ext>
                </a:extLst>
              </a:tr>
              <a:tr h="3833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solidFill>
                            <a:prstClr val="black"/>
                          </a:solidFill>
                          <a:ea typeface="Cambria Math" charset="0"/>
                          <a:cs typeface="Cambria Math" charset="0"/>
                        </a:rPr>
                        <a:t>N=190</a:t>
                      </a:r>
                      <a:endParaRPr lang="en-CA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2918659"/>
                  </a:ext>
                </a:extLst>
              </a:tr>
              <a:tr h="344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86.5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47585016"/>
                  </a:ext>
                </a:extLst>
              </a:tr>
              <a:tr h="344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Brace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/>
                        <a:t>30.0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4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CA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i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4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Levels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/>
                        <a:t>10.66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dirty="0"/>
                        <a:t>2.26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29230330"/>
                  </a:ext>
                </a:extLst>
              </a:tr>
              <a:tr h="344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14.63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18221805"/>
                  </a:ext>
                </a:extLst>
              </a:tr>
              <a:tr h="3444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Magnitude of</a:t>
                      </a:r>
                      <a:r>
                        <a:rPr lang="en-CA" sz="20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  <a:r>
                        <a:rPr lang="en-CA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urvature (Most Severe)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64.74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138" y="6458733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-11059" y="6381328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512" y="1202149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512" y="1124744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22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xmlns="" id="{6054E489-2E04-3A4F-A24C-C09D24E6DD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208349"/>
              </p:ext>
            </p:extLst>
          </p:nvPr>
        </p:nvGraphicFramePr>
        <p:xfrm>
          <a:off x="62988" y="2426838"/>
          <a:ext cx="5416550" cy="319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602" y="-31901"/>
            <a:ext cx="1372669" cy="13726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338" y="-18893"/>
            <a:ext cx="82458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b="1" dirty="0"/>
              <a:t>Results:</a:t>
            </a:r>
          </a:p>
          <a:p>
            <a:pPr algn="ctr"/>
            <a:r>
              <a:rPr lang="en-CA" sz="4800" b="1" dirty="0"/>
              <a:t>Physical Health</a:t>
            </a:r>
            <a:endParaRPr lang="en-CA" sz="4800" dirty="0"/>
          </a:p>
        </p:txBody>
      </p:sp>
      <p:pic>
        <p:nvPicPr>
          <p:cNvPr id="29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5" y="223128"/>
            <a:ext cx="1250086" cy="104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B023C2E-B9D4-4E45-B378-8BEE0844B686}"/>
              </a:ext>
            </a:extLst>
          </p:cNvPr>
          <p:cNvSpPr txBox="1"/>
          <p:nvPr/>
        </p:nvSpPr>
        <p:spPr>
          <a:xfrm>
            <a:off x="2483768" y="205155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  <a:cs typeface="Times New Roman" panose="02020603050405020304" pitchFamily="18" charset="0"/>
              </a:rPr>
              <a:t>Trajectory Groups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3B023C2E-B9D4-4E45-B378-8BEE0844B686}"/>
              </a:ext>
            </a:extLst>
          </p:cNvPr>
          <p:cNvSpPr txBox="1"/>
          <p:nvPr/>
        </p:nvSpPr>
        <p:spPr>
          <a:xfrm>
            <a:off x="6588224" y="2041684"/>
            <a:ext cx="21602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  <a:cs typeface="Times New Roman" panose="02020603050405020304" pitchFamily="18" charset="0"/>
              </a:rPr>
              <a:t>Group Membership</a:t>
            </a:r>
          </a:p>
          <a:p>
            <a:endParaRPr lang="en-US" sz="1400" b="1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780928"/>
            <a:ext cx="377680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B023C2E-B9D4-4E45-B378-8BEE0844B686}"/>
              </a:ext>
            </a:extLst>
          </p:cNvPr>
          <p:cNvSpPr txBox="1"/>
          <p:nvPr/>
        </p:nvSpPr>
        <p:spPr>
          <a:xfrm>
            <a:off x="6718" y="5728900"/>
            <a:ext cx="915840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accent5"/>
                </a:solidFill>
                <a:latin typeface="+mj-lt"/>
                <a:cs typeface="Times New Roman" panose="02020603050405020304" pitchFamily="18" charset="0"/>
              </a:rPr>
              <a:t>1 – Moderate start, minor decline, high finish; </a:t>
            </a:r>
            <a:r>
              <a:rPr lang="en-US" sz="1300" b="1" dirty="0">
                <a:latin typeface="+mj-lt"/>
                <a:cs typeface="Times New Roman" panose="02020603050405020304" pitchFamily="18" charset="0"/>
              </a:rPr>
              <a:t>2 – High start, moderate decline, high finish; </a:t>
            </a:r>
            <a:r>
              <a:rPr lang="en-US" sz="1300" b="1" dirty="0">
                <a:solidFill>
                  <a:srgbClr val="851919"/>
                </a:solidFill>
                <a:latin typeface="+mj-lt"/>
                <a:cs typeface="Times New Roman" panose="02020603050405020304" pitchFamily="18" charset="0"/>
              </a:rPr>
              <a:t>3 – High start, major decline, high finish</a:t>
            </a:r>
          </a:p>
        </p:txBody>
      </p:sp>
      <p:sp>
        <p:nvSpPr>
          <p:cNvPr id="20" name="Right Bracket 19">
            <a:extLst>
              <a:ext uri="{FF2B5EF4-FFF2-40B4-BE49-F238E27FC236}">
                <a16:creationId xmlns:a16="http://schemas.microsoft.com/office/drawing/2014/main" xmlns="" id="{9E8DCB36-E02B-CC46-978F-D50C1E454CAC}"/>
              </a:ext>
            </a:extLst>
          </p:cNvPr>
          <p:cNvSpPr/>
          <p:nvPr/>
        </p:nvSpPr>
        <p:spPr>
          <a:xfrm>
            <a:off x="4572000" y="2636912"/>
            <a:ext cx="216024" cy="930007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xmlns="" id="{3B023C2E-B9D4-4E45-B378-8BEE0844B686}"/>
              </a:ext>
            </a:extLst>
          </p:cNvPr>
          <p:cNvSpPr txBox="1"/>
          <p:nvPr/>
        </p:nvSpPr>
        <p:spPr>
          <a:xfrm>
            <a:off x="4860032" y="2715017"/>
            <a:ext cx="10306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Healthy </a:t>
            </a:r>
          </a:p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Baseline </a:t>
            </a:r>
          </a:p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Range</a:t>
            </a:r>
          </a:p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(Mean ± SD)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38" y="6293192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-11059" y="6215787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512" y="1590459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512" y="1513054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17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602" y="-31901"/>
            <a:ext cx="1372669" cy="13726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4304" y="-74424"/>
            <a:ext cx="88569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000" b="1" dirty="0"/>
              <a:t>Results:</a:t>
            </a:r>
          </a:p>
          <a:p>
            <a:pPr algn="ctr"/>
            <a:r>
              <a:rPr lang="en-CA" sz="5000" b="1" dirty="0"/>
              <a:t>Psychosocial Health</a:t>
            </a:r>
            <a:endParaRPr lang="en-CA" sz="5000" dirty="0"/>
          </a:p>
        </p:txBody>
      </p:sp>
      <p:sp>
        <p:nvSpPr>
          <p:cNvPr id="2" name="Rectangle 1"/>
          <p:cNvSpPr/>
          <p:nvPr/>
        </p:nvSpPr>
        <p:spPr>
          <a:xfrm>
            <a:off x="36062" y="1844824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 </a:t>
            </a:r>
          </a:p>
        </p:txBody>
      </p:sp>
      <p:pic>
        <p:nvPicPr>
          <p:cNvPr id="11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5" y="223128"/>
            <a:ext cx="1250086" cy="104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7B52311-A506-9A45-B4EB-7A3251D4B5BE}"/>
              </a:ext>
            </a:extLst>
          </p:cNvPr>
          <p:cNvSpPr txBox="1"/>
          <p:nvPr/>
        </p:nvSpPr>
        <p:spPr>
          <a:xfrm>
            <a:off x="2141164" y="2071038"/>
            <a:ext cx="2196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  <a:cs typeface="Times New Roman" panose="02020603050405020304" pitchFamily="18" charset="0"/>
              </a:rPr>
              <a:t>Trajectory Groups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8C4B0D7-ECB1-5F41-A14D-F266E3EA9E8E}"/>
              </a:ext>
            </a:extLst>
          </p:cNvPr>
          <p:cNvSpPr txBox="1"/>
          <p:nvPr/>
        </p:nvSpPr>
        <p:spPr>
          <a:xfrm>
            <a:off x="6554840" y="2034624"/>
            <a:ext cx="21936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  <a:cs typeface="Times New Roman" panose="02020603050405020304" pitchFamily="18" charset="0"/>
              </a:rPr>
              <a:t>Group Membership</a:t>
            </a:r>
          </a:p>
          <a:p>
            <a:endParaRPr lang="en-US" sz="1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B023C2E-B9D4-4E45-B378-8BEE0844B686}"/>
              </a:ext>
            </a:extLst>
          </p:cNvPr>
          <p:cNvSpPr txBox="1"/>
          <p:nvPr/>
        </p:nvSpPr>
        <p:spPr>
          <a:xfrm>
            <a:off x="36512" y="5728900"/>
            <a:ext cx="914400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chemeClr val="accent5"/>
                </a:solidFill>
                <a:latin typeface="+mj-lt"/>
                <a:cs typeface="Times New Roman" panose="02020603050405020304" pitchFamily="18" charset="0"/>
              </a:rPr>
              <a:t>1 – High start, high finish; </a:t>
            </a:r>
            <a:r>
              <a:rPr lang="en-US" sz="1300" b="1" dirty="0">
                <a:solidFill>
                  <a:srgbClr val="851919"/>
                </a:solidFill>
                <a:latin typeface="+mj-lt"/>
                <a:cs typeface="Times New Roman" panose="02020603050405020304" pitchFamily="18" charset="0"/>
              </a:rPr>
              <a:t>2 – High-moderate start, high finish; </a:t>
            </a:r>
            <a:r>
              <a:rPr lang="en-US" sz="1300" b="1" dirty="0">
                <a:latin typeface="+mj-lt"/>
                <a:cs typeface="Times New Roman" panose="02020603050405020304" pitchFamily="18" charset="0"/>
              </a:rPr>
              <a:t>3 – Moderate start, high finish; </a:t>
            </a:r>
            <a:r>
              <a:rPr lang="en-US" sz="13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4 – Moderate start, moderate finish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802015"/>
            <a:ext cx="4291013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xmlns="" id="{41FA30D7-60C0-6246-B53B-E21011E5BE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371106"/>
              </p:ext>
            </p:extLst>
          </p:nvPr>
        </p:nvGraphicFramePr>
        <p:xfrm>
          <a:off x="35496" y="2390896"/>
          <a:ext cx="4978400" cy="330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Right Bracket 16">
            <a:extLst>
              <a:ext uri="{FF2B5EF4-FFF2-40B4-BE49-F238E27FC236}">
                <a16:creationId xmlns:a16="http://schemas.microsoft.com/office/drawing/2014/main" xmlns="" id="{7BC4DE98-86BF-0247-879D-1A4C036F11DC}"/>
              </a:ext>
            </a:extLst>
          </p:cNvPr>
          <p:cNvSpPr/>
          <p:nvPr/>
        </p:nvSpPr>
        <p:spPr>
          <a:xfrm>
            <a:off x="4120666" y="2656394"/>
            <a:ext cx="212731" cy="120465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xmlns="" id="{6BDC789B-D7B6-8548-8607-25E8A462E611}"/>
              </a:ext>
            </a:extLst>
          </p:cNvPr>
          <p:cNvSpPr txBox="1"/>
          <p:nvPr/>
        </p:nvSpPr>
        <p:spPr>
          <a:xfrm>
            <a:off x="4283968" y="2852936"/>
            <a:ext cx="10306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Healthy </a:t>
            </a:r>
          </a:p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Baseline </a:t>
            </a:r>
          </a:p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Range</a:t>
            </a:r>
          </a:p>
          <a:p>
            <a:pPr algn="ctr"/>
            <a:r>
              <a:rPr lang="en-US" sz="1000" b="1" dirty="0">
                <a:latin typeface="+mj-lt"/>
                <a:cs typeface="Times New Roman" panose="02020603050405020304" pitchFamily="18" charset="0"/>
              </a:rPr>
              <a:t>(Mean ± SD)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138" y="6293192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-11059" y="6215787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512" y="1590459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512" y="1513054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80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602" y="-31901"/>
            <a:ext cx="1372669" cy="13726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7664" y="269712"/>
            <a:ext cx="61941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/>
              <a:t>Conclusions</a:t>
            </a:r>
            <a:r>
              <a:rPr lang="en-CA" sz="4400" b="1" dirty="0"/>
              <a:t> </a:t>
            </a:r>
            <a:endParaRPr lang="en-CA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132709" y="1772816"/>
            <a:ext cx="88317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Psychosocial health was only impacted by surgery for a small subset of patients </a:t>
            </a:r>
            <a:r>
              <a:rPr lang="en-US" sz="2600" dirty="0" smtClean="0"/>
              <a:t>(</a:t>
            </a:r>
            <a:r>
              <a:rPr lang="en-US" sz="2800" dirty="0"/>
              <a:t>17.5</a:t>
            </a:r>
            <a:r>
              <a:rPr lang="en-US" sz="2800" dirty="0" smtClean="0"/>
              <a:t>%)</a:t>
            </a:r>
            <a:r>
              <a:rPr lang="en-US" sz="2600" dirty="0" smtClean="0"/>
              <a:t>.</a:t>
            </a:r>
            <a:endParaRPr lang="en-US" sz="2600" dirty="0"/>
          </a:p>
          <a:p>
            <a:endParaRPr lang="en-CA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600" dirty="0"/>
              <a:t>Surgery for AIS results in </a:t>
            </a:r>
            <a:r>
              <a:rPr lang="en-CA" sz="2600" dirty="0" smtClean="0"/>
              <a:t>physical </a:t>
            </a:r>
            <a:r>
              <a:rPr lang="en-CA" sz="2600" dirty="0"/>
              <a:t>h</a:t>
            </a:r>
            <a:r>
              <a:rPr lang="en-CA" sz="2600" dirty="0" smtClean="0"/>
              <a:t>ealth </a:t>
            </a:r>
            <a:r>
              <a:rPr lang="en-CA" sz="2600" dirty="0"/>
              <a:t>and </a:t>
            </a:r>
            <a:r>
              <a:rPr lang="en-CA" sz="2600" dirty="0" smtClean="0"/>
              <a:t>psychosocial </a:t>
            </a:r>
            <a:r>
              <a:rPr lang="en-CA" sz="2600" dirty="0"/>
              <a:t>h</a:t>
            </a:r>
            <a:r>
              <a:rPr lang="en-CA" sz="2600" dirty="0" smtClean="0"/>
              <a:t>ealth </a:t>
            </a:r>
            <a:r>
              <a:rPr lang="en-CA" sz="2600" dirty="0"/>
              <a:t>quality of life scores comparable to healthy adolescents one year following surgery.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600" dirty="0"/>
          </a:p>
        </p:txBody>
      </p:sp>
      <p:pic>
        <p:nvPicPr>
          <p:cNvPr id="12" name="Picture 2" descr="Job Posting: Associate Dean, Community Health &amp; Humanities, Memorial  University">
            <a:extLst>
              <a:ext uri="{FF2B5EF4-FFF2-40B4-BE49-F238E27FC236}">
                <a16:creationId xmlns:a16="http://schemas.microsoft.com/office/drawing/2014/main" xmlns="" id="{2B12064A-BF75-B440-8119-111388FDE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85" y="151120"/>
            <a:ext cx="1250086" cy="104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138" y="6221184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-11059" y="6143779"/>
            <a:ext cx="9169898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512" y="1518451"/>
            <a:ext cx="9144000" cy="23215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12" y="1441046"/>
            <a:ext cx="9144000" cy="139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179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11567</TotalTime>
  <Words>505</Words>
  <Application>Microsoft Office PowerPoint</Application>
  <PresentationFormat>On-screen Show (4:3)</PresentationFormat>
  <Paragraphs>89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FacilicorpNB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Wagg, Kate (HorizonNB)</dc:creator>
  <cp:lastModifiedBy>Vandewint, Amanda (HorizonNB)</cp:lastModifiedBy>
  <cp:revision>139</cp:revision>
  <dcterms:created xsi:type="dcterms:W3CDTF">2017-12-19T16:33:30Z</dcterms:created>
  <dcterms:modified xsi:type="dcterms:W3CDTF">2021-01-21T21:49:43Z</dcterms:modified>
</cp:coreProperties>
</file>