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76" r:id="rId4"/>
    <p:sldId id="277" r:id="rId5"/>
    <p:sldId id="279" r:id="rId6"/>
    <p:sldId id="280" r:id="rId7"/>
    <p:sldId id="281" r:id="rId8"/>
    <p:sldId id="284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38" autoAdjust="0"/>
  </p:normalViewPr>
  <p:slideViewPr>
    <p:cSldViewPr snapToGrid="0" snapToObjects="1">
      <p:cViewPr varScale="1">
        <p:scale>
          <a:sx n="77" d="100"/>
          <a:sy n="77" d="100"/>
        </p:scale>
        <p:origin x="26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inclusion/exclusion criteria to appendix slide or bubble here?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excluded if they had bone mineral density T-score less than -1.0 - -1.5, deformity, instability, facet arthrosis, stenosis, isolated radicular compression symptoms, inflammatory arthritis, or increased approach-related risk due to previous abdominal surgery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Assessed by 1 author, all XR reviewed at clinical follow up by senior author</a:t>
            </a:r>
          </a:p>
          <a:p>
            <a:pPr>
              <a:spcAft>
                <a:spcPts val="800"/>
              </a:spcAft>
            </a:pP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single level arthroplasty, 2 patients had no imaging available post-operatively. An additional 3 patients did not have full lumbar spine films so lordosis could not be measured. One patient did not have flexion-extension films so ROM could not be measured. For dual level arthroplasty, all patients had available imaging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For hybrid procedures, 2 patients had no imaging available post-operatively.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cannot find the reference I had that &lt;3 degrees is considered fused so removed this statement: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“After dual-level arthroplasty, 1 patient (10%) had ROM less than 3° at both operated levels, and 1 patient (10%) had ROM less than 3° at the upper level”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agree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0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endParaRPr lang="en-C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 level: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Peri-operative: 4.2%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urinary retention in hospital, 1 patient had post sympathectomy symptoms. 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 operative: 4.2% 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patient had adjacent segment degeneration, 1 patient had facet arthropathy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Re-operation: 4.2%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fall causing bilateral pars fracture requiring fixation, 1 osteophyte fracture requiring decompression and partial implant excision</a:t>
            </a:r>
          </a:p>
          <a:p>
            <a:pPr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Dual level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Peri-operative: 20%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post-op ileus, 1 transient sympathectomy symptoms.  </a:t>
            </a:r>
          </a:p>
          <a:p>
            <a:pPr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Hybrid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Peri-operative: 20%: 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transient retrograde ejaculation, 1 iliac vein injury at the fusion level, 1 post sympathectomy symptoms, 1 retroperitoneal seroma treated by percutaneous drainage, 2 urinary retention, 1 ileus, 1 had post-operative delirium. 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Post-operative: 10% 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foot drop</a:t>
            </a: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deep vein thrombosis, 1 endplate fracture causing mild lateral recess stenosis, 1 recurrent pericarditis. </a:t>
            </a:r>
          </a:p>
          <a:p>
            <a:pPr lvl="1" algn="just">
              <a:spcBef>
                <a:spcPts val="0"/>
              </a:spcBef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Reoperation: 5%</a:t>
            </a:r>
          </a:p>
          <a:p>
            <a:pPr lvl="2"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patients underwent a foraminotomy of L5 at the fused level, 8 months and 2 years after a hybrid L4-S1 procedure. 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3BF-64B5-8B45-B791-D4B42DA0611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924" y="1"/>
            <a:ext cx="5967875" cy="79375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1160086"/>
            <a:ext cx="7846675" cy="4966078"/>
          </a:xfrm>
        </p:spPr>
        <p:txBody>
          <a:bodyPr/>
          <a:lstStyle>
            <a:lvl2pPr marL="742950" indent="-285750">
              <a:buFont typeface="Calibri" panose="020F0502020204030204" pitchFamily="34" charset="0"/>
              <a:buChar char="—"/>
              <a:defRPr/>
            </a:lvl2pPr>
            <a:lvl3pPr>
              <a:defRPr sz="22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alibri" panose="020F0502020204030204" pitchFamily="34" charset="0"/>
              <a:buChar char="—"/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3BF-64B5-8B45-B791-D4B42DA0611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3BF-64B5-8B45-B791-D4B42DA0611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60092"/>
            <a:ext cx="8228799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56350"/>
            <a:ext cx="121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13BF-64B5-8B45-B791-D4B42DA0611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ouchard@ucalgary.ca" TargetMode="External"/><Relationship Id="rId2" Type="http://schemas.openxmlformats.org/officeDocument/2006/relationships/hyperlink" Target="mailto:teludwig@ucalgary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586-019-06100-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708" y="2160067"/>
            <a:ext cx="5652601" cy="1565071"/>
          </a:xfrm>
        </p:spPr>
        <p:txBody>
          <a:bodyPr>
            <a:normAutofit/>
          </a:bodyPr>
          <a:lstStyle/>
          <a:p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and radiographic outcomes of M6-L disc arthroplasty at a single Canadian Centre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707" y="4011334"/>
            <a:ext cx="5652601" cy="119556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Taryn Ludwig – MD/PhD, PGY3</a:t>
            </a:r>
          </a:p>
          <a:p>
            <a:r>
              <a:rPr lang="en-CA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</a:t>
            </a:r>
            <a:r>
              <a:rPr lang="en-CA" sz="1600" dirty="0" err="1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Soroceanu</a:t>
            </a:r>
            <a:r>
              <a:rPr lang="en-CA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MD, CM, MPH, FRCSC</a:t>
            </a:r>
          </a:p>
          <a:p>
            <a:r>
              <a:rPr lang="en-CA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Jacques Bouchard – MD, FRCSC, FAAOS</a:t>
            </a:r>
            <a:endParaRPr lang="en-US" sz="16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707" y="5198448"/>
            <a:ext cx="36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 2021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3408" y="1197887"/>
            <a:ext cx="50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7A11-E4B6-446D-B2DA-0FEDA82C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A966-E122-4B10-BF62-E2EB943E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study demonstrates that the M6-L lumbar disc arthroplasty prosthesis is safe and effective for treatment of discogenic back pain in this Canadian population</a:t>
            </a:r>
          </a:p>
          <a:p>
            <a:pPr lvl="1"/>
            <a:r>
              <a:rPr lang="en-CA" dirty="0">
                <a:latin typeface="Times New Roman" panose="02020603050405020304" pitchFamily="18" charset="0"/>
              </a:rPr>
              <a:t>Significant improvement in patient reported outcome scores post-operatively</a:t>
            </a:r>
          </a:p>
          <a:p>
            <a:pPr lvl="1"/>
            <a:r>
              <a:rPr lang="en-CA" dirty="0">
                <a:latin typeface="Times New Roman" panose="02020603050405020304" pitchFamily="18" charset="0"/>
              </a:rPr>
              <a:t>Complication rates: 4-20%</a:t>
            </a:r>
          </a:p>
          <a:p>
            <a:pPr lvl="2"/>
            <a:r>
              <a:rPr lang="en-CA" sz="2400" dirty="0">
                <a:latin typeface="Times New Roman" panose="02020603050405020304" pitchFamily="18" charset="0"/>
              </a:rPr>
              <a:t>No serious device related adverse events</a:t>
            </a:r>
          </a:p>
          <a:p>
            <a:pPr lvl="2"/>
            <a:endParaRPr lang="en-CA" sz="24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Questions/feedback? Please get in touch!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Taryn Ludwig: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teludwig@ucalgary.ca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Bouchard: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bouchard@ucalgary.ca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000" dirty="0">
              <a:latin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D453F9-66DB-4F8F-B270-2C7121D008C0}"/>
              </a:ext>
            </a:extLst>
          </p:cNvPr>
          <p:cNvSpPr txBox="1">
            <a:spLocks/>
          </p:cNvSpPr>
          <p:nvPr/>
        </p:nvSpPr>
        <p:spPr>
          <a:xfrm>
            <a:off x="890124" y="5100130"/>
            <a:ext cx="5652601" cy="119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0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9562-9328-4A2D-941F-E013E9CE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C43241-7D6A-4F13-AA5B-21AD8D98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77" y="3089583"/>
            <a:ext cx="8387848" cy="18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920" y="1129242"/>
            <a:ext cx="8063052" cy="3253480"/>
          </a:xfrm>
        </p:spPr>
        <p:txBody>
          <a:bodyPr>
            <a:normAutofit fontScale="92500" lnSpcReduction="20000"/>
          </a:bodyPr>
          <a:lstStyle/>
          <a:p>
            <a:r>
              <a:rPr lang="en-C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Canadian and non-industry sponsored outcome data for lumbar disc arthroplasty (LDA) are limited</a:t>
            </a:r>
          </a:p>
          <a:p>
            <a:pPr lvl="1"/>
            <a:r>
              <a:rPr lang="en-C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LDA achieves at least similar clinical outcomes and complication rates compared to fusion</a:t>
            </a:r>
            <a:r>
              <a:rPr lang="en-CA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(1-3)</a:t>
            </a:r>
          </a:p>
          <a:p>
            <a:pPr lvl="1"/>
            <a:r>
              <a:rPr lang="en-CA" sz="1900" dirty="0">
                <a:latin typeface="Times New Roman" panose="02020603050405020304" pitchFamily="18" charset="0"/>
              </a:rPr>
              <a:t>Single level, dual level, and hybrid LDA/fusion procedures provide improvement in clinical outcomes at mid- to long-term timepoints (4-6)</a:t>
            </a:r>
            <a:endParaRPr lang="en-US" sz="1900" dirty="0"/>
          </a:p>
          <a:p>
            <a:r>
              <a:rPr lang="en-C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M6-L is a second-generation non-articulating LDA prosthesis</a:t>
            </a:r>
          </a:p>
          <a:p>
            <a:pPr lvl="1"/>
            <a:r>
              <a:rPr lang="en-C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M6-L is used at our centre under Health Canada exemption</a:t>
            </a:r>
            <a:endParaRPr lang="en-US" sz="1900" dirty="0"/>
          </a:p>
          <a:p>
            <a:endParaRPr lang="en-CA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 of this study is to provide clinical and radiographic outcome data for patients undergoing single level, dual level, or hybrid </a:t>
            </a:r>
            <a:r>
              <a:rPr lang="en-C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fusion+LDA</a:t>
            </a:r>
            <a:r>
              <a:rPr lang="en-C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procedures with the M6-L prosthesis</a:t>
            </a:r>
          </a:p>
          <a:p>
            <a:endParaRPr lang="en-US" sz="1900" dirty="0"/>
          </a:p>
        </p:txBody>
      </p:sp>
      <p:pic>
        <p:nvPicPr>
          <p:cNvPr id="1026" name="Picture 2" descr="M6-L Disc Cutout">
            <a:extLst>
              <a:ext uri="{FF2B5EF4-FFF2-40B4-BE49-F238E27FC236}">
                <a16:creationId xmlns:a16="http://schemas.microsoft.com/office/drawing/2014/main" id="{EDDD0EEE-F236-416B-9549-C021799B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83" y="4382722"/>
            <a:ext cx="3571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EDB9E-5CF8-46CA-A557-B1BBF3259702}"/>
              </a:ext>
            </a:extLst>
          </p:cNvPr>
          <p:cNvSpPr txBox="1"/>
          <p:nvPr/>
        </p:nvSpPr>
        <p:spPr>
          <a:xfrm>
            <a:off x="2355448" y="604959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http://www.spinalkinetics.com/m6-l/m6-l-overview/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D0289-2DA2-4318-8278-F9D980668DE7}"/>
              </a:ext>
            </a:extLst>
          </p:cNvPr>
          <p:cNvSpPr txBox="1"/>
          <p:nvPr/>
        </p:nvSpPr>
        <p:spPr>
          <a:xfrm>
            <a:off x="82994" y="6441850"/>
            <a:ext cx="9232456" cy="381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Cui  et al. J </a:t>
            </a:r>
            <a:r>
              <a:rPr lang="en-CA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Orthop</a:t>
            </a: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Surg Res. 2018;6:1–12</a:t>
            </a:r>
            <a:r>
              <a:rPr lang="en-CA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CA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Zigler</a:t>
            </a: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et al. Global Spine J. 2018;8(4):413–23. 3. Formica M et al. J </a:t>
            </a:r>
            <a:r>
              <a:rPr lang="en-CA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Orthop</a:t>
            </a: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Traumatol</a:t>
            </a: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2017;18(3):197–215. 4. Formica C et al. </a:t>
            </a:r>
            <a:r>
              <a:rPr lang="fr-FR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Spine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[Internet]. 2019. 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https://doi.org/10.1007/s00586-019-06100-3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5. </a:t>
            </a:r>
            <a:r>
              <a:rPr lang="en-CA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Scott-Young M et al. Spine (Phila Pa 1976). 2020;45(1):18–25. 6. Scott-Young M et al. Spine (Phila Pa 1976). 2017;43(2):75–81. </a:t>
            </a:r>
            <a:endParaRPr lang="en-CA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2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DD1D-5918-4166-9576-60C514FD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F85C-375C-4B6E-AF96-A436F57A9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cohort: 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receiving single level, dual level, or hybrid M6-L procedures by a single surgeon with extensive LDA experience from October 2013 – June 2019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CSORN database (not all patients participated):  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 data: age, BMI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stay (LOS)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reported outcomes: VAS back, VAS leg, ODI</a:t>
            </a:r>
          </a:p>
          <a:p>
            <a:pPr lvl="2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Pre-op, 3 months, 1 year, 2 years, 3+ years post-op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 review: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Radiographic outcomes: assessed at last available imaging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Segmental ROM</a:t>
            </a: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lumbar lordosis</a:t>
            </a:r>
          </a:p>
          <a:p>
            <a:pPr lvl="1"/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3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6EAB-9CE9-4108-880B-5F4E1265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F372AE-F9B2-4FAD-A732-B31B9A058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806394"/>
              </p:ext>
            </p:extLst>
          </p:nvPr>
        </p:nvGraphicFramePr>
        <p:xfrm>
          <a:off x="704849" y="1364726"/>
          <a:ext cx="7981950" cy="51751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66999">
                  <a:extLst>
                    <a:ext uri="{9D8B030D-6E8A-4147-A177-3AD203B41FA5}">
                      <a16:colId xmlns:a16="http://schemas.microsoft.com/office/drawing/2014/main" val="1563525163"/>
                    </a:ext>
                  </a:extLst>
                </a:gridCol>
                <a:gridCol w="1177846">
                  <a:extLst>
                    <a:ext uri="{9D8B030D-6E8A-4147-A177-3AD203B41FA5}">
                      <a16:colId xmlns:a16="http://schemas.microsoft.com/office/drawing/2014/main" val="1862086779"/>
                    </a:ext>
                  </a:extLst>
                </a:gridCol>
                <a:gridCol w="1577765">
                  <a:extLst>
                    <a:ext uri="{9D8B030D-6E8A-4147-A177-3AD203B41FA5}">
                      <a16:colId xmlns:a16="http://schemas.microsoft.com/office/drawing/2014/main" val="2954803818"/>
                    </a:ext>
                  </a:extLst>
                </a:gridCol>
                <a:gridCol w="1279670">
                  <a:extLst>
                    <a:ext uri="{9D8B030D-6E8A-4147-A177-3AD203B41FA5}">
                      <a16:colId xmlns:a16="http://schemas.microsoft.com/office/drawing/2014/main" val="327099554"/>
                    </a:ext>
                  </a:extLst>
                </a:gridCol>
                <a:gridCol w="1279670">
                  <a:extLst>
                    <a:ext uri="{9D8B030D-6E8A-4147-A177-3AD203B41FA5}">
                      <a16:colId xmlns:a16="http://schemas.microsoft.com/office/drawing/2014/main" val="312518318"/>
                    </a:ext>
                  </a:extLst>
                </a:gridCol>
              </a:tblGrid>
              <a:tr h="1376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Single level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level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5862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(N) 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6257181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1930035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995066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(SD)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= 0.016)</a:t>
                      </a: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 (5.9)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 (5.0)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 (6.2)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414767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BMI (SD)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= 0.79)</a:t>
                      </a: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 (3.1)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 (1.8)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(7.7)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604907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Symptomatic level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L3/4: 1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L4/5: 8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L5/S1: 39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L3-5: 2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L4-S1: 8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L3-5: 2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L3-S1: 1</a:t>
                      </a: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L4-S1: 37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746627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in CSORN database</a:t>
                      </a:r>
                      <a:endParaRPr lang="en-C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95333882"/>
                  </a:ext>
                </a:extLst>
              </a:tr>
              <a:tr h="41725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months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(74%)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(83%)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(71%)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634289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year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(68%)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(60%)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(58%)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5827813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years 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(38%)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(17%)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(42%)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64889367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3+ years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(26.4%)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(21%)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638280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stay, days (SD)</a:t>
                      </a:r>
                      <a:endParaRPr lang="en-C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= 0.06)</a:t>
                      </a:r>
                    </a:p>
                  </a:txBody>
                  <a:tcPr marL="49548" marR="49548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(0.8)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(0.8)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 (3.7)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128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5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31F4-045F-4D86-93D8-4958DCB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9E68-04A5-4104-9C0F-C9398B4A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124" y="829886"/>
            <a:ext cx="7846675" cy="4966078"/>
          </a:xfrm>
        </p:spPr>
        <p:txBody>
          <a:bodyPr>
            <a:normAutofit/>
          </a:bodyPr>
          <a:lstStyle/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Statistical comparisons within groups not appropriate given small sample size</a:t>
            </a:r>
          </a:p>
          <a:p>
            <a:pPr lvl="1"/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pooled cohort of single, dual, and hybrid procedures:</a:t>
            </a:r>
          </a:p>
          <a:p>
            <a:pPr marL="457200" lvl="1" indent="0">
              <a:buNone/>
            </a:pPr>
            <a:endParaRPr lang="en-CA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sz="1800" dirty="0">
              <a:latin typeface="Times New Roman" panose="02020603050405020304" pitchFamily="18" charset="0"/>
            </a:endParaRPr>
          </a:p>
          <a:p>
            <a:endParaRPr lang="en-CA" sz="1800" dirty="0">
              <a:latin typeface="Times New Roman" panose="02020603050405020304" pitchFamily="18" charset="0"/>
            </a:endParaRPr>
          </a:p>
          <a:p>
            <a:r>
              <a:rPr lang="en-CA" sz="1800" dirty="0">
                <a:latin typeface="Times New Roman" panose="02020603050405020304" pitchFamily="18" charset="0"/>
              </a:rPr>
              <a:t>VAS back pain by procedure over time: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C6EA9-97EE-48A0-8A49-BFC8ADBA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36" y="3594416"/>
            <a:ext cx="4614672" cy="3029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A119A51-3257-4BED-868E-4E9EFEBEC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15400"/>
              </p:ext>
            </p:extLst>
          </p:nvPr>
        </p:nvGraphicFramePr>
        <p:xfrm>
          <a:off x="1559721" y="1564640"/>
          <a:ext cx="6507479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139">
                  <a:extLst>
                    <a:ext uri="{9D8B030D-6E8A-4147-A177-3AD203B41FA5}">
                      <a16:colId xmlns:a16="http://schemas.microsoft.com/office/drawing/2014/main" val="2022216944"/>
                    </a:ext>
                  </a:extLst>
                </a:gridCol>
                <a:gridCol w="1419371">
                  <a:extLst>
                    <a:ext uri="{9D8B030D-6E8A-4147-A177-3AD203B41FA5}">
                      <a16:colId xmlns:a16="http://schemas.microsoft.com/office/drawing/2014/main" val="3768553357"/>
                    </a:ext>
                  </a:extLst>
                </a:gridCol>
                <a:gridCol w="221692">
                  <a:extLst>
                    <a:ext uri="{9D8B030D-6E8A-4147-A177-3AD203B41FA5}">
                      <a16:colId xmlns:a16="http://schemas.microsoft.com/office/drawing/2014/main" val="1200618038"/>
                    </a:ext>
                  </a:extLst>
                </a:gridCol>
                <a:gridCol w="1743799">
                  <a:extLst>
                    <a:ext uri="{9D8B030D-6E8A-4147-A177-3AD203B41FA5}">
                      <a16:colId xmlns:a16="http://schemas.microsoft.com/office/drawing/2014/main" val="707019779"/>
                    </a:ext>
                  </a:extLst>
                </a:gridCol>
                <a:gridCol w="1500478">
                  <a:extLst>
                    <a:ext uri="{9D8B030D-6E8A-4147-A177-3AD203B41FA5}">
                      <a16:colId xmlns:a16="http://schemas.microsoft.com/office/drawing/2014/main" val="2126061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Pre-op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year post-op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8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 back pain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&lt; 0.0001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032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 leg pain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&lt; 0.0001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5371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ODI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&lt; 0.0001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3961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CAE3-251F-4D97-9B36-9B0A079C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Radiographic Outcomes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0AEFC0-4E43-499D-A6CE-292DD1613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1222"/>
              </p:ext>
            </p:extLst>
          </p:nvPr>
        </p:nvGraphicFramePr>
        <p:xfrm>
          <a:off x="355600" y="2834830"/>
          <a:ext cx="8216902" cy="26198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13545">
                  <a:extLst>
                    <a:ext uri="{9D8B030D-6E8A-4147-A177-3AD203B41FA5}">
                      <a16:colId xmlns:a16="http://schemas.microsoft.com/office/drawing/2014/main" val="1340947726"/>
                    </a:ext>
                  </a:extLst>
                </a:gridCol>
                <a:gridCol w="1521955">
                  <a:extLst>
                    <a:ext uri="{9D8B030D-6E8A-4147-A177-3AD203B41FA5}">
                      <a16:colId xmlns:a16="http://schemas.microsoft.com/office/drawing/2014/main" val="354193765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723196789"/>
                    </a:ext>
                  </a:extLst>
                </a:gridCol>
                <a:gridCol w="1638302">
                  <a:extLst>
                    <a:ext uri="{9D8B030D-6E8A-4147-A177-3AD203B41FA5}">
                      <a16:colId xmlns:a16="http://schemas.microsoft.com/office/drawing/2014/main" val="1664016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Single level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level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448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(N) 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CA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80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follow-up in months (range)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 – 60.2)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(4.2 – 42.3)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(1.0 – 58.1)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821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Lordosis (°)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60.8 (8.8)°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64.7 (10.5)°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 (10.3)°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8541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0.38</a:t>
                      </a:r>
                      <a:endParaRPr lang="en-CA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159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 (°)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 (4.1)°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Upper: 10.1 (4.3)°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 (5.4)°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9019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Lower: 7.0 (4.3)°  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474830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07CB6D-A88D-43D9-BBB0-E2474FE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124" y="1160086"/>
            <a:ext cx="7846675" cy="1354514"/>
          </a:xfrm>
        </p:spPr>
        <p:txBody>
          <a:bodyPr/>
          <a:lstStyle/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significant differences in lordosis between groups 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prosthesis subsidence was observed in this study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997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0D78-76F9-45AC-8FF2-FB1F1859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97E2-700C-4B14-A0F0-67512DF5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48" y="860722"/>
            <a:ext cx="7637503" cy="49660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no device related complications observed in this study.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BA7798-A1F4-4C9B-A732-9E76813F3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76475"/>
              </p:ext>
            </p:extLst>
          </p:nvPr>
        </p:nvGraphicFramePr>
        <p:xfrm>
          <a:off x="753248" y="1135600"/>
          <a:ext cx="7806551" cy="5423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730">
                  <a:extLst>
                    <a:ext uri="{9D8B030D-6E8A-4147-A177-3AD203B41FA5}">
                      <a16:colId xmlns:a16="http://schemas.microsoft.com/office/drawing/2014/main" val="1304575036"/>
                    </a:ext>
                  </a:extLst>
                </a:gridCol>
                <a:gridCol w="2169891">
                  <a:extLst>
                    <a:ext uri="{9D8B030D-6E8A-4147-A177-3AD203B41FA5}">
                      <a16:colId xmlns:a16="http://schemas.microsoft.com/office/drawing/2014/main" val="3891116828"/>
                    </a:ext>
                  </a:extLst>
                </a:gridCol>
                <a:gridCol w="1064431">
                  <a:extLst>
                    <a:ext uri="{9D8B030D-6E8A-4147-A177-3AD203B41FA5}">
                      <a16:colId xmlns:a16="http://schemas.microsoft.com/office/drawing/2014/main" val="177625787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41098809"/>
                    </a:ext>
                  </a:extLst>
                </a:gridCol>
                <a:gridCol w="2552699">
                  <a:extLst>
                    <a:ext uri="{9D8B030D-6E8A-4147-A177-3AD203B41FA5}">
                      <a16:colId xmlns:a16="http://schemas.microsoft.com/office/drawing/2014/main" val="1817185760"/>
                    </a:ext>
                  </a:extLst>
                </a:gridCol>
              </a:tblGrid>
              <a:tr h="266512"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level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 level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599794"/>
                  </a:ext>
                </a:extLst>
              </a:tr>
              <a:tr h="266512">
                <a:tc rowSpan="7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Peri-operative </a:t>
                      </a:r>
                    </a:p>
                  </a:txBody>
                  <a:tcPr vert="vert27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Urinary retention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4898106"/>
                  </a:ext>
                </a:extLst>
              </a:tr>
              <a:tr h="37238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sympathectomy symptoms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064377"/>
                  </a:ext>
                </a:extLst>
              </a:tr>
              <a:tr h="266512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Ileus 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04804"/>
                  </a:ext>
                </a:extLst>
              </a:tr>
              <a:tr h="266512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Retrograde ejaculation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(transient)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60428"/>
                  </a:ext>
                </a:extLst>
              </a:tr>
              <a:tr h="266512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Vascular injury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(iliac vein)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644186"/>
                  </a:ext>
                </a:extLst>
              </a:tr>
              <a:tr h="372387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seroma</a:t>
                      </a:r>
                    </a:p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delirium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161320"/>
                  </a:ext>
                </a:extLst>
              </a:tr>
              <a:tr h="372387">
                <a:tc vMerge="1">
                  <a:txBody>
                    <a:bodyPr/>
                    <a:lstStyle/>
                    <a:p>
                      <a:pPr algn="ctr"/>
                      <a:endParaRPr lang="en-C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peri-operative complication rate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420598"/>
                  </a:ext>
                </a:extLst>
              </a:tr>
              <a:tr h="372387">
                <a:tc rowSpan="4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Post-operative</a:t>
                      </a:r>
                    </a:p>
                  </a:txBody>
                  <a:tcPr vert="vert27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Adjacent segment degeneration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712544"/>
                  </a:ext>
                </a:extLst>
              </a:tr>
              <a:tr h="266512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Facet arthropathy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062554"/>
                  </a:ext>
                </a:extLst>
              </a:tr>
              <a:tr h="679061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foot drop NYD*</a:t>
                      </a:r>
                    </a:p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DVT</a:t>
                      </a:r>
                    </a:p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end plate fracture</a:t>
                      </a:r>
                    </a:p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pericarditis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635432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pPr algn="ctr"/>
                      <a:endParaRPr lang="en-C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post-operative complication rate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570889"/>
                  </a:ext>
                </a:extLst>
              </a:tr>
              <a:tr h="266512">
                <a:tc rowSpan="3">
                  <a:txBody>
                    <a:bodyPr/>
                    <a:lstStyle/>
                    <a:p>
                      <a:pPr algn="ctr"/>
                      <a:r>
                        <a:rPr lang="en-CA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Re-operation</a:t>
                      </a:r>
                      <a:r>
                        <a:rPr lang="en-C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vert="vert27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1880266"/>
                  </a:ext>
                </a:extLst>
              </a:tr>
              <a:tr h="266512">
                <a:tc v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Neurologic symptoms 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foraminotomy at fused level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600299"/>
                  </a:ext>
                </a:extLst>
              </a:tr>
              <a:tr h="266512">
                <a:tc vMerge="1">
                  <a:txBody>
                    <a:bodyPr/>
                    <a:lstStyle/>
                    <a:p>
                      <a:pPr algn="ctr"/>
                      <a:endParaRPr lang="en-C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re-operation rate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8989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B53740-DC08-4C55-8B8A-F6A42842CCF9}"/>
              </a:ext>
            </a:extLst>
          </p:cNvPr>
          <p:cNvSpPr txBox="1"/>
          <p:nvPr/>
        </p:nvSpPr>
        <p:spPr>
          <a:xfrm>
            <a:off x="378990" y="6559536"/>
            <a:ext cx="855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*: neurologically intact until 2 years post-operatively, foot drop occurred after a fall. Unrelated to M6-L prosthesis.  </a:t>
            </a:r>
          </a:p>
        </p:txBody>
      </p:sp>
    </p:spTree>
    <p:extLst>
      <p:ext uri="{BB962C8B-B14F-4D97-AF65-F5344CB8AC3E}">
        <p14:creationId xmlns:p14="http://schemas.microsoft.com/office/powerpoint/2010/main" val="32020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4791-11A5-4DD6-9D11-3D064EA4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04A0-ECAD-41FE-99CA-0573E79D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study presenting outcomes after treatment with the M6-L LDA prosthesis in a Canadian population</a:t>
            </a: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lvl="1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population size: </a:t>
            </a:r>
          </a:p>
          <a:p>
            <a:pPr lvl="2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 referral area = lower follow-up rate due to travel requirement</a:t>
            </a:r>
          </a:p>
          <a:p>
            <a:pPr lvl="2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 population = lower follow-up rate due to more transient laborers</a:t>
            </a:r>
          </a:p>
          <a:p>
            <a:pPr lvl="1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Radiographic outcomes at last follow-up</a:t>
            </a:r>
          </a:p>
          <a:p>
            <a:pPr lvl="2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Non-standardized timepoint</a:t>
            </a:r>
          </a:p>
          <a:p>
            <a:pPr lvl="1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improvement in clinical outcomes</a:t>
            </a:r>
          </a:p>
          <a:p>
            <a:pPr lvl="2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compare procedures due to population size</a:t>
            </a:r>
          </a:p>
          <a:p>
            <a:pPr lvl="2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Mid-term follow-up: longer follow-up needed</a:t>
            </a:r>
          </a:p>
          <a:p>
            <a:r>
              <a:rPr lang="en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assessment of clinical outcomes as more patients receive the M6-L prosthesis will help increase the sample size for future studies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3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1359</Words>
  <Application>Microsoft Office PowerPoint</Application>
  <PresentationFormat>On-screen Show (4:3)</PresentationFormat>
  <Paragraphs>244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Office Theme</vt:lpstr>
      <vt:lpstr>Clinical and radiographic outcomes of M6-L disc arthroplasty at a single Canadian Centre</vt:lpstr>
      <vt:lpstr>Disclosure</vt:lpstr>
      <vt:lpstr>Objective</vt:lpstr>
      <vt:lpstr>Methods</vt:lpstr>
      <vt:lpstr>Patient Demographics</vt:lpstr>
      <vt:lpstr>Clinical Outcomes</vt:lpstr>
      <vt:lpstr>Radiographic Outcomes</vt:lpstr>
      <vt:lpstr>Complications</vt:lpstr>
      <vt:lpstr>Discussion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Taryn Ludwig</cp:lastModifiedBy>
  <cp:revision>81</cp:revision>
  <dcterms:created xsi:type="dcterms:W3CDTF">2013-07-31T17:26:06Z</dcterms:created>
  <dcterms:modified xsi:type="dcterms:W3CDTF">2021-01-21T16:30:25Z</dcterms:modified>
</cp:coreProperties>
</file>