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76" r:id="rId4"/>
    <p:sldId id="277" r:id="rId5"/>
    <p:sldId id="286" r:id="rId6"/>
    <p:sldId id="279" r:id="rId7"/>
    <p:sldId id="280" r:id="rId8"/>
    <p:sldId id="287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38" autoAdjust="0"/>
  </p:normalViewPr>
  <p:slideViewPr>
    <p:cSldViewPr snapToGrid="0" snapToObjects="1">
      <p:cViewPr varScale="1">
        <p:scale>
          <a:sx n="77" d="100"/>
          <a:sy n="77" d="100"/>
        </p:scale>
        <p:origin x="26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latin typeface="Times New Roman" panose="02020603050405020304" pitchFamily="18" charset="0"/>
                <a:ea typeface="Arial Unicode MS"/>
              </a:rPr>
              <a:t>Spinopelvic parameters: obtained from SMAIO image segmentation system (KEOPS)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effectLst/>
                <a:latin typeface="Times New Roman" panose="02020603050405020304" pitchFamily="18" charset="0"/>
                <a:ea typeface="Arial Unicode MS"/>
              </a:rPr>
              <a:t>Acetabular parameters</a:t>
            </a:r>
            <a:r>
              <a:rPr lang="en-US" sz="1200" dirty="0">
                <a:latin typeface="Times New Roman" panose="02020603050405020304" pitchFamily="18" charset="0"/>
                <a:ea typeface="Arial Unicode MS"/>
              </a:rPr>
              <a:t>: obtained from EOS 3D reconstructions</a:t>
            </a:r>
            <a:endParaRPr lang="en-US" sz="12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4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3BF-64B5-8B45-B791-D4B42DA0611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924" y="1"/>
            <a:ext cx="5967875" cy="79375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24" y="1160086"/>
            <a:ext cx="7846675" cy="4966078"/>
          </a:xfrm>
        </p:spPr>
        <p:txBody>
          <a:bodyPr/>
          <a:lstStyle>
            <a:lvl2pPr marL="742950" indent="-285750">
              <a:buFont typeface="Calibri" panose="020F0502020204030204" pitchFamily="34" charset="0"/>
              <a:buChar char="—"/>
              <a:defRPr/>
            </a:lvl2pPr>
            <a:lvl3pPr>
              <a:defRPr sz="2200"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alibri" panose="020F0502020204030204" pitchFamily="34" charset="0"/>
              <a:buChar char="—"/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3BF-64B5-8B45-B791-D4B42DA0611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13BF-64B5-8B45-B791-D4B42DA06119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60092"/>
            <a:ext cx="8228799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56350"/>
            <a:ext cx="121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13BF-64B5-8B45-B791-D4B42DA06119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red.nicholls@ucalgary.ca" TargetMode="External"/><Relationship Id="rId2" Type="http://schemas.openxmlformats.org/officeDocument/2006/relationships/hyperlink" Target="mailto:teludwig@ucalgary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708" y="1794307"/>
            <a:ext cx="5652601" cy="156507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Establishing normative relationship of spinopelvic alignment to femoroacetabular orientation</a:t>
            </a:r>
            <a:endParaRPr lang="en-CA" sz="2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872" y="3429000"/>
            <a:ext cx="5652601" cy="146452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Taryn Ludwig – MD/PhD, PGY3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Bourget-Murray - MD</a:t>
            </a:r>
            <a:r>
              <a:rPr lang="en-US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CM, </a:t>
            </a:r>
            <a:r>
              <a:rPr lang="de-DE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FRCSC</a:t>
            </a:r>
            <a:endParaRPr lang="en-CA" sz="16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fr-FR" sz="1600" dirty="0" err="1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Sarup</a:t>
            </a:r>
            <a:r>
              <a:rPr lang="fr-FR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Sridharan</a:t>
            </a:r>
            <a:r>
              <a:rPr lang="fr-FR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MD, PGY5</a:t>
            </a:r>
            <a:endParaRPr lang="en-CA" sz="16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Ariana Frederick – MSc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Kelly Johnston - MD, FRCSC</a:t>
            </a:r>
            <a:endParaRPr lang="en-CA" sz="16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Edwards - PhD</a:t>
            </a:r>
            <a:endParaRPr lang="en-CA" sz="16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de-DE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 Nicholls - MD, MA, FRCSC</a:t>
            </a:r>
            <a:endParaRPr lang="en-CA" sz="16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872" y="5718064"/>
            <a:ext cx="3692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 2021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3408" y="1197887"/>
            <a:ext cx="50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of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Orthopaedic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7A11-E4B6-446D-B2DA-0FEDA82C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8A966-E122-4B10-BF62-E2EB943EA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rial Unicode MS"/>
              </a:rPr>
              <a:t>This study will contribute significantly to knowledge of normal spinopelvic and </a:t>
            </a:r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femoroacetabular alignment </a:t>
            </a:r>
          </a:p>
          <a:p>
            <a:r>
              <a:rPr lang="en-US" sz="2400" dirty="0">
                <a:latin typeface="Times New Roman" panose="02020603050405020304" pitchFamily="18" charset="0"/>
                <a:ea typeface="Arial Unicode MS"/>
              </a:rPr>
              <a:t>This will result in improved patient care by: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Arial Unicode MS"/>
              </a:rPr>
              <a:t>Allowing more informed positioning of hip arthroplasty implants and spinal fusion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Arial Unicode MS"/>
              </a:rPr>
              <a:t>Decreasing complications and reducing need for revision surgery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Questions/feedback? Please get in touch!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Taryn Ludwig: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teludwig@ucalgary.ca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 Nicholls: 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fred.nicholls@ucalgary.ca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0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9562-9328-4A2D-941F-E013E9CE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Disclosure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C43241-7D6A-4F13-AA5B-21AD8D98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77" y="3089583"/>
            <a:ext cx="8387848" cy="18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920" y="1129242"/>
            <a:ext cx="8063052" cy="5372142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Determining the native alignment of the acetabulum in patients with both degenerative hip and spine pathology is challenging</a:t>
            </a:r>
          </a:p>
          <a:p>
            <a:r>
              <a:rPr lang="en-US" sz="2000" dirty="0">
                <a:latin typeface="Times New Roman" panose="02020603050405020304" pitchFamily="18" charset="0"/>
                <a:ea typeface="Arial Unicode MS"/>
              </a:rPr>
              <a:t>Postural changes following total hip arthroplasty or spinal fusion can influence the future success of the second surgical intervention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Arial Unicode MS"/>
              </a:rPr>
              <a:t>Which procedure should be performed first is a subject of debate</a:t>
            </a:r>
          </a:p>
          <a:p>
            <a:endParaRPr lang="en-US" sz="2000" b="1" i="1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000" b="1" i="1" dirty="0">
                <a:effectLst/>
                <a:latin typeface="Times New Roman" panose="02020603050405020304" pitchFamily="18" charset="0"/>
                <a:ea typeface="Arial Unicode MS"/>
              </a:rPr>
              <a:t>Normative data describing the relationship between hip orientation and spinopelvic alignment is not described in the literature</a:t>
            </a:r>
          </a:p>
          <a:p>
            <a:endParaRPr lang="en-US" sz="20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Our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Arial Unicode MS"/>
              </a:rPr>
              <a:t>objective 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is to obtain 3D renderings of the spine, </a:t>
            </a:r>
            <a:r>
              <a:rPr lang="en-CA" sz="2000" dirty="0">
                <a:effectLst/>
                <a:latin typeface="Times New Roman" panose="02020603050405020304" pitchFamily="18" charset="0"/>
                <a:ea typeface="Arial Unicode MS"/>
              </a:rPr>
              <a:t>pelvis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, and hip to evaluate spinopelvic and femoroacetabular parameters in healthy young adults</a:t>
            </a:r>
          </a:p>
          <a:p>
            <a:pPr lvl="1"/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We hypothesize that femoroacetabular alignment is predictable and can be determined based on measurement of morphologic, non positional parameters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342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DD1D-5918-4166-9576-60C514FD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-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F85C-375C-4B6E-AF96-A436F57A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124" y="1160086"/>
            <a:ext cx="7933835" cy="447261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Cross-sectional study: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</a:t>
            </a:r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ealthy volunteers age 20-39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Exclusion criteria:</a:t>
            </a:r>
          </a:p>
          <a:p>
            <a:pPr lvl="2"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Any previous hip conditions/surgery</a:t>
            </a:r>
          </a:p>
          <a:p>
            <a:pPr lvl="2"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Any previous spine conditions/surgery</a:t>
            </a:r>
          </a:p>
          <a:p>
            <a:pPr lvl="2"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Any systemic inflammatory disease</a:t>
            </a:r>
          </a:p>
          <a:p>
            <a:pPr lvl="2"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Any scoliosis or spondylolisthesis identified on imaging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Full body EOS scans are used to obtain </a:t>
            </a:r>
            <a:r>
              <a:rPr lang="en-US" sz="2000" dirty="0">
                <a:latin typeface="Times New Roman" panose="02020603050405020304" pitchFamily="18" charset="0"/>
                <a:ea typeface="Arial Unicode MS"/>
              </a:rPr>
              <a:t>measurements </a:t>
            </a:r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of participants’ acetabulum and proximal femur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Preliminary data for a subset of patients are presented here, along with descriptive statistics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CA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3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0F32-901B-4FBF-B420-4898AAD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- Variables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5E371-A87D-4388-BD0D-D44C6C368021}"/>
              </a:ext>
            </a:extLst>
          </p:cNvPr>
          <p:cNvSpPr txBox="1"/>
          <p:nvPr/>
        </p:nvSpPr>
        <p:spPr>
          <a:xfrm>
            <a:off x="4188912" y="1495063"/>
            <a:ext cx="4867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Femoracetabular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parameters: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obtained from EOS 3D reconstruction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Acetabular version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Acetabular inclination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version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Femoral neck-shaft 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0A453-CFBA-4C76-94BF-35D5BFE51CCD}"/>
              </a:ext>
            </a:extLst>
          </p:cNvPr>
          <p:cNvSpPr txBox="1"/>
          <p:nvPr/>
        </p:nvSpPr>
        <p:spPr>
          <a:xfrm>
            <a:off x="4339268" y="3967160"/>
            <a:ext cx="43475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Spinopelvic parameters: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obtained from KEOPS image segmentation software</a:t>
            </a:r>
          </a:p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Pelvic incidence (calculated)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Pelvic tilt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Sacral slope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Lumbar lordosis</a:t>
            </a:r>
          </a:p>
          <a:p>
            <a:pPr marL="285750" indent="-285750">
              <a:buFontTx/>
              <a:buChar char="-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Lumbopelvic morphotype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94C76F6-526C-48C5-9C2D-17977F486EBB}"/>
              </a:ext>
            </a:extLst>
          </p:cNvPr>
          <p:cNvSpPr/>
          <p:nvPr/>
        </p:nvSpPr>
        <p:spPr>
          <a:xfrm rot="20327772">
            <a:off x="3113973" y="2026581"/>
            <a:ext cx="868680" cy="749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3C3520E-9490-41A4-AB00-1862C74CCADD}"/>
              </a:ext>
            </a:extLst>
          </p:cNvPr>
          <p:cNvSpPr/>
          <p:nvPr/>
        </p:nvSpPr>
        <p:spPr>
          <a:xfrm rot="1110356">
            <a:off x="3309603" y="4068373"/>
            <a:ext cx="868680" cy="7498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BB440-6205-4BE1-BDB1-A43222CC49E1}"/>
              </a:ext>
            </a:extLst>
          </p:cNvPr>
          <p:cNvSpPr txBox="1"/>
          <p:nvPr/>
        </p:nvSpPr>
        <p:spPr>
          <a:xfrm>
            <a:off x="382478" y="6410327"/>
            <a:ext cx="370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body EOS scan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748F4F-294F-4FB5-A8D8-A2B89FE9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4" y="1087955"/>
            <a:ext cx="1081066" cy="5099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A94C40-B95D-483D-93EF-4EE047D500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4"/>
          <a:stretch/>
        </p:blipFill>
        <p:spPr>
          <a:xfrm>
            <a:off x="2022313" y="1087955"/>
            <a:ext cx="885401" cy="51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4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6EAB-9CE9-4108-880B-5F4E1265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F372AE-F9B2-4FAD-A732-B31B9A058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25773"/>
              </p:ext>
            </p:extLst>
          </p:nvPr>
        </p:nvGraphicFramePr>
        <p:xfrm>
          <a:off x="1399031" y="1558055"/>
          <a:ext cx="6454788" cy="40613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81951">
                  <a:extLst>
                    <a:ext uri="{9D8B030D-6E8A-4147-A177-3AD203B41FA5}">
                      <a16:colId xmlns:a16="http://schemas.microsoft.com/office/drawing/2014/main" val="1862086779"/>
                    </a:ext>
                  </a:extLst>
                </a:gridCol>
                <a:gridCol w="1472837">
                  <a:extLst>
                    <a:ext uri="{9D8B030D-6E8A-4147-A177-3AD203B41FA5}">
                      <a16:colId xmlns:a16="http://schemas.microsoft.com/office/drawing/2014/main" val="2954803818"/>
                    </a:ext>
                  </a:extLst>
                </a:gridCol>
              </a:tblGrid>
              <a:tr h="13763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515862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patients imaged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257181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Scoliosis &gt; 20°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208741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Spondylolisthesis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27064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 imaging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381263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lower limb surgery/pathology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595195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Elevated baseline ODI/NDI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0410813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(C spine condition, inflammatory disease, </a:t>
                      </a:r>
                      <a:r>
                        <a:rPr lang="en-CA" sz="1800" b="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lang="en-CA" sz="18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995066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excluded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4974319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</a:pPr>
                      <a:r>
                        <a:rPr lang="en-CA" sz="18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included</a:t>
                      </a:r>
                      <a:endParaRPr lang="en-CA" sz="18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4414767"/>
                  </a:ext>
                </a:extLst>
              </a:tr>
              <a:tr h="137633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(SD)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28.4 (5.2)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0148700"/>
                  </a:ext>
                </a:extLst>
              </a:tr>
              <a:tr h="326835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female (%)</a:t>
                      </a: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 (57%)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9604907"/>
                  </a:ext>
                </a:extLst>
              </a:tr>
              <a:tr h="108756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BMI (SD)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 (4.3)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6509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5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31F4-045F-4D86-93D8-4958DCB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E133AFD-B68F-47CE-AD4B-FD7EF1FA6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810308"/>
              </p:ext>
            </p:extLst>
          </p:nvPr>
        </p:nvGraphicFramePr>
        <p:xfrm>
          <a:off x="963062" y="2357269"/>
          <a:ext cx="5200056" cy="22710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93599">
                  <a:extLst>
                    <a:ext uri="{9D8B030D-6E8A-4147-A177-3AD203B41FA5}">
                      <a16:colId xmlns:a16="http://schemas.microsoft.com/office/drawing/2014/main" val="1862086779"/>
                    </a:ext>
                  </a:extLst>
                </a:gridCol>
                <a:gridCol w="1606457">
                  <a:extLst>
                    <a:ext uri="{9D8B030D-6E8A-4147-A177-3AD203B41FA5}">
                      <a16:colId xmlns:a16="http://schemas.microsoft.com/office/drawing/2014/main" val="2954803818"/>
                    </a:ext>
                  </a:extLst>
                </a:gridCol>
              </a:tblGrid>
              <a:tr h="13763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515862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patients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257181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Acetabular Version ° (SD)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</a:t>
                      </a:r>
                      <a:endParaRPr lang="en-C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 (4.2)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208741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Acetabular inclination ° (SD)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</a:t>
                      </a:r>
                      <a:endParaRPr lang="en-C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55.7 (3.4)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27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Femoral version ° (SD)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</a:t>
                      </a:r>
                      <a:endParaRPr lang="en-C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 (9.3)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381263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Femoral neck-shaft angle ° (SD)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endParaRPr lang="en-CA" sz="1800" b="1" kern="1200" baseline="30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129.3 (4.5)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59519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C9D302B-5258-4E92-B923-64A1FCA4E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71" y="2219427"/>
            <a:ext cx="905999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E57F17-24C6-4FDD-88F3-35C822FEF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12" y="3048783"/>
            <a:ext cx="1067792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03E9CC-A921-488D-8796-2D8533C61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37" y="4658915"/>
            <a:ext cx="639211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1232FB-0FF6-4B93-B7A8-033D6FED1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02" y="3909536"/>
            <a:ext cx="1167275" cy="79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F272F49-C3BB-4554-AB20-91BB08934273}"/>
              </a:ext>
            </a:extLst>
          </p:cNvPr>
          <p:cNvCxnSpPr>
            <a:cxnSpLocks/>
          </p:cNvCxnSpPr>
          <p:nvPr/>
        </p:nvCxnSpPr>
        <p:spPr>
          <a:xfrm flipV="1">
            <a:off x="6223607" y="2680570"/>
            <a:ext cx="1393664" cy="5227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CF430-50AB-43F4-BAFE-FE539379B3BA}"/>
              </a:ext>
            </a:extLst>
          </p:cNvPr>
          <p:cNvCxnSpPr>
            <a:cxnSpLocks/>
          </p:cNvCxnSpPr>
          <p:nvPr/>
        </p:nvCxnSpPr>
        <p:spPr>
          <a:xfrm flipV="1">
            <a:off x="6240634" y="3520720"/>
            <a:ext cx="1376637" cy="63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51CD25-679E-4105-BED0-B24D195214A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6190556" y="3968753"/>
            <a:ext cx="1355646" cy="337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035823-E821-4A5A-8064-EEE01DF41FCD}"/>
              </a:ext>
            </a:extLst>
          </p:cNvPr>
          <p:cNvCxnSpPr>
            <a:cxnSpLocks/>
          </p:cNvCxnSpPr>
          <p:nvPr/>
        </p:nvCxnSpPr>
        <p:spPr>
          <a:xfrm>
            <a:off x="6190556" y="4403667"/>
            <a:ext cx="1511381" cy="499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A0CDD8-ECDA-4C09-A75E-D0F902B19E65}"/>
              </a:ext>
            </a:extLst>
          </p:cNvPr>
          <p:cNvSpPr txBox="1"/>
          <p:nvPr/>
        </p:nvSpPr>
        <p:spPr>
          <a:xfrm>
            <a:off x="776" y="6465126"/>
            <a:ext cx="62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of bilateral parameters</a:t>
            </a:r>
          </a:p>
        </p:txBody>
      </p:sp>
    </p:spTree>
    <p:extLst>
      <p:ext uri="{BB962C8B-B14F-4D97-AF65-F5344CB8AC3E}">
        <p14:creationId xmlns:p14="http://schemas.microsoft.com/office/powerpoint/2010/main" val="421038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31F4-045F-4D86-93D8-4958DCB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2E045-2ADB-428C-801A-30A494A90090}"/>
              </a:ext>
            </a:extLst>
          </p:cNvPr>
          <p:cNvSpPr txBox="1"/>
          <p:nvPr/>
        </p:nvSpPr>
        <p:spPr>
          <a:xfrm>
            <a:off x="0" y="6451319"/>
            <a:ext cx="622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lordoti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angles are negative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76FED1E-05B1-4881-8916-EB185642D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796262"/>
              </p:ext>
            </p:extLst>
          </p:nvPr>
        </p:nvGraphicFramePr>
        <p:xfrm>
          <a:off x="1227066" y="2363819"/>
          <a:ext cx="5200055" cy="227101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6020">
                  <a:extLst>
                    <a:ext uri="{9D8B030D-6E8A-4147-A177-3AD203B41FA5}">
                      <a16:colId xmlns:a16="http://schemas.microsoft.com/office/drawing/2014/main" val="1862086779"/>
                    </a:ext>
                  </a:extLst>
                </a:gridCol>
                <a:gridCol w="1644035">
                  <a:extLst>
                    <a:ext uri="{9D8B030D-6E8A-4147-A177-3AD203B41FA5}">
                      <a16:colId xmlns:a16="http://schemas.microsoft.com/office/drawing/2014/main" val="2954803818"/>
                    </a:ext>
                  </a:extLst>
                </a:gridCol>
              </a:tblGrid>
              <a:tr h="13763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C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endParaRPr lang="en-C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515862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patients</a:t>
                      </a:r>
                    </a:p>
                  </a:txBody>
                  <a:tcPr marL="49548" marR="49548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6257181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Pelvic incidence ° (SD)</a:t>
                      </a:r>
                      <a:endParaRPr lang="en-C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47.9 (11.6)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208741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Sacral slope ° (SD)</a:t>
                      </a:r>
                      <a:endParaRPr lang="en-C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38.9 (8.7)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27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Pelvic tilt ° (SD)</a:t>
                      </a:r>
                      <a:endParaRPr lang="en-C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9.0 (7.6)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381263"/>
                  </a:ext>
                </a:extLst>
              </a:tr>
              <a:tr h="27586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Lumbar lordosis L1-S1 ° (SD)</a:t>
                      </a:r>
                      <a:r>
                        <a:rPr lang="en-US" sz="18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</a:t>
                      </a:r>
                      <a:endParaRPr lang="en-CA" sz="1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-53.7 (11.2)</a:t>
                      </a:r>
                    </a:p>
                  </a:txBody>
                  <a:tcPr marL="49548" marR="49548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59519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A1A5A19-9702-4A85-B9D8-5F2871AE6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28" y="2726035"/>
            <a:ext cx="761012" cy="80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E906C-B1CC-4EC0-B750-B7B7B23F8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87" y="3583997"/>
            <a:ext cx="761012" cy="80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7970BD-3C76-4BCA-9785-C8130C9F6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72" y="4358034"/>
            <a:ext cx="761012" cy="806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2F0C512-AF3D-462E-8F78-07CA7CAEE7C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502277" y="3129258"/>
            <a:ext cx="1367251" cy="858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77A96F-1778-4F08-B0D3-0C9BFDC06E1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502277" y="3655210"/>
            <a:ext cx="1423510" cy="332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30F595-E64C-4BD6-A475-B5C8E1DDA324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502277" y="4021106"/>
            <a:ext cx="1396795" cy="7401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7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4791-11A5-4DD6-9D11-3D064EA4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04A0-ECAD-41FE-99CA-0573E79DE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Arial Unicode MS"/>
              </a:rPr>
              <a:t>This dataset employs the largest database of full-body EOS images composed entirely of young healthy individuals ever captured in the current literature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Arial Unicode MS"/>
              </a:rPr>
              <a:t>Exclusion of any previous lower limb or spine pathology will ensure maximum accuracy of femoroacetabular/spinopelvic correlation</a:t>
            </a:r>
          </a:p>
          <a:p>
            <a:r>
              <a:rPr lang="en-C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work: </a:t>
            </a:r>
          </a:p>
          <a:p>
            <a:pPr lvl="1"/>
            <a:r>
              <a:rPr lang="en-US" sz="2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Further analysis will include a predictive model of femoroacetabular alignment based on spinopelvic measurements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For males and females separately</a:t>
            </a:r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3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13783</TotalTime>
  <Words>618</Words>
  <Application>Microsoft Office PowerPoint</Application>
  <PresentationFormat>On-screen Show (4:3)</PresentationFormat>
  <Paragraphs>112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Wingdings</vt:lpstr>
      <vt:lpstr>Office Theme</vt:lpstr>
      <vt:lpstr>Establishing normative relationship of spinopelvic alignment to femoroacetabular orientation</vt:lpstr>
      <vt:lpstr>Disclosure</vt:lpstr>
      <vt:lpstr>Objective</vt:lpstr>
      <vt:lpstr>Methods - Patients</vt:lpstr>
      <vt:lpstr>Methods - Variables</vt:lpstr>
      <vt:lpstr>Patient Demographics</vt:lpstr>
      <vt:lpstr>Preliminary Results</vt:lpstr>
      <vt:lpstr>Preliminary Results</vt:lpstr>
      <vt:lpstr>Discussion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Taryn Ludwig</cp:lastModifiedBy>
  <cp:revision>108</cp:revision>
  <dcterms:created xsi:type="dcterms:W3CDTF">2013-07-31T17:26:06Z</dcterms:created>
  <dcterms:modified xsi:type="dcterms:W3CDTF">2021-01-22T20:52:46Z</dcterms:modified>
</cp:coreProperties>
</file>