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8" r:id="rId7"/>
    <p:sldId id="263" r:id="rId8"/>
    <p:sldId id="265" r:id="rId9"/>
    <p:sldId id="258" r:id="rId10"/>
    <p:sldId id="259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9" autoAdjust="0"/>
    <p:restoredTop sz="94660"/>
  </p:normalViewPr>
  <p:slideViewPr>
    <p:cSldViewPr snapToGrid="0">
      <p:cViewPr varScale="1">
        <p:scale>
          <a:sx n="95" d="100"/>
          <a:sy n="95" d="100"/>
        </p:scale>
        <p:origin x="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6D0462-E0F0-4F73-8B53-E793AD58A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E359A7-C2E3-4759-8CA0-363B73ABB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B56FF5-BB9D-4DD4-9B5C-D35BC8E6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649B8A-4685-4A20-BAE1-2C993D8E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FDA3FC-C1A0-46C5-AB0B-0F4B24E3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33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A26E8-BD41-4625-874C-EC3B9BF2F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ACAC7F-DE14-42C2-B82F-D6CB7CE9B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7919B7-EAB1-4CBD-BE9F-AF49F58E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3212D-6514-4D14-A68B-DAAED510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650FD-4255-46CC-9B3E-63DCF182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B7E6CE-4E53-47A7-9680-3753E21B2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C10CA0-02A8-4C99-8A1F-2CC5530CB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6489BA-71B4-416C-88B7-728058D5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F72F9D-9A68-49ED-AB9E-E9F0DA78F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EC35D2-B7B0-442A-A1E8-10E7F552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0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A31FA-1930-4EE3-AB4E-214C784A1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CEEECA-C6C9-48C1-8473-9C3D35121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479440-4A4D-451B-B1BE-17968AB8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94295E-BF93-4989-9124-A3BFC6BE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DF2A4-2E9F-4D7D-BF82-A3A29A0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4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4670FB-1FAE-46D8-8DB0-E2F9A3E3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7DA7DA-E580-499B-9445-480235BF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C2972B-1F2B-426F-970D-E4A3D22F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FB069D-CA2E-4211-A04F-572AB236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E1B7A4-3C56-426E-8E25-BCB301F6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4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B213EE-1C66-439B-9E6A-2FFDA5CD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535756-9B5D-4FB0-83AF-CFAFBBEC0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0F02F7-C519-4BB0-91B5-FC148D7E3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288FF2-4BFD-431E-A8DC-026A014E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C8CA73-C941-44EC-9F94-01F9329C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16AB90-5D9E-4A18-9C8C-3E686C8A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63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11FCC-6501-4C9C-A895-2B81AA6F0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192767-71A1-4FCE-A6A4-94BF717BF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8AD229-B7D0-49AD-8BBA-BBAA83EFF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4B3344-72A0-4443-B475-003DFFC13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D5CC87A-A9D9-453A-9BAA-863633EDB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C321EA-E3BE-4005-9053-72A02240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8535E2-B8E8-4184-BD58-2C4E5DA1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469BD3-11A2-407D-8B8B-579D1E88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97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1422F4-ED28-4D7E-A04B-BE2565DB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9E7D18-21B6-4FA2-8D9E-7E6396509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20BBFD8-DBF3-4BFC-9F1C-0C300AAF7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B2DF76-8767-49C1-9C2B-255E3E7E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74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30A0B85-A541-4729-AF05-79812033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B697BD-AFBD-4EAF-9190-1A3063C7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72F3B3-1166-4DC7-970C-7A2FA1AC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16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813CF6-FB8D-4776-8112-E0363BAB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EFC50F-C952-4374-ACB0-F8B703C8F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1BD6EB-EF8C-403F-9342-010345C86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AC1E5A-19F9-42F0-BD89-976B6BD3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2AF7FB-0B3E-4B91-BD04-FAC9E1380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FA06A4-36F5-4ED4-8248-ECE46C40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84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ECDEED-3DFF-408E-9A6F-B200CBDD1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61C2F5-9389-4135-A10F-12677735F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7F9751-A293-464B-B691-5404C6854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5EE79A-FAB7-443F-9019-E4DD3064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B9C748-017C-4627-A275-F6867E03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6458E2-6100-4DE9-93AC-2A9BEF4A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70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5E885F-EC62-447E-9EA1-44D2A5987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FF1DC8-3D82-4EC7-AC45-187F13D05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FF4B0-525D-4AF5-B2F9-65103170F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20B6E-07C4-4787-84C6-8D2698FA4F3D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C549DC-E0D4-48D2-954F-36D9BA625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49D000-5875-45AA-9651-46E22236C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77323-06B6-460F-BA82-912A021113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31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E07EF-52F7-44D1-BA8D-AB54AA06C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5326"/>
            <a:ext cx="9144000" cy="3004637"/>
          </a:xfrm>
        </p:spPr>
        <p:txBody>
          <a:bodyPr>
            <a:normAutofit/>
          </a:bodyPr>
          <a:lstStyle/>
          <a:p>
            <a:r>
              <a:rPr lang="en-US" altLang="ja-JP" sz="3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Arial" panose="020B0604020202020204" pitchFamily="34" charset="0"/>
              </a:rPr>
              <a:t>Implant-Related Complications Using Uniaxial Implants in Pediatric Spinal Deformity Surgery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4C6866C-58E2-4F01-876B-57810CAE0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50636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 sz="4500" kern="100" baseline="300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Department of </a:t>
            </a:r>
            <a:r>
              <a:rPr lang="en-US" altLang="ja-JP" sz="4500" kern="100" dirty="0" err="1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Orthopaedic</a:t>
            </a:r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Surgery, The Hospital for Sick Children</a:t>
            </a:r>
            <a:endParaRPr lang="ja-JP" altLang="ja-JP" sz="45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4500" kern="100" baseline="300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Department of Physical Therapy, University of Toronto</a:t>
            </a:r>
            <a:endParaRPr lang="ja-JP" altLang="ja-JP" sz="45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Masayoshi Machida, M.D</a:t>
            </a:r>
            <a:r>
              <a:rPr lang="en-US" altLang="ja-JP" sz="4500" kern="100" baseline="300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</a:p>
          <a:p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Brett </a:t>
            </a:r>
            <a:r>
              <a:rPr lang="en-US" altLang="ja-JP" sz="4500" kern="100" dirty="0" err="1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Rocos</a:t>
            </a:r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 M.D</a:t>
            </a:r>
            <a:r>
              <a:rPr lang="en-US" altLang="ja-JP" sz="4500" kern="100" baseline="300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</a:p>
          <a:p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David E. Lebel, M.D, Ph.D</a:t>
            </a:r>
            <a:r>
              <a:rPr lang="en-US" altLang="ja-JP" sz="4500" kern="100" baseline="300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</a:p>
          <a:p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Karl </a:t>
            </a:r>
            <a:r>
              <a:rPr lang="en-US" altLang="ja-JP" sz="4500" kern="100" dirty="0" err="1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Zabjek</a:t>
            </a:r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 BSc, MSc, Ph.D</a:t>
            </a:r>
            <a:r>
              <a:rPr lang="en-US" altLang="ja-JP" sz="4500" kern="100" baseline="300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2</a:t>
            </a:r>
          </a:p>
          <a:p>
            <a:r>
              <a:rPr lang="en-US" altLang="ja-JP" sz="4500" kern="1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Reinhard Zeller, M.D, FRCSC</a:t>
            </a:r>
            <a:r>
              <a:rPr lang="en-US" altLang="ja-JP" sz="4500" kern="100" baseline="30000" dirty="0"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endParaRPr lang="ja-JP" altLang="ja-JP" sz="45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192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55F566-5247-46F3-A1D4-02828558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C8621E-8A6C-4DAB-A7DF-E6B76BA52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kern="100" dirty="0">
                <a:solidFill>
                  <a:srgbClr val="21212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1) Clin J, Le </a:t>
            </a:r>
            <a:r>
              <a:rPr lang="en-US" altLang="ja-JP" sz="1800" kern="100" dirty="0" err="1">
                <a:solidFill>
                  <a:srgbClr val="21212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Navéaux</a:t>
            </a:r>
            <a:r>
              <a:rPr lang="en-US" altLang="ja-JP" sz="1800" kern="100" dirty="0">
                <a:solidFill>
                  <a:srgbClr val="21212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 F, Driscoll M, et al. </a:t>
            </a: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Biomechanical comparison of the load-sharing capacity of high and low implant density constructs with three types of pedicle screws for the instrumentation of adolescent idiopathic scoliosis. Spine Deform. 2019 Jan;7(1):2-10.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lvl="0" indent="0" algn="l">
              <a:buNone/>
            </a:pP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2) Davis L </a:t>
            </a:r>
            <a:r>
              <a:rPr lang="en-US" altLang="ja-JP" sz="1800" kern="1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Reames</a:t>
            </a:r>
            <a:r>
              <a:rPr lang="en-US" altLang="ja-JP" sz="1800" kern="100" baseline="300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, Justin S Smith, Kai-Ming G Fu, et al. Complications in the Surgical Treatment of 19,360 Cases of Pediatric Scoliosis: A Review of the Scoliosis Research Society Morbidity and Mortality Database. Spine (Phila Pa 1976). 2011 Aug 15;36(18):1484-91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lvl="0" indent="0" algn="l">
              <a:buNone/>
            </a:pP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3) Al-</a:t>
            </a:r>
            <a:r>
              <a:rPr lang="en-US" altLang="ja-JP" sz="1800" kern="1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Mohrej</a:t>
            </a: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OA, </a:t>
            </a:r>
            <a:r>
              <a:rPr lang="en-US" altLang="ja-JP" sz="1800" kern="1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Aldakhil</a:t>
            </a: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SS, Al-</a:t>
            </a:r>
            <a:r>
              <a:rPr lang="en-US" altLang="ja-JP" sz="1800" kern="1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Rabiah</a:t>
            </a: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MA, et al. Surgical Treatment of Adolescent Idiopathic Scoliosis: Complications. Ann Med Surg (</a:t>
            </a:r>
            <a:r>
              <a:rPr lang="en-US" altLang="ja-JP" sz="1800" kern="1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Lond</a:t>
            </a: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).2020 Feb 24;52:19-23. </a:t>
            </a:r>
          </a:p>
          <a:p>
            <a:pPr marL="0" lvl="0" indent="0" algn="l">
              <a:buNone/>
            </a:pPr>
            <a:r>
              <a:rPr lang="en-US" altLang="ja-JP" sz="1800" kern="100" dirty="0">
                <a:solidFill>
                  <a:srgbClr val="212121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4) Essig DA, Miller CP, Xiao M, et al.</a:t>
            </a: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 Biomechanical comparison of endplate forces generated by uniaxial screws and monoaxial pedicle screws. </a:t>
            </a:r>
            <a:r>
              <a:rPr lang="en-US" altLang="ja-JP" sz="18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Orthopedics 2012 Oct;35(10):e528-32.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altLang="ja-JP" sz="1800" dirty="0">
                <a:solidFill>
                  <a:srgbClr val="000000"/>
                </a:solidFill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5) </a:t>
            </a:r>
            <a:r>
              <a:rPr lang="en-US" altLang="ja-JP" sz="18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Serhan</a:t>
            </a:r>
            <a:r>
              <a:rPr lang="en-US" altLang="ja-JP" sz="18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 H, </a:t>
            </a:r>
            <a:r>
              <a:rPr lang="en-US" altLang="ja-JP" sz="18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Hammerberg</a:t>
            </a:r>
            <a:r>
              <a:rPr lang="en-US" altLang="ja-JP" sz="18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 K, O'Neil M, et al. </a:t>
            </a:r>
            <a:br>
              <a:rPr lang="en-US" altLang="ja-JP" sz="18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en-US" altLang="ja-JP" sz="18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Intraoperative techniques to reduce the potential of set-screw loosening in long spinal constructs: a static and fatigue biomechanical investigation. J Spinal </a:t>
            </a:r>
            <a:r>
              <a:rPr lang="en-US" altLang="ja-JP" sz="18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Disord</a:t>
            </a:r>
            <a:r>
              <a:rPr lang="en-US" altLang="ja-JP" sz="18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游明朝" panose="02020400000000000000" pitchFamily="18" charset="-128"/>
                <a:cs typeface="Segoe UI" panose="020B0502040204020203" pitchFamily="34" charset="0"/>
              </a:rPr>
              <a:t> Tech. 2010 Oct;23(7):e31-6.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31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7EAF8-699E-46AA-837B-0892EDA7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Content Placeholder 6" descr="Text, table&#10;&#10;Description automatically generated">
            <a:extLst>
              <a:ext uri="{FF2B5EF4-FFF2-40B4-BE49-F238E27FC236}">
                <a16:creationId xmlns:a16="http://schemas.microsoft.com/office/drawing/2014/main" id="{94D3BF0A-7A4A-4499-8694-0CB8BBBB4F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5470" y="394942"/>
            <a:ext cx="4447317" cy="5931653"/>
          </a:xfrm>
        </p:spPr>
      </p:pic>
    </p:spTree>
    <p:extLst>
      <p:ext uri="{BB962C8B-B14F-4D97-AF65-F5344CB8AC3E}">
        <p14:creationId xmlns:p14="http://schemas.microsoft.com/office/powerpoint/2010/main" val="157660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BD913F-4360-426E-AF2F-3BC0CC1B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 Light" panose="020F0302020204030204" pitchFamily="34" charset="0"/>
                <a:cs typeface="Calibri Light" panose="020F0302020204030204" pitchFamily="34" charset="0"/>
              </a:rPr>
              <a:t>Background and Objective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2FD960-B3BD-4C14-B220-CA39DF208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kern="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Deformity surgery is challenging and complex with implant related complication rates such as pullout and implant fracture [1-3].</a:t>
            </a:r>
          </a:p>
          <a:p>
            <a:r>
              <a:rPr lang="en-US" altLang="ja-JP" kern="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To our knowledge there are no studies which investigated the clinical impact of implant-related complications on surgical outcomes using uniaxial implants, screws and hooks, in disease-specific cohorts.</a:t>
            </a:r>
            <a:endParaRPr lang="en-US" altLang="ja-JP" kern="0" dirty="0"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endParaRPr kumimoji="1" lang="en-US" altLang="ja-JP" kern="0" dirty="0"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r>
              <a:rPr lang="en-US" altLang="ja-JP" u="sng" kern="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Objective</a:t>
            </a:r>
            <a:r>
              <a:rPr lang="en-US" altLang="ja-JP" kern="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: </a:t>
            </a:r>
          </a:p>
          <a:p>
            <a:r>
              <a:rPr lang="en-US" altLang="ja-JP" kern="0" dirty="0"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To evaluate </a:t>
            </a:r>
            <a:r>
              <a:rPr lang="en-US" altLang="ja-JP" kern="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the incidence of implant-related complications in pediatric spinal deformities treated with posterior spinal fusion using uniaxial implants.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2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136A6-B0B6-42B3-8545-6895282FF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 Light" panose="020F0302020204030204" pitchFamily="34" charset="0"/>
                <a:cs typeface="Calibri Light" panose="020F0302020204030204" pitchFamily="34" charset="0"/>
              </a:rPr>
              <a:t>Material and Method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65D78-A2E8-4538-82C4-552AD971E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Study design: case series study</a:t>
            </a:r>
          </a:p>
          <a:p>
            <a:pPr marL="0" indent="0"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Patients with pediatric spinal deformities that underwent PSF with </a:t>
            </a:r>
          </a:p>
          <a:p>
            <a:pPr marL="0" indent="0"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uni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-axial screws in our institution between 2006 and 2019.</a:t>
            </a:r>
          </a:p>
          <a:p>
            <a:pPr marL="0" indent="0">
              <a:buNone/>
            </a:pP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Inclusion criteria</a:t>
            </a:r>
          </a:p>
          <a:p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Age &lt; 18 years at the time of surgery </a:t>
            </a:r>
          </a:p>
          <a:p>
            <a:pPr marL="0" indent="0">
              <a:buNone/>
            </a:pPr>
            <a:endParaRPr kumimoji="1"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Exclusion criteria</a:t>
            </a:r>
          </a:p>
          <a:p>
            <a:r>
              <a:rPr lang="en-US" altLang="ja-JP" sz="2800" kern="0" dirty="0">
                <a:effectLst/>
                <a:latin typeface="Calibri" panose="020F0502020204030204" pitchFamily="34" charset="0"/>
                <a:ea typeface="TimesNewRoman"/>
                <a:cs typeface="Calibri" panose="020F0502020204030204" pitchFamily="34" charset="0"/>
              </a:rPr>
              <a:t>Patients</a:t>
            </a:r>
            <a:r>
              <a:rPr lang="ja-JP" altLang="en-US" kern="0" dirty="0">
                <a:latin typeface="Calibri" panose="020F0502020204030204" pitchFamily="34" charset="0"/>
                <a:ea typeface="TimesNewRoman"/>
                <a:cs typeface="Calibri" panose="020F0502020204030204" pitchFamily="34" charset="0"/>
              </a:rPr>
              <a:t> </a:t>
            </a:r>
            <a:r>
              <a:rPr lang="en-US" altLang="ja-JP" kern="0" dirty="0">
                <a:latin typeface="Calibri" panose="020F0502020204030204" pitchFamily="34" charset="0"/>
                <a:ea typeface="TimesNewRoman"/>
                <a:cs typeface="Calibri" panose="020F0502020204030204" pitchFamily="34" charset="0"/>
              </a:rPr>
              <a:t>treated</a:t>
            </a:r>
            <a:r>
              <a:rPr lang="ja-JP" altLang="en-US" kern="0" dirty="0">
                <a:latin typeface="Calibri" panose="020F0502020204030204" pitchFamily="34" charset="0"/>
                <a:ea typeface="TimesNewRoman"/>
                <a:cs typeface="Calibri" panose="020F0502020204030204" pitchFamily="34" charset="0"/>
              </a:rPr>
              <a:t> </a:t>
            </a:r>
            <a:r>
              <a:rPr lang="en-US" altLang="ja-JP" kern="0" dirty="0">
                <a:latin typeface="Calibri" panose="020F0502020204030204" pitchFamily="34" charset="0"/>
                <a:ea typeface="TimesNewRoman"/>
                <a:cs typeface="Calibri" panose="020F0502020204030204" pitchFamily="34" charset="0"/>
              </a:rPr>
              <a:t>other</a:t>
            </a:r>
            <a:r>
              <a:rPr lang="ja-JP" altLang="en-US" kern="0" dirty="0">
                <a:latin typeface="Calibri" panose="020F0502020204030204" pitchFamily="34" charset="0"/>
                <a:ea typeface="TimesNewRoman"/>
                <a:cs typeface="Calibri" panose="020F0502020204030204" pitchFamily="34" charset="0"/>
              </a:rPr>
              <a:t> </a:t>
            </a:r>
            <a:r>
              <a:rPr lang="en-US" altLang="ja-JP" kern="0" dirty="0">
                <a:latin typeface="Calibri" panose="020F0502020204030204" pitchFamily="34" charset="0"/>
                <a:ea typeface="TimesNewRoman"/>
                <a:cs typeface="Calibri" panose="020F0502020204030204" pitchFamily="34" charset="0"/>
              </a:rPr>
              <a:t>procedure</a:t>
            </a:r>
            <a:r>
              <a:rPr lang="ja-JP" altLang="en-US" kern="0" dirty="0">
                <a:latin typeface="Calibri" panose="020F0502020204030204" pitchFamily="34" charset="0"/>
                <a:ea typeface="TimesNewRoman"/>
                <a:cs typeface="Calibri" panose="020F0502020204030204" pitchFamily="34" charset="0"/>
              </a:rPr>
              <a:t> </a:t>
            </a:r>
            <a:r>
              <a:rPr lang="en-US" altLang="ja-JP" kern="0" dirty="0">
                <a:latin typeface="Calibri" panose="020F0502020204030204" pitchFamily="34" charset="0"/>
                <a:ea typeface="TimesNewRoman"/>
                <a:cs typeface="Calibri" panose="020F0502020204030204" pitchFamily="34" charset="0"/>
              </a:rPr>
              <a:t>(e.g. growing rod…)</a:t>
            </a:r>
          </a:p>
          <a:p>
            <a:pPr marL="0" indent="0">
              <a:buNone/>
            </a:pPr>
            <a:endParaRPr lang="en-US" altLang="ja-JP" sz="2800" kern="0" dirty="0">
              <a:effectLst/>
              <a:latin typeface="Calibri" panose="020F0502020204030204" pitchFamily="34" charset="0"/>
              <a:ea typeface="TimesNewRoman"/>
              <a:cs typeface="Calibri" panose="020F0502020204030204" pitchFamily="34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693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12185-5C09-4061-A85B-C45967800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11"/>
            <a:ext cx="10515600" cy="1325563"/>
          </a:xfrm>
        </p:spPr>
        <p:txBody>
          <a:bodyPr/>
          <a:lstStyle/>
          <a:p>
            <a:r>
              <a:rPr lang="en-US" altLang="ja-JP" kern="100" dirty="0">
                <a:latin typeface="Calibri Light" panose="020F0302020204030204" pitchFamily="34" charset="0"/>
                <a:ea typeface="游明朝" panose="02020400000000000000" pitchFamily="18" charset="-128"/>
                <a:cs typeface="Calibri Light" panose="020F0302020204030204" pitchFamily="34" charset="0"/>
              </a:rPr>
              <a:t>Result: </a:t>
            </a:r>
            <a:r>
              <a:rPr lang="en-US" altLang="ja-JP" sz="4400" dirty="0">
                <a:latin typeface="Calibri Light" panose="020F0302020204030204" pitchFamily="34" charset="0"/>
                <a:ea typeface="游明朝" panose="02020400000000000000" pitchFamily="18" charset="-128"/>
                <a:cs typeface="Calibri Light" panose="020F0302020204030204" pitchFamily="34" charset="0"/>
              </a:rPr>
              <a:t>The all patients demographics</a:t>
            </a:r>
            <a:endParaRPr kumimoji="1" lang="ja-JP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B3DB60E1-D9AA-4CBE-817E-851114379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641707"/>
              </p:ext>
            </p:extLst>
          </p:nvPr>
        </p:nvGraphicFramePr>
        <p:xfrm>
          <a:off x="238339" y="1414300"/>
          <a:ext cx="11715321" cy="4773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6890">
                  <a:extLst>
                    <a:ext uri="{9D8B030D-6E8A-4147-A177-3AD203B41FA5}">
                      <a16:colId xmlns:a16="http://schemas.microsoft.com/office/drawing/2014/main" val="274510503"/>
                    </a:ext>
                  </a:extLst>
                </a:gridCol>
                <a:gridCol w="1684334">
                  <a:extLst>
                    <a:ext uri="{9D8B030D-6E8A-4147-A177-3AD203B41FA5}">
                      <a16:colId xmlns:a16="http://schemas.microsoft.com/office/drawing/2014/main" val="3730424252"/>
                    </a:ext>
                  </a:extLst>
                </a:gridCol>
                <a:gridCol w="1735155">
                  <a:extLst>
                    <a:ext uri="{9D8B030D-6E8A-4147-A177-3AD203B41FA5}">
                      <a16:colId xmlns:a16="http://schemas.microsoft.com/office/drawing/2014/main" val="4199230941"/>
                    </a:ext>
                  </a:extLst>
                </a:gridCol>
                <a:gridCol w="1648852">
                  <a:extLst>
                    <a:ext uri="{9D8B030D-6E8A-4147-A177-3AD203B41FA5}">
                      <a16:colId xmlns:a16="http://schemas.microsoft.com/office/drawing/2014/main" val="1837839368"/>
                    </a:ext>
                  </a:extLst>
                </a:gridCol>
                <a:gridCol w="1711922">
                  <a:extLst>
                    <a:ext uri="{9D8B030D-6E8A-4147-A177-3AD203B41FA5}">
                      <a16:colId xmlns:a16="http://schemas.microsoft.com/office/drawing/2014/main" val="2995185927"/>
                    </a:ext>
                  </a:extLst>
                </a:gridCol>
                <a:gridCol w="1588168">
                  <a:extLst>
                    <a:ext uri="{9D8B030D-6E8A-4147-A177-3AD203B41FA5}">
                      <a16:colId xmlns:a16="http://schemas.microsoft.com/office/drawing/2014/main" val="4104636445"/>
                    </a:ext>
                  </a:extLst>
                </a:gridCol>
              </a:tblGrid>
              <a:tr h="816847"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(N=595)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Idiopathic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(N=449)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Congenital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(N=24)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Neuromuscular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(N=38)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Syndromic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(N=84)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3610008381"/>
                  </a:ext>
                </a:extLst>
              </a:tr>
              <a:tr h="416247"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(years)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14.5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±2.4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14.9±1.7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±4.6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13.9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±2.1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14.2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±2.6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274347960"/>
                  </a:ext>
                </a:extLst>
              </a:tr>
              <a:tr h="416247"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Follow-up (years)</a:t>
                      </a:r>
                      <a:endParaRPr lang="ja-JP" sz="2000" kern="10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±1.5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±1.4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±2.1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±1.8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±1.7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3368932602"/>
                  </a:ext>
                </a:extLst>
              </a:tr>
              <a:tr h="416247"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Number of   rods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±0.3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±0.2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±0.3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±0.4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±0.4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1905455375"/>
                  </a:ext>
                </a:extLst>
              </a:tr>
              <a:tr h="816847"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number of uniaxial pedicle screws</a:t>
                      </a:r>
                      <a:endParaRPr lang="ja-JP" sz="2000" kern="10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15.3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±4.8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16.2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±3.7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±1.2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15.3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±6.5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13.0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±5.6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137440274"/>
                  </a:ext>
                </a:extLst>
              </a:tr>
              <a:tr h="416247"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number of hooks</a:t>
                      </a:r>
                      <a:endParaRPr lang="ja-JP" sz="2000" kern="10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±2.9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±2.3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±4.4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±3.3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7.6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±3.5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1044960528"/>
                  </a:ext>
                </a:extLst>
              </a:tr>
              <a:tr h="416247"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number of clips</a:t>
                      </a:r>
                      <a:endParaRPr lang="ja-JP" sz="2000" kern="10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20.7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±4.1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21.1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±2.9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±5.4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±4.5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20.6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±3.9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658012588"/>
                  </a:ext>
                </a:extLst>
              </a:tr>
              <a:tr h="705627"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number of transverse bars</a:t>
                      </a:r>
                      <a:endParaRPr lang="ja-JP" sz="2000" kern="10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±0.5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±0.3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±1.0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±0.5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</a:t>
                      </a:r>
                      <a:r>
                        <a:rPr lang="en-US" sz="20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±0.6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3046856985"/>
                  </a:ext>
                </a:extLst>
              </a:tr>
              <a:tr h="352814"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Cases of lumbosacral fusion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ja-JP" sz="2000" kern="100" dirty="0">
                        <a:effectLst/>
                        <a:latin typeface="Calibri" panose="020F0502020204030204" pitchFamily="34" charset="0"/>
                        <a:ea typeface="游明朝" panose="02020400000000000000" pitchFamily="18" charset="-128"/>
                        <a:cs typeface="Calibri" panose="020F0502020204030204" pitchFamily="34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3756813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777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12185-5C09-4061-A85B-C45967800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11"/>
            <a:ext cx="10515600" cy="1325563"/>
          </a:xfrm>
        </p:spPr>
        <p:txBody>
          <a:bodyPr/>
          <a:lstStyle/>
          <a:p>
            <a:r>
              <a:rPr lang="en-US" altLang="ja-JP" kern="100" dirty="0">
                <a:latin typeface="Calibri Light" panose="020F0302020204030204" pitchFamily="34" charset="0"/>
                <a:ea typeface="游明朝" panose="02020400000000000000" pitchFamily="18" charset="-128"/>
                <a:cs typeface="Calibri Light" panose="020F0302020204030204" pitchFamily="34" charset="0"/>
              </a:rPr>
              <a:t>Result: </a:t>
            </a:r>
            <a:r>
              <a:rPr lang="en-US" altLang="ja-JP" dirty="0">
                <a:latin typeface="Calibri Light" panose="020F0302020204030204" pitchFamily="34" charset="0"/>
                <a:ea typeface="游明朝" panose="02020400000000000000" pitchFamily="18" charset="-128"/>
                <a:cs typeface="Calibri Light" panose="020F0302020204030204" pitchFamily="34" charset="0"/>
              </a:rPr>
              <a:t>All Implant failure cases</a:t>
            </a:r>
            <a:endParaRPr kumimoji="1" lang="ja-JP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B3DB60E1-D9AA-4CBE-817E-851114379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772930"/>
              </p:ext>
            </p:extLst>
          </p:nvPr>
        </p:nvGraphicFramePr>
        <p:xfrm>
          <a:off x="238339" y="1930523"/>
          <a:ext cx="11715321" cy="2996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6890">
                  <a:extLst>
                    <a:ext uri="{9D8B030D-6E8A-4147-A177-3AD203B41FA5}">
                      <a16:colId xmlns:a16="http://schemas.microsoft.com/office/drawing/2014/main" val="274510503"/>
                    </a:ext>
                  </a:extLst>
                </a:gridCol>
                <a:gridCol w="1684334">
                  <a:extLst>
                    <a:ext uri="{9D8B030D-6E8A-4147-A177-3AD203B41FA5}">
                      <a16:colId xmlns:a16="http://schemas.microsoft.com/office/drawing/2014/main" val="3730424252"/>
                    </a:ext>
                  </a:extLst>
                </a:gridCol>
                <a:gridCol w="1735155">
                  <a:extLst>
                    <a:ext uri="{9D8B030D-6E8A-4147-A177-3AD203B41FA5}">
                      <a16:colId xmlns:a16="http://schemas.microsoft.com/office/drawing/2014/main" val="4199230941"/>
                    </a:ext>
                  </a:extLst>
                </a:gridCol>
                <a:gridCol w="1648852">
                  <a:extLst>
                    <a:ext uri="{9D8B030D-6E8A-4147-A177-3AD203B41FA5}">
                      <a16:colId xmlns:a16="http://schemas.microsoft.com/office/drawing/2014/main" val="1837839368"/>
                    </a:ext>
                  </a:extLst>
                </a:gridCol>
                <a:gridCol w="1589036">
                  <a:extLst>
                    <a:ext uri="{9D8B030D-6E8A-4147-A177-3AD203B41FA5}">
                      <a16:colId xmlns:a16="http://schemas.microsoft.com/office/drawing/2014/main" val="2995185927"/>
                    </a:ext>
                  </a:extLst>
                </a:gridCol>
                <a:gridCol w="1711054">
                  <a:extLst>
                    <a:ext uri="{9D8B030D-6E8A-4147-A177-3AD203B41FA5}">
                      <a16:colId xmlns:a16="http://schemas.microsoft.com/office/drawing/2014/main" val="4104636445"/>
                    </a:ext>
                  </a:extLst>
                </a:gridCol>
              </a:tblGrid>
              <a:tr h="633569">
                <a:tc>
                  <a:txBody>
                    <a:bodyPr/>
                    <a:lstStyle/>
                    <a:p>
                      <a:pPr algn="just"/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Total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/>
                      <a:r>
                        <a:rPr lang="en-US" sz="1600" kern="100" dirty="0">
                          <a:effectLst/>
                        </a:rPr>
                        <a:t>(N=595)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Idiopathic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/>
                      <a:r>
                        <a:rPr lang="en-US" sz="1600" kern="100" dirty="0">
                          <a:effectLst/>
                        </a:rPr>
                        <a:t>(N=449)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Congenital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/>
                      <a:r>
                        <a:rPr lang="en-US" sz="1600" kern="100" dirty="0">
                          <a:effectLst/>
                        </a:rPr>
                        <a:t>(N=24)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Neuromuscular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/>
                      <a:r>
                        <a:rPr lang="en-US" sz="1600" kern="100" dirty="0">
                          <a:effectLst/>
                        </a:rPr>
                        <a:t>(N=38)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</a:rPr>
                        <a:t>Syndromic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/>
                      <a:r>
                        <a:rPr lang="en-US" sz="1600" kern="100" dirty="0">
                          <a:effectLst/>
                        </a:rPr>
                        <a:t>(N=84)</a:t>
                      </a:r>
                      <a:endParaRPr lang="ja-JP" sz="1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3610008381"/>
                  </a:ext>
                </a:extLst>
              </a:tr>
              <a:tr h="645179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Implant failure</a:t>
                      </a:r>
                      <a:endParaRPr lang="ja-JP" sz="3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(1.2%)</a:t>
                      </a:r>
                      <a:endParaRPr lang="ja-JP" sz="3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600" kern="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altLang="ja-JP" sz="3600" kern="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(0.7%)</a:t>
                      </a:r>
                      <a:endParaRPr lang="ja-JP" sz="3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(4.2%)</a:t>
                      </a:r>
                      <a:endParaRPr lang="ja-JP" sz="3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(2.6%)</a:t>
                      </a:r>
                      <a:endParaRPr lang="ja-JP" sz="3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(2.4%)</a:t>
                      </a:r>
                      <a:endParaRPr lang="ja-JP" sz="3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274347960"/>
                  </a:ext>
                </a:extLst>
              </a:tr>
              <a:tr h="1266105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3600" kern="100" dirty="0" err="1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Revison</a:t>
                      </a:r>
                      <a:r>
                        <a:rPr lang="en-US" altLang="ja-JP" sz="36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 cases</a:t>
                      </a:r>
                      <a:endParaRPr lang="ja-JP" sz="36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00" dirty="0">
                          <a:effectLst/>
                        </a:rPr>
                        <a:t> </a:t>
                      </a:r>
                      <a:r>
                        <a:rPr lang="en-US" altLang="ja-JP" sz="3600" kern="100" dirty="0">
                          <a:effectLst/>
                        </a:rPr>
                        <a:t>4</a:t>
                      </a:r>
                    </a:p>
                    <a:p>
                      <a:pPr algn="ctr"/>
                      <a:r>
                        <a:rPr lang="en-US" altLang="ja-JP" sz="3600" kern="100" dirty="0">
                          <a:effectLst/>
                        </a:rPr>
                        <a:t>(0.7%)</a:t>
                      </a:r>
                      <a:endParaRPr lang="ja-JP" sz="3600" kern="100" dirty="0">
                        <a:effectLst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00" dirty="0">
                          <a:effectLst/>
                        </a:rPr>
                        <a:t> </a:t>
                      </a:r>
                      <a:r>
                        <a:rPr lang="en-US" altLang="ja-JP" sz="3600" kern="100" dirty="0">
                          <a:effectLst/>
                        </a:rPr>
                        <a:t>0</a:t>
                      </a:r>
                    </a:p>
                    <a:p>
                      <a:pPr algn="ctr"/>
                      <a:r>
                        <a:rPr lang="en-US" altLang="ja-JP" sz="3600" kern="100" dirty="0">
                          <a:effectLst/>
                        </a:rPr>
                        <a:t>(0%)</a:t>
                      </a:r>
                      <a:endParaRPr lang="ja-JP" sz="3600" kern="100" dirty="0">
                        <a:effectLst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00" dirty="0">
                          <a:effectLst/>
                        </a:rPr>
                        <a:t> </a:t>
                      </a:r>
                      <a:r>
                        <a:rPr lang="en-US" altLang="ja-JP" sz="3600" kern="100" dirty="0">
                          <a:effectLst/>
                        </a:rPr>
                        <a:t>1</a:t>
                      </a:r>
                    </a:p>
                    <a:p>
                      <a:pPr algn="ctr"/>
                      <a:r>
                        <a:rPr lang="en-US" altLang="ja-JP" sz="3600" kern="100" dirty="0">
                          <a:effectLst/>
                        </a:rPr>
                        <a:t>(4.2%)</a:t>
                      </a:r>
                      <a:endParaRPr lang="ja-JP" sz="3600" kern="100" dirty="0">
                        <a:effectLst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00" dirty="0">
                          <a:effectLst/>
                        </a:rPr>
                        <a:t> </a:t>
                      </a:r>
                      <a:r>
                        <a:rPr lang="en-US" altLang="ja-JP" sz="3600" kern="100" dirty="0">
                          <a:effectLst/>
                        </a:rPr>
                        <a:t>1</a:t>
                      </a:r>
                    </a:p>
                    <a:p>
                      <a:pPr algn="ctr"/>
                      <a:r>
                        <a:rPr lang="en-US" altLang="ja-JP" sz="3600" kern="100" dirty="0">
                          <a:effectLst/>
                        </a:rPr>
                        <a:t>(2.6%)</a:t>
                      </a:r>
                      <a:endParaRPr lang="ja-JP" sz="3600" kern="100" dirty="0">
                        <a:effectLst/>
                      </a:endParaRPr>
                    </a:p>
                  </a:txBody>
                  <a:tcPr marL="20743" marR="2074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kern="100" dirty="0">
                          <a:effectLst/>
                        </a:rPr>
                        <a:t> </a:t>
                      </a:r>
                      <a:r>
                        <a:rPr lang="en-US" altLang="ja-JP" sz="3600" kern="100" dirty="0">
                          <a:effectLst/>
                        </a:rPr>
                        <a:t>2</a:t>
                      </a:r>
                    </a:p>
                    <a:p>
                      <a:pPr algn="ctr"/>
                      <a:r>
                        <a:rPr lang="en-US" altLang="ja-JP" sz="3600" kern="100" dirty="0">
                          <a:effectLst/>
                        </a:rPr>
                        <a:t>(2.4%)</a:t>
                      </a:r>
                      <a:endParaRPr lang="ja-JP" sz="3600" kern="100" dirty="0">
                        <a:effectLst/>
                      </a:endParaRPr>
                    </a:p>
                  </a:txBody>
                  <a:tcPr marL="20743" marR="20743" marT="0" marB="0"/>
                </a:tc>
                <a:extLst>
                  <a:ext uri="{0D108BD9-81ED-4DB2-BD59-A6C34878D82A}">
                    <a16:rowId xmlns:a16="http://schemas.microsoft.com/office/drawing/2014/main" val="773672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74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F1199-61C3-4109-BC8A-DCCDF9E2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3" y="412511"/>
            <a:ext cx="11103428" cy="1815050"/>
          </a:xfrm>
        </p:spPr>
        <p:txBody>
          <a:bodyPr>
            <a:normAutofit fontScale="90000"/>
          </a:bodyPr>
          <a:lstStyle/>
          <a:p>
            <a:pPr marL="74930" marR="73025">
              <a:lnSpc>
                <a:spcPts val="4010"/>
              </a:lnSpc>
              <a:spcBef>
                <a:spcPts val="30"/>
              </a:spcBef>
              <a:spcAft>
                <a:spcPts val="65"/>
              </a:spcAft>
            </a:pPr>
            <a:r>
              <a:rPr lang="en-US" altLang="ja-JP" sz="4000" kern="100" dirty="0">
                <a:latin typeface="Calibri Light" panose="020F0302020204030204" pitchFamily="34" charset="0"/>
                <a:ea typeface="游明朝" panose="02020400000000000000" pitchFamily="18" charset="-128"/>
                <a:cs typeface="Calibri Light" panose="020F0302020204030204" pitchFamily="34" charset="0"/>
              </a:rPr>
              <a:t>Result:</a:t>
            </a:r>
            <a:br>
              <a:rPr lang="en-US" altLang="ja-JP" sz="4000" kern="100" dirty="0">
                <a:latin typeface="Calibri Light" panose="020F0302020204030204" pitchFamily="34" charset="0"/>
                <a:ea typeface="游明朝" panose="02020400000000000000" pitchFamily="18" charset="-128"/>
                <a:cs typeface="Calibri Light" panose="020F0302020204030204" pitchFamily="34" charset="0"/>
              </a:rPr>
            </a:br>
            <a:r>
              <a:rPr lang="en-US" altLang="ja-JP" sz="1800" dirty="0">
                <a:effectLst/>
                <a:latin typeface="Calibri-Light"/>
                <a:ea typeface="Century" panose="02040604050505020304" pitchFamily="18" charset="0"/>
                <a:cs typeface="Century" panose="02040604050505020304" pitchFamily="18" charset="0"/>
              </a:rPr>
              <a:t>Implant </a:t>
            </a:r>
            <a:r>
              <a:rPr lang="en-US" altLang="ja-JP" sz="1800" spc="-20" dirty="0">
                <a:effectLst/>
                <a:latin typeface="Calibri-Light"/>
                <a:ea typeface="Century" panose="02040604050505020304" pitchFamily="18" charset="0"/>
                <a:cs typeface="Century" panose="02040604050505020304" pitchFamily="18" charset="0"/>
              </a:rPr>
              <a:t>failures </a:t>
            </a:r>
            <a:r>
              <a:rPr lang="en-US" altLang="ja-JP" sz="1800" spc="-15" dirty="0">
                <a:effectLst/>
                <a:latin typeface="Calibri-Light"/>
                <a:ea typeface="Century" panose="02040604050505020304" pitchFamily="18" charset="0"/>
                <a:cs typeface="Century" panose="02040604050505020304" pitchFamily="18" charset="0"/>
              </a:rPr>
              <a:t> (f/u &gt; 2 years): Non-union or isolated mechanical failure ? </a:t>
            </a:r>
            <a:br>
              <a:rPr lang="ja-JP" altLang="ja-JP" sz="1800" dirty="0">
                <a:effectLst/>
                <a:latin typeface="Century" panose="02040604050505020304" pitchFamily="18" charset="0"/>
                <a:ea typeface="Century" panose="02040604050505020304" pitchFamily="18" charset="0"/>
                <a:cs typeface="Century" panose="02040604050505020304" pitchFamily="18" charset="0"/>
              </a:rPr>
            </a:br>
            <a:r>
              <a:rPr lang="en-US" altLang="ja-JP" sz="1800" dirty="0">
                <a:effectLst/>
                <a:latin typeface="Century" panose="02040604050505020304" pitchFamily="18" charset="0"/>
                <a:ea typeface="Century" panose="02040604050505020304" pitchFamily="18" charset="0"/>
                <a:cs typeface="Century" panose="02040604050505020304" pitchFamily="18" charset="0"/>
              </a:rPr>
              <a:t>(</a:t>
            </a:r>
            <a:r>
              <a:rPr lang="en-US" altLang="ja-JP" sz="1800" spc="-15" dirty="0">
                <a:effectLst/>
                <a:latin typeface="Calibri-Light"/>
                <a:ea typeface="Century" panose="02040604050505020304" pitchFamily="18" charset="0"/>
                <a:cs typeface="Century" panose="02040604050505020304" pitchFamily="18" charset="0"/>
              </a:rPr>
              <a:t>Isolated mechanical failure = implant failure w/o loss of correction and solid fusion)</a:t>
            </a:r>
            <a:br>
              <a:rPr lang="ja-JP" altLang="ja-JP" sz="1800" dirty="0">
                <a:effectLst/>
                <a:latin typeface="Century" panose="02040604050505020304" pitchFamily="18" charset="0"/>
                <a:ea typeface="Century" panose="02040604050505020304" pitchFamily="18" charset="0"/>
                <a:cs typeface="Century" panose="02040604050505020304" pitchFamily="18" charset="0"/>
              </a:rPr>
            </a:br>
            <a:br>
              <a:rPr lang="en-US" altLang="ja-JP" sz="440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F5AA417F-6A0D-4389-B95C-5CC56D9EB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815779"/>
              </p:ext>
            </p:extLst>
          </p:nvPr>
        </p:nvGraphicFramePr>
        <p:xfrm>
          <a:off x="1826507" y="1524000"/>
          <a:ext cx="8538985" cy="53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387">
                  <a:extLst>
                    <a:ext uri="{9D8B030D-6E8A-4147-A177-3AD203B41FA5}">
                      <a16:colId xmlns:a16="http://schemas.microsoft.com/office/drawing/2014/main" val="3435218182"/>
                    </a:ext>
                  </a:extLst>
                </a:gridCol>
                <a:gridCol w="1376530">
                  <a:extLst>
                    <a:ext uri="{9D8B030D-6E8A-4147-A177-3AD203B41FA5}">
                      <a16:colId xmlns:a16="http://schemas.microsoft.com/office/drawing/2014/main" val="1045929136"/>
                    </a:ext>
                  </a:extLst>
                </a:gridCol>
                <a:gridCol w="1251392">
                  <a:extLst>
                    <a:ext uri="{9D8B030D-6E8A-4147-A177-3AD203B41FA5}">
                      <a16:colId xmlns:a16="http://schemas.microsoft.com/office/drawing/2014/main" val="1887274373"/>
                    </a:ext>
                  </a:extLst>
                </a:gridCol>
                <a:gridCol w="1336525">
                  <a:extLst>
                    <a:ext uri="{9D8B030D-6E8A-4147-A177-3AD203B41FA5}">
                      <a16:colId xmlns:a16="http://schemas.microsoft.com/office/drawing/2014/main" val="1372460717"/>
                    </a:ext>
                  </a:extLst>
                </a:gridCol>
                <a:gridCol w="1145151">
                  <a:extLst>
                    <a:ext uri="{9D8B030D-6E8A-4147-A177-3AD203B41FA5}">
                      <a16:colId xmlns:a16="http://schemas.microsoft.com/office/drawing/2014/main" val="3294677473"/>
                    </a:ext>
                  </a:extLst>
                </a:gridCol>
              </a:tblGrid>
              <a:tr h="391932">
                <a:tc rowSpan="2"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All Complication cases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Revision cases 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1560908463"/>
                  </a:ext>
                </a:extLst>
              </a:tr>
              <a:tr h="3919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Total 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Failure</a:t>
                      </a: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Failure+</a:t>
                      </a: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Non-union</a:t>
                      </a: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Total 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1559873280"/>
                  </a:ext>
                </a:extLst>
              </a:tr>
              <a:tr h="195966"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>
                          <a:effectLst/>
                        </a:rPr>
                        <a:t>Rod Breakage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2462460052"/>
                  </a:ext>
                </a:extLst>
              </a:tr>
              <a:tr h="587898"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Uniaxial screws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Loosening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Breakage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altLang="ja-JP" sz="1400" kern="100" dirty="0">
                          <a:effectLst/>
                        </a:rPr>
                        <a:t>1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altLang="ja-JP" sz="1400" kern="100" dirty="0">
                          <a:effectLst/>
                        </a:rPr>
                        <a:t>1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3808287973"/>
                  </a:ext>
                </a:extLst>
              </a:tr>
              <a:tr h="587898"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Iliac screws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Loosening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Breakage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altLang="ja-JP" sz="1400" kern="100" dirty="0">
                          <a:effectLst/>
                        </a:rPr>
                        <a:t>1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alt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altLang="ja-JP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altLang="ja-JP" sz="14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2735607358"/>
                  </a:ext>
                </a:extLst>
              </a:tr>
              <a:tr h="587898"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Hooks 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Complete slippage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Partial slippage  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1821052647"/>
                  </a:ext>
                </a:extLst>
              </a:tr>
              <a:tr h="587898"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Clips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Loss of fixation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Breakage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48556837"/>
                  </a:ext>
                </a:extLst>
              </a:tr>
              <a:tr h="587898"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>
                          <a:effectLst/>
                        </a:rPr>
                        <a:t>Transverse bars</a:t>
                      </a:r>
                      <a:endParaRPr lang="ja-JP" sz="1400" kern="100">
                        <a:effectLst/>
                      </a:endParaRPr>
                    </a:p>
                    <a:p>
                      <a:pPr algn="just"/>
                      <a:r>
                        <a:rPr lang="en-US" sz="1400" kern="100">
                          <a:effectLst/>
                        </a:rPr>
                        <a:t>Dislocation</a:t>
                      </a:r>
                      <a:endParaRPr lang="ja-JP" sz="1400" kern="100">
                        <a:effectLst/>
                      </a:endParaRPr>
                    </a:p>
                    <a:p>
                      <a:pPr algn="just"/>
                      <a:r>
                        <a:rPr lang="en-US" sz="1400" kern="100">
                          <a:effectLst/>
                        </a:rPr>
                        <a:t>Breakage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1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>
                          <a:effectLst/>
                        </a:rPr>
                        <a:t> 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</a:endParaRPr>
                    </a:p>
                    <a:p>
                      <a:pPr algn="ctr"/>
                      <a:r>
                        <a:rPr lang="en-US" sz="1400" kern="100">
                          <a:effectLst/>
                        </a:rPr>
                        <a:t>0</a:t>
                      </a:r>
                      <a:endParaRPr lang="ja-JP" sz="14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3306203215"/>
                  </a:ext>
                </a:extLst>
              </a:tr>
              <a:tr h="979830">
                <a:tc>
                  <a:txBody>
                    <a:bodyPr/>
                    <a:lstStyle/>
                    <a:p>
                      <a:pPr algn="just"/>
                      <a:r>
                        <a:rPr lang="en-US" sz="1400" kern="100" dirty="0">
                          <a:effectLst/>
                        </a:rPr>
                        <a:t>Total (N=389)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Idiopathic (N=294)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Congenital (N=18)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Neuromuscular (N=22)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/>
                      <a:r>
                        <a:rPr lang="en-US" sz="1400" kern="100" dirty="0">
                          <a:effectLst/>
                        </a:rPr>
                        <a:t>Syndromic (N=55)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7 (1.8%)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3 (1.0%)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1 (5.6%)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1 (4.5%)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2 (3.6%)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5 (1.3%)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3 (1.0%)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1 (5.6%)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1 (4.5%)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 (0%)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2 (0.5%)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 (0%)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 (0%)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 (0%)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2 (3.6%)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00" dirty="0">
                          <a:effectLst/>
                        </a:rPr>
                        <a:t>4 (1.0%)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0 (0%)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1 (5.6%)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1 (4.5%)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/>
                      <a:r>
                        <a:rPr lang="en-US" sz="1400" kern="100" dirty="0">
                          <a:effectLst/>
                        </a:rPr>
                        <a:t>2 (3.6%)</a:t>
                      </a:r>
                      <a:endParaRPr lang="ja-JP" sz="1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39799" marR="39799" marT="0" marB="0"/>
                </a:tc>
                <a:extLst>
                  <a:ext uri="{0D108BD9-81ED-4DB2-BD59-A6C34878D82A}">
                    <a16:rowId xmlns:a16="http://schemas.microsoft.com/office/drawing/2014/main" val="148591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51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006050-26E2-4CE7-875E-87E25BC35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Calibri Light" panose="020F0302020204030204" pitchFamily="34" charset="0"/>
                <a:cs typeface="Calibri Light" panose="020F0302020204030204" pitchFamily="34" charset="0"/>
              </a:rPr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893965-A54A-44A3-AB96-C8F8880BD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>
                <a:effectLst/>
                <a:latin typeface="Century" panose="02040604050505020304" pitchFamily="18" charset="0"/>
                <a:ea typeface="Century" panose="02040604050505020304" pitchFamily="18" charset="0"/>
                <a:cs typeface="Century" panose="02040604050505020304" pitchFamily="18" charset="0"/>
              </a:rPr>
              <a:t>The overall implant failure rate was 1.2% (7/595). At a 2 years f/u 4 revision surgeries were performed (2 related to non-unions). </a:t>
            </a:r>
            <a:endParaRPr lang="en-US" altLang="ja-JP" sz="2000" kern="0" dirty="0">
              <a:effectLst/>
              <a:latin typeface="Century" panose="02040604050505020304" pitchFamily="18" charset="0"/>
              <a:ea typeface="游明朝" panose="02020400000000000000" pitchFamily="18" charset="-128"/>
              <a:cs typeface="Sabon-Roman"/>
            </a:endParaRPr>
          </a:p>
          <a:p>
            <a:endParaRPr kumimoji="1" lang="en-US" altLang="ja-JP" sz="2000" kern="0" dirty="0">
              <a:latin typeface="Century" panose="02040604050505020304" pitchFamily="18" charset="0"/>
              <a:ea typeface="游明朝" panose="02020400000000000000" pitchFamily="18" charset="-128"/>
            </a:endParaRPr>
          </a:p>
          <a:p>
            <a:r>
              <a:rPr lang="en-US" altLang="ja-JP" sz="2000" kern="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Sabon-Roman"/>
              </a:rPr>
              <a:t>Uniaxial screws potentially decrease the level of stress at the bone-implant interface during the locking process while retaining the advantages of monoaxial screws with respect to better rotational control [4].</a:t>
            </a:r>
            <a:endParaRPr kumimoji="1" lang="en-US" altLang="ja-JP" sz="2000" kern="0" dirty="0">
              <a:latin typeface="Century" panose="02040604050505020304" pitchFamily="18" charset="0"/>
              <a:ea typeface="游明朝" panose="02020400000000000000" pitchFamily="18" charset="-128"/>
            </a:endParaRPr>
          </a:p>
          <a:p>
            <a:endParaRPr kumimoji="1" lang="en-US" altLang="ja-JP" sz="2000" dirty="0"/>
          </a:p>
          <a:p>
            <a:r>
              <a:rPr lang="en-US" altLang="ja-JP" sz="2000" kern="0" dirty="0">
                <a:latin typeface="Century" panose="02040604050505020304" pitchFamily="18" charset="0"/>
                <a:ea typeface="游明朝" panose="02020400000000000000" pitchFamily="18" charset="-128"/>
                <a:cs typeface="Sabon-Roman"/>
              </a:rPr>
              <a:t>T</a:t>
            </a:r>
            <a:r>
              <a:rPr lang="en-US" altLang="ja-JP" sz="2000" kern="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Sabon-Roman"/>
              </a:rPr>
              <a:t>he design of the uniaxial and </a:t>
            </a:r>
            <a:r>
              <a:rPr lang="en-US" altLang="ja-JP" sz="2000" kern="0" dirty="0" err="1">
                <a:effectLst/>
                <a:latin typeface="Century" panose="02040604050505020304" pitchFamily="18" charset="0"/>
                <a:ea typeface="游明朝" panose="02020400000000000000" pitchFamily="18" charset="-128"/>
                <a:cs typeface="Sabon-Roman"/>
              </a:rPr>
              <a:t>polyaxial</a:t>
            </a:r>
            <a:r>
              <a:rPr lang="en-US" altLang="ja-JP" sz="2000" kern="0" dirty="0">
                <a:effectLst/>
                <a:latin typeface="Century" panose="02040604050505020304" pitchFamily="18" charset="0"/>
                <a:ea typeface="游明朝" panose="02020400000000000000" pitchFamily="18" charset="-128"/>
                <a:cs typeface="Sabon-Roman"/>
              </a:rPr>
              <a:t> screws permit head angulation and allows the screw head to align with the rods and to adapt to the pre-bent rod, thus reducing rod reduction forces and enhancing rod resistance to slip compared to monoaxial screws, and significant increase in the axial slip strength [5].</a:t>
            </a:r>
            <a:r>
              <a:rPr lang="en-US" altLang="ja-JP" sz="2000" dirty="0">
                <a:effectLst/>
                <a:latin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33256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EC1DB5-FC48-4FAF-95E5-135A0778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75584A-4F59-4214-934B-D7E28EFAE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The overall rate of implant-related complications was 1.2 % with a revision rate of 0.7%.</a:t>
            </a:r>
          </a:p>
          <a:p>
            <a:endParaRPr lang="en-US" altLang="ja-JP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r>
              <a:rPr lang="en-US" altLang="ja-JP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Implant failure due to non-union happened in 0.5% of our patients.</a:t>
            </a:r>
            <a:r>
              <a:rPr lang="en-US" altLang="ja-JP" kern="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</a:t>
            </a:r>
          </a:p>
          <a:p>
            <a:endParaRPr lang="en-US" altLang="ja-JP" kern="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r>
              <a:rPr lang="en-US" altLang="ja-JP" kern="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This data is useful for the preoperative discussion about risks and benefits of a posterior spinal fusion in </a:t>
            </a:r>
            <a:r>
              <a:rPr lang="en-US" altLang="ja-JP" kern="0" dirty="0" err="1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paediatric</a:t>
            </a:r>
            <a:r>
              <a:rPr lang="en-US" altLang="ja-JP" kern="0" dirty="0">
                <a:effectLst/>
                <a:latin typeface="Calibri" panose="020F0502020204030204" pitchFamily="34" charset="0"/>
                <a:ea typeface="游明朝" panose="02020400000000000000" pitchFamily="18" charset="-128"/>
                <a:cs typeface="Calibri" panose="020F0502020204030204" pitchFamily="34" charset="0"/>
              </a:rPr>
              <a:t> spinal deformities.</a:t>
            </a:r>
            <a:endParaRPr lang="ja-JP" altLang="ja-JP" kern="100" dirty="0">
              <a:effectLst/>
              <a:latin typeface="Calibri" panose="020F0502020204030204" pitchFamily="34" charset="0"/>
              <a:ea typeface="游明朝" panose="02020400000000000000" pitchFamily="18" charset="-128"/>
              <a:cs typeface="Calibri" panose="020F0502020204030204" pitchFamily="34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047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6370</TotalTime>
  <Words>1042</Words>
  <Application>Microsoft Office PowerPoint</Application>
  <PresentationFormat>Widescreen</PresentationFormat>
  <Paragraphs>252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Yu Gothic</vt:lpstr>
      <vt:lpstr>Yu Gothic Light</vt:lpstr>
      <vt:lpstr>游明朝</vt:lpstr>
      <vt:lpstr>Arial</vt:lpstr>
      <vt:lpstr>Calibri</vt:lpstr>
      <vt:lpstr>Calibri Light</vt:lpstr>
      <vt:lpstr>Calibri-Light</vt:lpstr>
      <vt:lpstr>Century</vt:lpstr>
      <vt:lpstr>Times New Roman</vt:lpstr>
      <vt:lpstr>Office テーマ</vt:lpstr>
      <vt:lpstr>Implant-Related Complications Using Uniaxial Implants in Pediatric Spinal Deformity Surgery </vt:lpstr>
      <vt:lpstr>PowerPoint Presentation</vt:lpstr>
      <vt:lpstr>Background and Objective</vt:lpstr>
      <vt:lpstr>Material and Method</vt:lpstr>
      <vt:lpstr>Result: The all patients demographics</vt:lpstr>
      <vt:lpstr>Result: All Implant failure cases</vt:lpstr>
      <vt:lpstr>Result: Implant failures  (f/u &gt; 2 years): Non-union or isolated mechanical failure ?  (Isolated mechanical failure = implant failure w/o loss of correction and solid fusion)  </vt:lpstr>
      <vt:lpstr>Discussion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Implant-Related Complications Using Uniaxial Implants in Pediatric Spinal Deformity Surgery</dc:title>
  <dc:creator>町田 真理</dc:creator>
  <cp:lastModifiedBy>david riding</cp:lastModifiedBy>
  <cp:revision>27</cp:revision>
  <dcterms:created xsi:type="dcterms:W3CDTF">2021-01-09T05:06:52Z</dcterms:created>
  <dcterms:modified xsi:type="dcterms:W3CDTF">2021-02-01T15:57:44Z</dcterms:modified>
</cp:coreProperties>
</file>