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8" r:id="rId4"/>
    <p:sldId id="261" r:id="rId5"/>
    <p:sldId id="262" r:id="rId6"/>
    <p:sldId id="263" r:id="rId7"/>
    <p:sldId id="265" r:id="rId8"/>
    <p:sldId id="266" r:id="rId9"/>
    <p:sldId id="257" r:id="rId10"/>
    <p:sldId id="267" r:id="rId1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95" d="100"/>
          <a:sy n="95" d="100"/>
        </p:scale>
        <p:origin x="67"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0AAB85-2939-4383-86FE-D71F79CCE4BC}"/>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A27FA9C-20AE-4F3B-ACE2-85B863E59C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6CD87C9-0432-48B5-8633-DF5A6D252621}"/>
              </a:ext>
            </a:extLst>
          </p:cNvPr>
          <p:cNvSpPr>
            <a:spLocks noGrp="1"/>
          </p:cNvSpPr>
          <p:nvPr>
            <p:ph type="dt" sz="half" idx="10"/>
          </p:nvPr>
        </p:nvSpPr>
        <p:spPr/>
        <p:txBody>
          <a:bodyPr/>
          <a:lstStyle/>
          <a:p>
            <a:fld id="{807B2C07-B126-4D2A-95F3-060499710E2C}" type="datetimeFigureOut">
              <a:rPr kumimoji="1" lang="ja-JP" altLang="en-US" smtClean="0"/>
              <a:t>2021/2/1</a:t>
            </a:fld>
            <a:endParaRPr kumimoji="1" lang="ja-JP" altLang="en-US"/>
          </a:p>
        </p:txBody>
      </p:sp>
      <p:sp>
        <p:nvSpPr>
          <p:cNvPr id="5" name="フッター プレースホルダー 4">
            <a:extLst>
              <a:ext uri="{FF2B5EF4-FFF2-40B4-BE49-F238E27FC236}">
                <a16:creationId xmlns:a16="http://schemas.microsoft.com/office/drawing/2014/main" id="{EB26E0A8-CC6C-40B2-99E8-589129A62B9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7EC6FB2-5930-462D-A881-04B885A2FCC7}"/>
              </a:ext>
            </a:extLst>
          </p:cNvPr>
          <p:cNvSpPr>
            <a:spLocks noGrp="1"/>
          </p:cNvSpPr>
          <p:nvPr>
            <p:ph type="sldNum" sz="quarter" idx="12"/>
          </p:nvPr>
        </p:nvSpPr>
        <p:spPr/>
        <p:txBody>
          <a:bodyPr/>
          <a:lstStyle/>
          <a:p>
            <a:fld id="{C048F869-CA2D-483B-834C-0F07D382A5EA}" type="slidenum">
              <a:rPr kumimoji="1" lang="ja-JP" altLang="en-US" smtClean="0"/>
              <a:t>‹#›</a:t>
            </a:fld>
            <a:endParaRPr kumimoji="1" lang="ja-JP" altLang="en-US"/>
          </a:p>
        </p:txBody>
      </p:sp>
    </p:spTree>
    <p:extLst>
      <p:ext uri="{BB962C8B-B14F-4D97-AF65-F5344CB8AC3E}">
        <p14:creationId xmlns:p14="http://schemas.microsoft.com/office/powerpoint/2010/main" val="1311208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66D498-4CFF-4909-ABEB-A9802B2D51D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9281B21-33C2-4707-8847-4620083DD83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B054B2D-B1FF-417B-BDA6-4ABC1171C5D0}"/>
              </a:ext>
            </a:extLst>
          </p:cNvPr>
          <p:cNvSpPr>
            <a:spLocks noGrp="1"/>
          </p:cNvSpPr>
          <p:nvPr>
            <p:ph type="dt" sz="half" idx="10"/>
          </p:nvPr>
        </p:nvSpPr>
        <p:spPr/>
        <p:txBody>
          <a:bodyPr/>
          <a:lstStyle/>
          <a:p>
            <a:fld id="{807B2C07-B126-4D2A-95F3-060499710E2C}" type="datetimeFigureOut">
              <a:rPr kumimoji="1" lang="ja-JP" altLang="en-US" smtClean="0"/>
              <a:t>2021/2/1</a:t>
            </a:fld>
            <a:endParaRPr kumimoji="1" lang="ja-JP" altLang="en-US"/>
          </a:p>
        </p:txBody>
      </p:sp>
      <p:sp>
        <p:nvSpPr>
          <p:cNvPr id="5" name="フッター プレースホルダー 4">
            <a:extLst>
              <a:ext uri="{FF2B5EF4-FFF2-40B4-BE49-F238E27FC236}">
                <a16:creationId xmlns:a16="http://schemas.microsoft.com/office/drawing/2014/main" id="{9F3BCCAF-8E3C-47FD-A885-CCD5A5D6718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F425298-1D9E-4A22-9142-0233D4C326D1}"/>
              </a:ext>
            </a:extLst>
          </p:cNvPr>
          <p:cNvSpPr>
            <a:spLocks noGrp="1"/>
          </p:cNvSpPr>
          <p:nvPr>
            <p:ph type="sldNum" sz="quarter" idx="12"/>
          </p:nvPr>
        </p:nvSpPr>
        <p:spPr/>
        <p:txBody>
          <a:bodyPr/>
          <a:lstStyle/>
          <a:p>
            <a:fld id="{C048F869-CA2D-483B-834C-0F07D382A5EA}" type="slidenum">
              <a:rPr kumimoji="1" lang="ja-JP" altLang="en-US" smtClean="0"/>
              <a:t>‹#›</a:t>
            </a:fld>
            <a:endParaRPr kumimoji="1" lang="ja-JP" altLang="en-US"/>
          </a:p>
        </p:txBody>
      </p:sp>
    </p:spTree>
    <p:extLst>
      <p:ext uri="{BB962C8B-B14F-4D97-AF65-F5344CB8AC3E}">
        <p14:creationId xmlns:p14="http://schemas.microsoft.com/office/powerpoint/2010/main" val="1912360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79662C2-071B-48D4-88EE-2872CB30E75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D15F10C-52D3-48EA-A69D-5E55A3222FE8}"/>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E0A6068-D81E-40AC-ACD4-4F757B47FC1B}"/>
              </a:ext>
            </a:extLst>
          </p:cNvPr>
          <p:cNvSpPr>
            <a:spLocks noGrp="1"/>
          </p:cNvSpPr>
          <p:nvPr>
            <p:ph type="dt" sz="half" idx="10"/>
          </p:nvPr>
        </p:nvSpPr>
        <p:spPr/>
        <p:txBody>
          <a:bodyPr/>
          <a:lstStyle/>
          <a:p>
            <a:fld id="{807B2C07-B126-4D2A-95F3-060499710E2C}" type="datetimeFigureOut">
              <a:rPr kumimoji="1" lang="ja-JP" altLang="en-US" smtClean="0"/>
              <a:t>2021/2/1</a:t>
            </a:fld>
            <a:endParaRPr kumimoji="1" lang="ja-JP" altLang="en-US"/>
          </a:p>
        </p:txBody>
      </p:sp>
      <p:sp>
        <p:nvSpPr>
          <p:cNvPr id="5" name="フッター プレースホルダー 4">
            <a:extLst>
              <a:ext uri="{FF2B5EF4-FFF2-40B4-BE49-F238E27FC236}">
                <a16:creationId xmlns:a16="http://schemas.microsoft.com/office/drawing/2014/main" id="{C0555FA2-2DFC-45D2-92E3-9B8418CA51F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CADC2AC-E0C4-45D1-89F3-F196B292BA65}"/>
              </a:ext>
            </a:extLst>
          </p:cNvPr>
          <p:cNvSpPr>
            <a:spLocks noGrp="1"/>
          </p:cNvSpPr>
          <p:nvPr>
            <p:ph type="sldNum" sz="quarter" idx="12"/>
          </p:nvPr>
        </p:nvSpPr>
        <p:spPr/>
        <p:txBody>
          <a:bodyPr/>
          <a:lstStyle/>
          <a:p>
            <a:fld id="{C048F869-CA2D-483B-834C-0F07D382A5EA}" type="slidenum">
              <a:rPr kumimoji="1" lang="ja-JP" altLang="en-US" smtClean="0"/>
              <a:t>‹#›</a:t>
            </a:fld>
            <a:endParaRPr kumimoji="1" lang="ja-JP" altLang="en-US"/>
          </a:p>
        </p:txBody>
      </p:sp>
    </p:spTree>
    <p:extLst>
      <p:ext uri="{BB962C8B-B14F-4D97-AF65-F5344CB8AC3E}">
        <p14:creationId xmlns:p14="http://schemas.microsoft.com/office/powerpoint/2010/main" val="3312581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536374-9843-4082-8AFF-3D128A5605B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5ED75C3-E791-4391-BE28-733124EED10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79E9814-334D-413D-93E4-FCEB49AAA694}"/>
              </a:ext>
            </a:extLst>
          </p:cNvPr>
          <p:cNvSpPr>
            <a:spLocks noGrp="1"/>
          </p:cNvSpPr>
          <p:nvPr>
            <p:ph type="dt" sz="half" idx="10"/>
          </p:nvPr>
        </p:nvSpPr>
        <p:spPr/>
        <p:txBody>
          <a:bodyPr/>
          <a:lstStyle/>
          <a:p>
            <a:fld id="{807B2C07-B126-4D2A-95F3-060499710E2C}" type="datetimeFigureOut">
              <a:rPr kumimoji="1" lang="ja-JP" altLang="en-US" smtClean="0"/>
              <a:t>2021/2/1</a:t>
            </a:fld>
            <a:endParaRPr kumimoji="1" lang="ja-JP" altLang="en-US"/>
          </a:p>
        </p:txBody>
      </p:sp>
      <p:sp>
        <p:nvSpPr>
          <p:cNvPr id="5" name="フッター プレースホルダー 4">
            <a:extLst>
              <a:ext uri="{FF2B5EF4-FFF2-40B4-BE49-F238E27FC236}">
                <a16:creationId xmlns:a16="http://schemas.microsoft.com/office/drawing/2014/main" id="{A168AD9C-545A-4DD0-B077-64353DDAAFA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84B5C59-C1EB-4BCD-AEA0-8DF236D0D265}"/>
              </a:ext>
            </a:extLst>
          </p:cNvPr>
          <p:cNvSpPr>
            <a:spLocks noGrp="1"/>
          </p:cNvSpPr>
          <p:nvPr>
            <p:ph type="sldNum" sz="quarter" idx="12"/>
          </p:nvPr>
        </p:nvSpPr>
        <p:spPr/>
        <p:txBody>
          <a:bodyPr/>
          <a:lstStyle/>
          <a:p>
            <a:fld id="{C048F869-CA2D-483B-834C-0F07D382A5EA}" type="slidenum">
              <a:rPr kumimoji="1" lang="ja-JP" altLang="en-US" smtClean="0"/>
              <a:t>‹#›</a:t>
            </a:fld>
            <a:endParaRPr kumimoji="1" lang="ja-JP" altLang="en-US"/>
          </a:p>
        </p:txBody>
      </p:sp>
    </p:spTree>
    <p:extLst>
      <p:ext uri="{BB962C8B-B14F-4D97-AF65-F5344CB8AC3E}">
        <p14:creationId xmlns:p14="http://schemas.microsoft.com/office/powerpoint/2010/main" val="2156631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CFE430-CD04-4601-BF35-0E7F61C7ECDD}"/>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A469FCC-35E9-4F4B-8F60-9E0CAC0F9B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18FEA89-29EC-446F-A67F-D7E69BD42A83}"/>
              </a:ext>
            </a:extLst>
          </p:cNvPr>
          <p:cNvSpPr>
            <a:spLocks noGrp="1"/>
          </p:cNvSpPr>
          <p:nvPr>
            <p:ph type="dt" sz="half" idx="10"/>
          </p:nvPr>
        </p:nvSpPr>
        <p:spPr/>
        <p:txBody>
          <a:bodyPr/>
          <a:lstStyle/>
          <a:p>
            <a:fld id="{807B2C07-B126-4D2A-95F3-060499710E2C}" type="datetimeFigureOut">
              <a:rPr kumimoji="1" lang="ja-JP" altLang="en-US" smtClean="0"/>
              <a:t>2021/2/1</a:t>
            </a:fld>
            <a:endParaRPr kumimoji="1" lang="ja-JP" altLang="en-US"/>
          </a:p>
        </p:txBody>
      </p:sp>
      <p:sp>
        <p:nvSpPr>
          <p:cNvPr id="5" name="フッター プレースホルダー 4">
            <a:extLst>
              <a:ext uri="{FF2B5EF4-FFF2-40B4-BE49-F238E27FC236}">
                <a16:creationId xmlns:a16="http://schemas.microsoft.com/office/drawing/2014/main" id="{C550C5F1-A64F-43C7-B010-5FBA88074B7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033ABDC-FD17-4871-8812-0EAC71B4653C}"/>
              </a:ext>
            </a:extLst>
          </p:cNvPr>
          <p:cNvSpPr>
            <a:spLocks noGrp="1"/>
          </p:cNvSpPr>
          <p:nvPr>
            <p:ph type="sldNum" sz="quarter" idx="12"/>
          </p:nvPr>
        </p:nvSpPr>
        <p:spPr/>
        <p:txBody>
          <a:bodyPr/>
          <a:lstStyle/>
          <a:p>
            <a:fld id="{C048F869-CA2D-483B-834C-0F07D382A5EA}" type="slidenum">
              <a:rPr kumimoji="1" lang="ja-JP" altLang="en-US" smtClean="0"/>
              <a:t>‹#›</a:t>
            </a:fld>
            <a:endParaRPr kumimoji="1" lang="ja-JP" altLang="en-US"/>
          </a:p>
        </p:txBody>
      </p:sp>
    </p:spTree>
    <p:extLst>
      <p:ext uri="{BB962C8B-B14F-4D97-AF65-F5344CB8AC3E}">
        <p14:creationId xmlns:p14="http://schemas.microsoft.com/office/powerpoint/2010/main" val="2306395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2EE6C7-AFEA-42ED-92BB-8B36E4B4E09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00ECE81-83DD-40BE-B1EB-79EBE4E06D72}"/>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6955558-1E8E-4DAC-BF2F-94539722E22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4F9EAE0-B6F3-48C8-B006-647FC16F6438}"/>
              </a:ext>
            </a:extLst>
          </p:cNvPr>
          <p:cNvSpPr>
            <a:spLocks noGrp="1"/>
          </p:cNvSpPr>
          <p:nvPr>
            <p:ph type="dt" sz="half" idx="10"/>
          </p:nvPr>
        </p:nvSpPr>
        <p:spPr/>
        <p:txBody>
          <a:bodyPr/>
          <a:lstStyle/>
          <a:p>
            <a:fld id="{807B2C07-B126-4D2A-95F3-060499710E2C}" type="datetimeFigureOut">
              <a:rPr kumimoji="1" lang="ja-JP" altLang="en-US" smtClean="0"/>
              <a:t>2021/2/1</a:t>
            </a:fld>
            <a:endParaRPr kumimoji="1" lang="ja-JP" altLang="en-US"/>
          </a:p>
        </p:txBody>
      </p:sp>
      <p:sp>
        <p:nvSpPr>
          <p:cNvPr id="6" name="フッター プレースホルダー 5">
            <a:extLst>
              <a:ext uri="{FF2B5EF4-FFF2-40B4-BE49-F238E27FC236}">
                <a16:creationId xmlns:a16="http://schemas.microsoft.com/office/drawing/2014/main" id="{FEE2C24A-D61A-4199-9842-71E5B909AC8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C1612C8-FC50-4C1E-8EC6-331B1865177F}"/>
              </a:ext>
            </a:extLst>
          </p:cNvPr>
          <p:cNvSpPr>
            <a:spLocks noGrp="1"/>
          </p:cNvSpPr>
          <p:nvPr>
            <p:ph type="sldNum" sz="quarter" idx="12"/>
          </p:nvPr>
        </p:nvSpPr>
        <p:spPr/>
        <p:txBody>
          <a:bodyPr/>
          <a:lstStyle/>
          <a:p>
            <a:fld id="{C048F869-CA2D-483B-834C-0F07D382A5EA}" type="slidenum">
              <a:rPr kumimoji="1" lang="ja-JP" altLang="en-US" smtClean="0"/>
              <a:t>‹#›</a:t>
            </a:fld>
            <a:endParaRPr kumimoji="1" lang="ja-JP" altLang="en-US"/>
          </a:p>
        </p:txBody>
      </p:sp>
    </p:spTree>
    <p:extLst>
      <p:ext uri="{BB962C8B-B14F-4D97-AF65-F5344CB8AC3E}">
        <p14:creationId xmlns:p14="http://schemas.microsoft.com/office/powerpoint/2010/main" val="2001905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1A9942-85D9-4DE0-A88E-98BFC85B8C7F}"/>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A7B6B69-C9B0-44F6-BF28-8392278F0A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A660DD7-74A5-4A8C-9525-3A536B2B430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384BA5B-DA12-40CE-BD24-E21F0A0069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59014F7-1F14-4B1C-AEFE-D283FE24BF5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E7D1482-4ABE-42FB-9026-3D3F91C1323D}"/>
              </a:ext>
            </a:extLst>
          </p:cNvPr>
          <p:cNvSpPr>
            <a:spLocks noGrp="1"/>
          </p:cNvSpPr>
          <p:nvPr>
            <p:ph type="dt" sz="half" idx="10"/>
          </p:nvPr>
        </p:nvSpPr>
        <p:spPr/>
        <p:txBody>
          <a:bodyPr/>
          <a:lstStyle/>
          <a:p>
            <a:fld id="{807B2C07-B126-4D2A-95F3-060499710E2C}" type="datetimeFigureOut">
              <a:rPr kumimoji="1" lang="ja-JP" altLang="en-US" smtClean="0"/>
              <a:t>2021/2/1</a:t>
            </a:fld>
            <a:endParaRPr kumimoji="1" lang="ja-JP" altLang="en-US"/>
          </a:p>
        </p:txBody>
      </p:sp>
      <p:sp>
        <p:nvSpPr>
          <p:cNvPr id="8" name="フッター プレースホルダー 7">
            <a:extLst>
              <a:ext uri="{FF2B5EF4-FFF2-40B4-BE49-F238E27FC236}">
                <a16:creationId xmlns:a16="http://schemas.microsoft.com/office/drawing/2014/main" id="{C92E930D-9D6F-46EC-83B6-C3E454A1C44E}"/>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AE61705-D45E-4656-8309-BBA2036E2A6A}"/>
              </a:ext>
            </a:extLst>
          </p:cNvPr>
          <p:cNvSpPr>
            <a:spLocks noGrp="1"/>
          </p:cNvSpPr>
          <p:nvPr>
            <p:ph type="sldNum" sz="quarter" idx="12"/>
          </p:nvPr>
        </p:nvSpPr>
        <p:spPr/>
        <p:txBody>
          <a:bodyPr/>
          <a:lstStyle/>
          <a:p>
            <a:fld id="{C048F869-CA2D-483B-834C-0F07D382A5EA}" type="slidenum">
              <a:rPr kumimoji="1" lang="ja-JP" altLang="en-US" smtClean="0"/>
              <a:t>‹#›</a:t>
            </a:fld>
            <a:endParaRPr kumimoji="1" lang="ja-JP" altLang="en-US"/>
          </a:p>
        </p:txBody>
      </p:sp>
    </p:spTree>
    <p:extLst>
      <p:ext uri="{BB962C8B-B14F-4D97-AF65-F5344CB8AC3E}">
        <p14:creationId xmlns:p14="http://schemas.microsoft.com/office/powerpoint/2010/main" val="2470601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6FC2C0-B840-4C38-B7E4-31307B746EB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D4AE7FE-3EEC-428C-8170-BB17D4AD066B}"/>
              </a:ext>
            </a:extLst>
          </p:cNvPr>
          <p:cNvSpPr>
            <a:spLocks noGrp="1"/>
          </p:cNvSpPr>
          <p:nvPr>
            <p:ph type="dt" sz="half" idx="10"/>
          </p:nvPr>
        </p:nvSpPr>
        <p:spPr/>
        <p:txBody>
          <a:bodyPr/>
          <a:lstStyle/>
          <a:p>
            <a:fld id="{807B2C07-B126-4D2A-95F3-060499710E2C}" type="datetimeFigureOut">
              <a:rPr kumimoji="1" lang="ja-JP" altLang="en-US" smtClean="0"/>
              <a:t>2021/2/1</a:t>
            </a:fld>
            <a:endParaRPr kumimoji="1" lang="ja-JP" altLang="en-US"/>
          </a:p>
        </p:txBody>
      </p:sp>
      <p:sp>
        <p:nvSpPr>
          <p:cNvPr id="4" name="フッター プレースホルダー 3">
            <a:extLst>
              <a:ext uri="{FF2B5EF4-FFF2-40B4-BE49-F238E27FC236}">
                <a16:creationId xmlns:a16="http://schemas.microsoft.com/office/drawing/2014/main" id="{073749A6-0121-4113-9231-96EBEE108E51}"/>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6ACF137-DADF-4069-A2C1-691E073C0C83}"/>
              </a:ext>
            </a:extLst>
          </p:cNvPr>
          <p:cNvSpPr>
            <a:spLocks noGrp="1"/>
          </p:cNvSpPr>
          <p:nvPr>
            <p:ph type="sldNum" sz="quarter" idx="12"/>
          </p:nvPr>
        </p:nvSpPr>
        <p:spPr/>
        <p:txBody>
          <a:bodyPr/>
          <a:lstStyle/>
          <a:p>
            <a:fld id="{C048F869-CA2D-483B-834C-0F07D382A5EA}" type="slidenum">
              <a:rPr kumimoji="1" lang="ja-JP" altLang="en-US" smtClean="0"/>
              <a:t>‹#›</a:t>
            </a:fld>
            <a:endParaRPr kumimoji="1" lang="ja-JP" altLang="en-US"/>
          </a:p>
        </p:txBody>
      </p:sp>
    </p:spTree>
    <p:extLst>
      <p:ext uri="{BB962C8B-B14F-4D97-AF65-F5344CB8AC3E}">
        <p14:creationId xmlns:p14="http://schemas.microsoft.com/office/powerpoint/2010/main" val="624386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3D99AC5-7789-420F-85CF-6119D1354C6D}"/>
              </a:ext>
            </a:extLst>
          </p:cNvPr>
          <p:cNvSpPr>
            <a:spLocks noGrp="1"/>
          </p:cNvSpPr>
          <p:nvPr>
            <p:ph type="dt" sz="half" idx="10"/>
          </p:nvPr>
        </p:nvSpPr>
        <p:spPr/>
        <p:txBody>
          <a:bodyPr/>
          <a:lstStyle/>
          <a:p>
            <a:fld id="{807B2C07-B126-4D2A-95F3-060499710E2C}" type="datetimeFigureOut">
              <a:rPr kumimoji="1" lang="ja-JP" altLang="en-US" smtClean="0"/>
              <a:t>2021/2/1</a:t>
            </a:fld>
            <a:endParaRPr kumimoji="1" lang="ja-JP" altLang="en-US"/>
          </a:p>
        </p:txBody>
      </p:sp>
      <p:sp>
        <p:nvSpPr>
          <p:cNvPr id="3" name="フッター プレースホルダー 2">
            <a:extLst>
              <a:ext uri="{FF2B5EF4-FFF2-40B4-BE49-F238E27FC236}">
                <a16:creationId xmlns:a16="http://schemas.microsoft.com/office/drawing/2014/main" id="{D1FEC271-630A-4D4F-9801-F47D1C5F111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EEA76BC-DAD9-4FB7-A315-FC585BACB641}"/>
              </a:ext>
            </a:extLst>
          </p:cNvPr>
          <p:cNvSpPr>
            <a:spLocks noGrp="1"/>
          </p:cNvSpPr>
          <p:nvPr>
            <p:ph type="sldNum" sz="quarter" idx="12"/>
          </p:nvPr>
        </p:nvSpPr>
        <p:spPr/>
        <p:txBody>
          <a:bodyPr/>
          <a:lstStyle/>
          <a:p>
            <a:fld id="{C048F869-CA2D-483B-834C-0F07D382A5EA}" type="slidenum">
              <a:rPr kumimoji="1" lang="ja-JP" altLang="en-US" smtClean="0"/>
              <a:t>‹#›</a:t>
            </a:fld>
            <a:endParaRPr kumimoji="1" lang="ja-JP" altLang="en-US"/>
          </a:p>
        </p:txBody>
      </p:sp>
    </p:spTree>
    <p:extLst>
      <p:ext uri="{BB962C8B-B14F-4D97-AF65-F5344CB8AC3E}">
        <p14:creationId xmlns:p14="http://schemas.microsoft.com/office/powerpoint/2010/main" val="670951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67B84D-1453-40C7-856D-921C8144E20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3653BE4-2A1C-4FE9-A3F6-9A868D04FA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076D769-FA53-4B10-B90B-6C69D537F9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3B70FED-003B-46DA-8552-4885DABBC0F1}"/>
              </a:ext>
            </a:extLst>
          </p:cNvPr>
          <p:cNvSpPr>
            <a:spLocks noGrp="1"/>
          </p:cNvSpPr>
          <p:nvPr>
            <p:ph type="dt" sz="half" idx="10"/>
          </p:nvPr>
        </p:nvSpPr>
        <p:spPr/>
        <p:txBody>
          <a:bodyPr/>
          <a:lstStyle/>
          <a:p>
            <a:fld id="{807B2C07-B126-4D2A-95F3-060499710E2C}" type="datetimeFigureOut">
              <a:rPr kumimoji="1" lang="ja-JP" altLang="en-US" smtClean="0"/>
              <a:t>2021/2/1</a:t>
            </a:fld>
            <a:endParaRPr kumimoji="1" lang="ja-JP" altLang="en-US"/>
          </a:p>
        </p:txBody>
      </p:sp>
      <p:sp>
        <p:nvSpPr>
          <p:cNvPr id="6" name="フッター プレースホルダー 5">
            <a:extLst>
              <a:ext uri="{FF2B5EF4-FFF2-40B4-BE49-F238E27FC236}">
                <a16:creationId xmlns:a16="http://schemas.microsoft.com/office/drawing/2014/main" id="{9D8C2C20-992F-4332-BBD9-0F3D492AD40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5467FF1-7A72-44B2-B4CC-83BACB730358}"/>
              </a:ext>
            </a:extLst>
          </p:cNvPr>
          <p:cNvSpPr>
            <a:spLocks noGrp="1"/>
          </p:cNvSpPr>
          <p:nvPr>
            <p:ph type="sldNum" sz="quarter" idx="12"/>
          </p:nvPr>
        </p:nvSpPr>
        <p:spPr/>
        <p:txBody>
          <a:bodyPr/>
          <a:lstStyle/>
          <a:p>
            <a:fld id="{C048F869-CA2D-483B-834C-0F07D382A5EA}" type="slidenum">
              <a:rPr kumimoji="1" lang="ja-JP" altLang="en-US" smtClean="0"/>
              <a:t>‹#›</a:t>
            </a:fld>
            <a:endParaRPr kumimoji="1" lang="ja-JP" altLang="en-US"/>
          </a:p>
        </p:txBody>
      </p:sp>
    </p:spTree>
    <p:extLst>
      <p:ext uri="{BB962C8B-B14F-4D97-AF65-F5344CB8AC3E}">
        <p14:creationId xmlns:p14="http://schemas.microsoft.com/office/powerpoint/2010/main" val="753597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8F3405-95F5-4774-9588-B059DBB29A0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48B5ACA-8332-4F9C-B186-AC02EA4E72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6B6468D-2B74-451A-902D-3DFC8F563A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DFAB807-2B94-43CE-AE5D-342D2C18D8A9}"/>
              </a:ext>
            </a:extLst>
          </p:cNvPr>
          <p:cNvSpPr>
            <a:spLocks noGrp="1"/>
          </p:cNvSpPr>
          <p:nvPr>
            <p:ph type="dt" sz="half" idx="10"/>
          </p:nvPr>
        </p:nvSpPr>
        <p:spPr/>
        <p:txBody>
          <a:bodyPr/>
          <a:lstStyle/>
          <a:p>
            <a:fld id="{807B2C07-B126-4D2A-95F3-060499710E2C}" type="datetimeFigureOut">
              <a:rPr kumimoji="1" lang="ja-JP" altLang="en-US" smtClean="0"/>
              <a:t>2021/2/1</a:t>
            </a:fld>
            <a:endParaRPr kumimoji="1" lang="ja-JP" altLang="en-US"/>
          </a:p>
        </p:txBody>
      </p:sp>
      <p:sp>
        <p:nvSpPr>
          <p:cNvPr id="6" name="フッター プレースホルダー 5">
            <a:extLst>
              <a:ext uri="{FF2B5EF4-FFF2-40B4-BE49-F238E27FC236}">
                <a16:creationId xmlns:a16="http://schemas.microsoft.com/office/drawing/2014/main" id="{1759101F-9004-4A4C-B2C6-F894AE2E849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4756E35-87A2-45E3-91A0-76D4578C9A71}"/>
              </a:ext>
            </a:extLst>
          </p:cNvPr>
          <p:cNvSpPr>
            <a:spLocks noGrp="1"/>
          </p:cNvSpPr>
          <p:nvPr>
            <p:ph type="sldNum" sz="quarter" idx="12"/>
          </p:nvPr>
        </p:nvSpPr>
        <p:spPr/>
        <p:txBody>
          <a:bodyPr/>
          <a:lstStyle/>
          <a:p>
            <a:fld id="{C048F869-CA2D-483B-834C-0F07D382A5EA}" type="slidenum">
              <a:rPr kumimoji="1" lang="ja-JP" altLang="en-US" smtClean="0"/>
              <a:t>‹#›</a:t>
            </a:fld>
            <a:endParaRPr kumimoji="1" lang="ja-JP" altLang="en-US"/>
          </a:p>
        </p:txBody>
      </p:sp>
    </p:spTree>
    <p:extLst>
      <p:ext uri="{BB962C8B-B14F-4D97-AF65-F5344CB8AC3E}">
        <p14:creationId xmlns:p14="http://schemas.microsoft.com/office/powerpoint/2010/main" val="1609672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9C1D799-3D9A-4ADC-B144-A061844F84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44C4CC7-CA9A-4764-8DEF-31C6A77E9E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4802C45-DF43-4D62-A77A-A576B83B92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7B2C07-B126-4D2A-95F3-060499710E2C}" type="datetimeFigureOut">
              <a:rPr kumimoji="1" lang="ja-JP" altLang="en-US" smtClean="0"/>
              <a:t>2021/2/1</a:t>
            </a:fld>
            <a:endParaRPr kumimoji="1" lang="ja-JP" altLang="en-US"/>
          </a:p>
        </p:txBody>
      </p:sp>
      <p:sp>
        <p:nvSpPr>
          <p:cNvPr id="5" name="フッター プレースホルダー 4">
            <a:extLst>
              <a:ext uri="{FF2B5EF4-FFF2-40B4-BE49-F238E27FC236}">
                <a16:creationId xmlns:a16="http://schemas.microsoft.com/office/drawing/2014/main" id="{89990373-D57F-4CC2-AB8C-5B5725261B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6D8FC4F-F637-42BC-85A0-3F0A3F5502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48F869-CA2D-483B-834C-0F07D382A5EA}" type="slidenum">
              <a:rPr kumimoji="1" lang="ja-JP" altLang="en-US" smtClean="0"/>
              <a:t>‹#›</a:t>
            </a:fld>
            <a:endParaRPr kumimoji="1" lang="ja-JP" altLang="en-US"/>
          </a:p>
        </p:txBody>
      </p:sp>
    </p:spTree>
    <p:extLst>
      <p:ext uri="{BB962C8B-B14F-4D97-AF65-F5344CB8AC3E}">
        <p14:creationId xmlns:p14="http://schemas.microsoft.com/office/powerpoint/2010/main" val="1952911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CE18B4-DA38-48E7-A6AD-464CCDC2176B}"/>
              </a:ext>
            </a:extLst>
          </p:cNvPr>
          <p:cNvSpPr>
            <a:spLocks noGrp="1"/>
          </p:cNvSpPr>
          <p:nvPr>
            <p:ph type="ctrTitle"/>
          </p:nvPr>
        </p:nvSpPr>
        <p:spPr/>
        <p:txBody>
          <a:bodyPr>
            <a:normAutofit fontScale="90000"/>
          </a:bodyPr>
          <a:lstStyle/>
          <a:p>
            <a:r>
              <a:rPr lang="en-US" altLang="ja-JP" sz="4400" kern="100" dirty="0">
                <a:solidFill>
                  <a:srgbClr val="000000"/>
                </a:solidFill>
                <a:effectLst/>
                <a:latin typeface="Times New Roman" panose="02020603050405020304" pitchFamily="18" charset="0"/>
                <a:ea typeface="メイリオ" panose="020B0604030504040204" pitchFamily="50" charset="-128"/>
                <a:cs typeface="Times New Roman" panose="02020603050405020304" pitchFamily="18" charset="0"/>
              </a:rPr>
              <a:t>Increased Upper Thoracic Curve Vertebral Rotation Is Associated with Shoulder Imbalance After Posterior Spinal Fusion for Adolescent Idiopathic Scoliosis</a:t>
            </a:r>
            <a:b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br>
            <a:endParaRPr kumimoji="1" lang="ja-JP" altLang="en-US" dirty="0"/>
          </a:p>
        </p:txBody>
      </p:sp>
      <p:sp>
        <p:nvSpPr>
          <p:cNvPr id="3" name="字幕 2">
            <a:extLst>
              <a:ext uri="{FF2B5EF4-FFF2-40B4-BE49-F238E27FC236}">
                <a16:creationId xmlns:a16="http://schemas.microsoft.com/office/drawing/2014/main" id="{2387C83A-AB22-4CA8-9808-648F16126EFF}"/>
              </a:ext>
            </a:extLst>
          </p:cNvPr>
          <p:cNvSpPr>
            <a:spLocks noGrp="1"/>
          </p:cNvSpPr>
          <p:nvPr>
            <p:ph type="subTitle" idx="1"/>
          </p:nvPr>
        </p:nvSpPr>
        <p:spPr>
          <a:xfrm>
            <a:off x="1524000" y="3509963"/>
            <a:ext cx="9144000" cy="2887579"/>
          </a:xfrm>
        </p:spPr>
        <p:txBody>
          <a:bodyPr>
            <a:normAutofit/>
          </a:bodyPr>
          <a:lstStyle/>
          <a:p>
            <a:r>
              <a:rPr lang="en-US" altLang="ja-JP" sz="1800" kern="100" baseline="30000" dirty="0">
                <a:effectLst/>
                <a:latin typeface="Times New Roman" panose="02020603050405020304" pitchFamily="18" charset="0"/>
                <a:ea typeface="游明朝" panose="02020400000000000000" pitchFamily="18" charset="-128"/>
                <a:cs typeface="Times New Roman" panose="02020603050405020304" pitchFamily="18" charset="0"/>
              </a:rPr>
              <a:t>1</a:t>
            </a:r>
            <a:r>
              <a:rPr lang="en-US" altLang="ja-JP" sz="1800" kern="100" dirty="0">
                <a:effectLst/>
                <a:latin typeface="Times New Roman" panose="02020603050405020304" pitchFamily="18" charset="0"/>
                <a:ea typeface="游明朝" panose="02020400000000000000" pitchFamily="18" charset="-128"/>
                <a:cs typeface="Times New Roman" panose="02020603050405020304" pitchFamily="18" charset="0"/>
              </a:rPr>
              <a:t>Department of </a:t>
            </a:r>
            <a:r>
              <a:rPr lang="en-US" altLang="ja-JP" sz="1800" kern="100" dirty="0" err="1">
                <a:effectLst/>
                <a:latin typeface="Times New Roman" panose="02020603050405020304" pitchFamily="18" charset="0"/>
                <a:ea typeface="游明朝" panose="02020400000000000000" pitchFamily="18" charset="-128"/>
                <a:cs typeface="Times New Roman" panose="02020603050405020304" pitchFamily="18" charset="0"/>
              </a:rPr>
              <a:t>Orthopaedic</a:t>
            </a:r>
            <a:r>
              <a:rPr lang="en-US" altLang="ja-JP" sz="1800" kern="100" dirty="0">
                <a:effectLst/>
                <a:latin typeface="Times New Roman" panose="02020603050405020304" pitchFamily="18" charset="0"/>
                <a:ea typeface="游明朝" panose="02020400000000000000" pitchFamily="18" charset="-128"/>
                <a:cs typeface="Times New Roman" panose="02020603050405020304" pitchFamily="18" charset="0"/>
              </a:rPr>
              <a:t> Surgery, The Hospital for Sick Children</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lang="en-US" altLang="ja-JP" sz="1800" kern="100" baseline="30000" dirty="0">
                <a:effectLst/>
                <a:latin typeface="Times New Roman" panose="02020603050405020304" pitchFamily="18" charset="0"/>
                <a:ea typeface="游明朝" panose="02020400000000000000" pitchFamily="18" charset="-128"/>
                <a:cs typeface="Times New Roman" panose="02020603050405020304" pitchFamily="18" charset="0"/>
              </a:rPr>
              <a:t>2</a:t>
            </a:r>
            <a:r>
              <a:rPr lang="en-US" altLang="ja-JP" sz="1800" kern="100" dirty="0">
                <a:effectLst/>
                <a:latin typeface="Times New Roman" panose="02020603050405020304" pitchFamily="18" charset="0"/>
                <a:ea typeface="游明朝" panose="02020400000000000000" pitchFamily="18" charset="-128"/>
                <a:cs typeface="Times New Roman" panose="02020603050405020304" pitchFamily="18" charset="0"/>
              </a:rPr>
              <a:t>Department of Physical Therapy, University of Toronto</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lang="en-US" altLang="ja-JP" sz="1800" kern="100" dirty="0">
                <a:effectLst/>
                <a:latin typeface="Times New Roman" panose="02020603050405020304" pitchFamily="18" charset="0"/>
                <a:ea typeface="游明朝" panose="02020400000000000000" pitchFamily="18" charset="-128"/>
                <a:cs typeface="Times New Roman" panose="02020603050405020304" pitchFamily="18" charset="0"/>
              </a:rPr>
              <a:t>Masayoshi Machida, M.D</a:t>
            </a:r>
            <a:r>
              <a:rPr lang="en-US" altLang="ja-JP" sz="1800" kern="100" baseline="30000" dirty="0">
                <a:effectLst/>
                <a:latin typeface="Times New Roman" panose="02020603050405020304" pitchFamily="18" charset="0"/>
                <a:ea typeface="游明朝" panose="02020400000000000000" pitchFamily="18" charset="-128"/>
                <a:cs typeface="Times New Roman" panose="02020603050405020304" pitchFamily="18" charset="0"/>
              </a:rPr>
              <a:t>1</a:t>
            </a:r>
          </a:p>
          <a:p>
            <a:r>
              <a:rPr lang="en-US" altLang="ja-JP" sz="1800" kern="100" dirty="0">
                <a:effectLst/>
                <a:latin typeface="Times New Roman" panose="02020603050405020304" pitchFamily="18" charset="0"/>
                <a:ea typeface="游明朝" panose="02020400000000000000" pitchFamily="18" charset="-128"/>
                <a:cs typeface="Times New Roman" panose="02020603050405020304" pitchFamily="18" charset="0"/>
              </a:rPr>
              <a:t> Karl </a:t>
            </a:r>
            <a:r>
              <a:rPr lang="en-US" altLang="ja-JP" sz="1800" kern="100" dirty="0" err="1">
                <a:effectLst/>
                <a:latin typeface="Times New Roman" panose="02020603050405020304" pitchFamily="18" charset="0"/>
                <a:ea typeface="游明朝" panose="02020400000000000000" pitchFamily="18" charset="-128"/>
                <a:cs typeface="Times New Roman" panose="02020603050405020304" pitchFamily="18" charset="0"/>
              </a:rPr>
              <a:t>Zabjek</a:t>
            </a:r>
            <a:r>
              <a:rPr lang="en-US" altLang="ja-JP" sz="1800" kern="100" dirty="0">
                <a:effectLst/>
                <a:latin typeface="Times New Roman" panose="02020603050405020304" pitchFamily="18" charset="0"/>
                <a:ea typeface="游明朝" panose="02020400000000000000" pitchFamily="18" charset="-128"/>
                <a:cs typeface="Times New Roman" panose="02020603050405020304" pitchFamily="18" charset="0"/>
              </a:rPr>
              <a:t>, BSc, MSc, Ph.D</a:t>
            </a:r>
            <a:r>
              <a:rPr lang="en-US" altLang="ja-JP" sz="1800" kern="100" baseline="30000" dirty="0">
                <a:effectLst/>
                <a:latin typeface="Times New Roman" panose="02020603050405020304" pitchFamily="18" charset="0"/>
                <a:ea typeface="游明朝" panose="02020400000000000000" pitchFamily="18" charset="-128"/>
                <a:cs typeface="Times New Roman" panose="02020603050405020304" pitchFamily="18" charset="0"/>
              </a:rPr>
              <a:t>2</a:t>
            </a:r>
          </a:p>
          <a:p>
            <a:r>
              <a:rPr lang="en-US" altLang="ja-JP" sz="1800" kern="100" dirty="0">
                <a:effectLst/>
                <a:latin typeface="Times New Roman" panose="02020603050405020304" pitchFamily="18" charset="0"/>
                <a:ea typeface="游明朝" panose="02020400000000000000" pitchFamily="18" charset="-128"/>
                <a:cs typeface="Times New Roman" panose="02020603050405020304" pitchFamily="18" charset="0"/>
              </a:rPr>
              <a:t> Brett </a:t>
            </a:r>
            <a:r>
              <a:rPr lang="en-US" altLang="ja-JP" sz="1800" kern="100" dirty="0" err="1">
                <a:effectLst/>
                <a:latin typeface="Times New Roman" panose="02020603050405020304" pitchFamily="18" charset="0"/>
                <a:ea typeface="游明朝" panose="02020400000000000000" pitchFamily="18" charset="-128"/>
                <a:cs typeface="Times New Roman" panose="02020603050405020304" pitchFamily="18" charset="0"/>
              </a:rPr>
              <a:t>Rocos</a:t>
            </a:r>
            <a:r>
              <a:rPr lang="en-US" altLang="ja-JP" sz="1800" kern="100" dirty="0">
                <a:effectLst/>
                <a:latin typeface="Times New Roman" panose="02020603050405020304" pitchFamily="18" charset="0"/>
                <a:ea typeface="游明朝" panose="02020400000000000000" pitchFamily="18" charset="-128"/>
                <a:cs typeface="Times New Roman" panose="02020603050405020304" pitchFamily="18" charset="0"/>
              </a:rPr>
              <a:t>, M.D</a:t>
            </a:r>
            <a:r>
              <a:rPr lang="en-US" altLang="ja-JP" sz="1800" kern="100" baseline="30000" dirty="0">
                <a:effectLst/>
                <a:latin typeface="Times New Roman" panose="02020603050405020304" pitchFamily="18" charset="0"/>
                <a:ea typeface="游明朝" panose="02020400000000000000" pitchFamily="18" charset="-128"/>
                <a:cs typeface="Times New Roman" panose="02020603050405020304" pitchFamily="18" charset="0"/>
              </a:rPr>
              <a:t>1</a:t>
            </a:r>
          </a:p>
          <a:p>
            <a:r>
              <a:rPr lang="en-US" altLang="ja-JP" sz="1800" kern="100" dirty="0">
                <a:effectLst/>
                <a:latin typeface="Times New Roman" panose="02020603050405020304" pitchFamily="18" charset="0"/>
                <a:ea typeface="游明朝" panose="02020400000000000000" pitchFamily="18" charset="-128"/>
                <a:cs typeface="Times New Roman" panose="02020603050405020304" pitchFamily="18" charset="0"/>
              </a:rPr>
              <a:t> David E. Lebel, M.D, Ph.D</a:t>
            </a:r>
            <a:r>
              <a:rPr lang="en-US" altLang="ja-JP" sz="1800" kern="100" baseline="30000" dirty="0">
                <a:effectLst/>
                <a:latin typeface="Times New Roman" panose="02020603050405020304" pitchFamily="18" charset="0"/>
                <a:ea typeface="游明朝" panose="02020400000000000000" pitchFamily="18" charset="-128"/>
                <a:cs typeface="Times New Roman" panose="02020603050405020304" pitchFamily="18" charset="0"/>
              </a:rPr>
              <a:t>1</a:t>
            </a:r>
          </a:p>
          <a:p>
            <a:r>
              <a:rPr lang="en-US" altLang="ja-JP" sz="1800" kern="100" dirty="0">
                <a:effectLst/>
                <a:latin typeface="Times New Roman" panose="02020603050405020304" pitchFamily="18" charset="0"/>
                <a:ea typeface="游明朝" panose="02020400000000000000" pitchFamily="18" charset="-128"/>
                <a:cs typeface="Times New Roman" panose="02020603050405020304" pitchFamily="18" charset="0"/>
              </a:rPr>
              <a:t> Reinhard Zeller, M.D, FRCSC</a:t>
            </a:r>
            <a:r>
              <a:rPr lang="en-US" altLang="ja-JP" sz="1800" kern="100" baseline="30000" dirty="0">
                <a:effectLst/>
                <a:latin typeface="Times New Roman" panose="02020603050405020304" pitchFamily="18" charset="0"/>
                <a:ea typeface="游明朝" panose="02020400000000000000" pitchFamily="18" charset="-128"/>
                <a:cs typeface="Times New Roman" panose="02020603050405020304" pitchFamily="18" charset="0"/>
              </a:rPr>
              <a:t>1</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2765143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FD2EBF-596D-4EBF-A7F3-16622AFE0B40}"/>
              </a:ext>
            </a:extLst>
          </p:cNvPr>
          <p:cNvSpPr>
            <a:spLocks noGrp="1"/>
          </p:cNvSpPr>
          <p:nvPr>
            <p:ph type="title"/>
          </p:nvPr>
        </p:nvSpPr>
        <p:spPr/>
        <p:txBody>
          <a:bodyPr/>
          <a:lstStyle/>
          <a:p>
            <a:r>
              <a:rPr kumimoji="1" lang="en-US" altLang="ja-JP" dirty="0">
                <a:latin typeface="Calibri Light" panose="020F0302020204030204" pitchFamily="34" charset="0"/>
                <a:cs typeface="Calibri Light" panose="020F0302020204030204" pitchFamily="34" charset="0"/>
              </a:rPr>
              <a:t>references</a:t>
            </a:r>
            <a:endParaRPr kumimoji="1" lang="ja-JP" altLang="en-US" dirty="0">
              <a:latin typeface="Calibri Light" panose="020F0302020204030204" pitchFamily="34" charset="0"/>
              <a:cs typeface="Calibri Light" panose="020F0302020204030204" pitchFamily="34" charset="0"/>
            </a:endParaRPr>
          </a:p>
        </p:txBody>
      </p:sp>
      <p:sp>
        <p:nvSpPr>
          <p:cNvPr id="3" name="コンテンツ プレースホルダー 2">
            <a:extLst>
              <a:ext uri="{FF2B5EF4-FFF2-40B4-BE49-F238E27FC236}">
                <a16:creationId xmlns:a16="http://schemas.microsoft.com/office/drawing/2014/main" id="{95B8051F-FF1A-4E75-A046-786D35EC8589}"/>
              </a:ext>
            </a:extLst>
          </p:cNvPr>
          <p:cNvSpPr>
            <a:spLocks noGrp="1"/>
          </p:cNvSpPr>
          <p:nvPr>
            <p:ph idx="1"/>
          </p:nvPr>
        </p:nvSpPr>
        <p:spPr/>
        <p:txBody>
          <a:bodyPr>
            <a:normAutofit fontScale="92500" lnSpcReduction="10000"/>
          </a:bodyPr>
          <a:lstStyle/>
          <a:p>
            <a:pPr marL="342900" lvl="0" indent="-342900" algn="just">
              <a:buClr>
                <a:srgbClr val="000000"/>
              </a:buClr>
              <a:buSzPts val="1200"/>
              <a:buFont typeface="Century" panose="02040604050505020304" pitchFamily="18" charset="0"/>
              <a:buAutoNum type="arabicParenR"/>
            </a:pPr>
            <a:r>
              <a:rPr lang="en-US" altLang="ja-JP" sz="1800" kern="100" dirty="0">
                <a:effectLst/>
                <a:latin typeface="Calibri" panose="020F0502020204030204" pitchFamily="34" charset="0"/>
                <a:ea typeface="游明朝" panose="02020400000000000000" pitchFamily="18" charset="-128"/>
                <a:cs typeface="Calibri" panose="020F0502020204030204" pitchFamily="34" charset="0"/>
              </a:rPr>
              <a:t>Mehta MH (1973) Radiographic estimation of vertebral rotation in scoliosis. J Bone Joint Surg Br 55:513-520 </a:t>
            </a:r>
            <a:endParaRPr lang="ja-JP" altLang="ja-JP" sz="1800" kern="100" dirty="0">
              <a:effectLst/>
              <a:latin typeface="Calibri" panose="020F0502020204030204" pitchFamily="34" charset="0"/>
              <a:ea typeface="游明朝" panose="02020400000000000000" pitchFamily="18" charset="-128"/>
              <a:cs typeface="Calibri" panose="020F0502020204030204" pitchFamily="34" charset="0"/>
            </a:endParaRPr>
          </a:p>
          <a:p>
            <a:pPr marL="342900" lvl="0" indent="-342900" algn="just">
              <a:buClr>
                <a:srgbClr val="000000"/>
              </a:buClr>
              <a:buSzPts val="1200"/>
              <a:buFont typeface="Century" panose="02040604050505020304" pitchFamily="18" charset="0"/>
              <a:buAutoNum type="arabicParenR"/>
            </a:pPr>
            <a:r>
              <a:rPr lang="en-US" altLang="ja-JP" sz="1800" kern="100" dirty="0" err="1">
                <a:effectLst/>
                <a:latin typeface="Calibri" panose="020F0502020204030204" pitchFamily="34" charset="0"/>
                <a:ea typeface="游明朝" panose="02020400000000000000" pitchFamily="18" charset="-128"/>
                <a:cs typeface="Calibri" panose="020F0502020204030204" pitchFamily="34" charset="0"/>
              </a:rPr>
              <a:t>Perdriolle</a:t>
            </a:r>
            <a:r>
              <a:rPr lang="en-US" altLang="ja-JP" sz="1800" kern="100" dirty="0">
                <a:effectLst/>
                <a:latin typeface="Calibri" panose="020F0502020204030204" pitchFamily="34" charset="0"/>
                <a:ea typeface="游明朝" panose="02020400000000000000" pitchFamily="18" charset="-128"/>
                <a:cs typeface="Calibri" panose="020F0502020204030204" pitchFamily="34" charset="0"/>
              </a:rPr>
              <a:t> R, Vidal J (1987) Morphology of scoliosis: three-dimensional evolution. Orthopedics 10:909-915</a:t>
            </a:r>
            <a:endParaRPr lang="ja-JP" altLang="ja-JP" sz="1800" kern="100" dirty="0">
              <a:effectLst/>
              <a:latin typeface="Calibri" panose="020F0502020204030204" pitchFamily="34" charset="0"/>
              <a:ea typeface="游明朝" panose="02020400000000000000" pitchFamily="18" charset="-128"/>
              <a:cs typeface="Calibri" panose="020F0502020204030204" pitchFamily="34" charset="0"/>
            </a:endParaRPr>
          </a:p>
          <a:p>
            <a:pPr marL="342900" lvl="0" indent="-342900" algn="just">
              <a:buClr>
                <a:srgbClr val="000000"/>
              </a:buClr>
              <a:buSzPts val="1200"/>
              <a:buFont typeface="Century" panose="02040604050505020304" pitchFamily="18" charset="0"/>
              <a:buAutoNum type="arabicParenR"/>
            </a:pPr>
            <a:r>
              <a:rPr lang="en-US" altLang="ja-JP" sz="1800" kern="100" dirty="0">
                <a:solidFill>
                  <a:srgbClr val="000000"/>
                </a:solidFill>
                <a:effectLst/>
                <a:latin typeface="Calibri" panose="020F0502020204030204" pitchFamily="34" charset="0"/>
                <a:ea typeface="游明朝" panose="02020400000000000000" pitchFamily="18" charset="-128"/>
                <a:cs typeface="Calibri" panose="020F0502020204030204" pitchFamily="34" charset="0"/>
              </a:rPr>
              <a:t>Kato S, </a:t>
            </a:r>
            <a:r>
              <a:rPr lang="en-US" altLang="ja-JP" sz="1800" kern="100" dirty="0" err="1">
                <a:solidFill>
                  <a:srgbClr val="000000"/>
                </a:solidFill>
                <a:effectLst/>
                <a:latin typeface="Calibri" panose="020F0502020204030204" pitchFamily="34" charset="0"/>
                <a:ea typeface="游明朝" panose="02020400000000000000" pitchFamily="18" charset="-128"/>
                <a:cs typeface="Calibri" panose="020F0502020204030204" pitchFamily="34" charset="0"/>
              </a:rPr>
              <a:t>Debaud</a:t>
            </a:r>
            <a:r>
              <a:rPr lang="en-US" altLang="ja-JP" sz="1800" kern="100" dirty="0">
                <a:solidFill>
                  <a:srgbClr val="000000"/>
                </a:solidFill>
                <a:effectLst/>
                <a:latin typeface="Calibri" panose="020F0502020204030204" pitchFamily="34" charset="0"/>
                <a:ea typeface="游明朝" panose="02020400000000000000" pitchFamily="18" charset="-128"/>
                <a:cs typeface="Calibri" panose="020F0502020204030204" pitchFamily="34" charset="0"/>
              </a:rPr>
              <a:t> C, Zeller RD (2017) Three-dimensional EOS analysis of apical v</a:t>
            </a:r>
            <a:r>
              <a:rPr lang="en-US" altLang="ja-JP" sz="1800" kern="100" dirty="0">
                <a:effectLst/>
                <a:latin typeface="Calibri" panose="020F0502020204030204" pitchFamily="34" charset="0"/>
                <a:ea typeface="游明朝" panose="02020400000000000000" pitchFamily="18" charset="-128"/>
                <a:cs typeface="Calibri" panose="020F0502020204030204" pitchFamily="34" charset="0"/>
              </a:rPr>
              <a:t>ertebral</a:t>
            </a:r>
            <a:r>
              <a:rPr lang="en-US" altLang="ja-JP" sz="1800" kern="100" dirty="0">
                <a:solidFill>
                  <a:srgbClr val="000000"/>
                </a:solidFill>
                <a:effectLst/>
                <a:latin typeface="Calibri" panose="020F0502020204030204" pitchFamily="34" charset="0"/>
                <a:ea typeface="游明朝" panose="02020400000000000000" pitchFamily="18" charset="-128"/>
                <a:cs typeface="Calibri" panose="020F0502020204030204" pitchFamily="34" charset="0"/>
              </a:rPr>
              <a:t> r</a:t>
            </a:r>
            <a:r>
              <a:rPr lang="en-US" altLang="ja-JP" sz="1800" kern="100" dirty="0">
                <a:effectLst/>
                <a:latin typeface="Calibri" panose="020F0502020204030204" pitchFamily="34" charset="0"/>
                <a:ea typeface="游明朝" panose="02020400000000000000" pitchFamily="18" charset="-128"/>
                <a:cs typeface="Calibri" panose="020F0502020204030204" pitchFamily="34" charset="0"/>
              </a:rPr>
              <a:t>otation</a:t>
            </a:r>
            <a:r>
              <a:rPr lang="en-US" altLang="ja-JP" sz="1800" kern="100" dirty="0">
                <a:solidFill>
                  <a:srgbClr val="000000"/>
                </a:solidFill>
                <a:effectLst/>
                <a:latin typeface="Calibri" panose="020F0502020204030204" pitchFamily="34" charset="0"/>
                <a:ea typeface="游明朝" panose="02020400000000000000" pitchFamily="18" charset="-128"/>
                <a:cs typeface="Calibri" panose="020F0502020204030204" pitchFamily="34" charset="0"/>
              </a:rPr>
              <a:t> in adolescent i</a:t>
            </a:r>
            <a:r>
              <a:rPr lang="en-US" altLang="ja-JP" sz="1800" kern="100" dirty="0">
                <a:effectLst/>
                <a:latin typeface="Calibri" panose="020F0502020204030204" pitchFamily="34" charset="0"/>
                <a:ea typeface="游明朝" panose="02020400000000000000" pitchFamily="18" charset="-128"/>
                <a:cs typeface="Calibri" panose="020F0502020204030204" pitchFamily="34" charset="0"/>
              </a:rPr>
              <a:t>diopathic</a:t>
            </a:r>
            <a:r>
              <a:rPr lang="en-US" altLang="ja-JP" sz="1800" kern="100" dirty="0">
                <a:solidFill>
                  <a:srgbClr val="000000"/>
                </a:solidFill>
                <a:effectLst/>
                <a:latin typeface="Calibri" panose="020F0502020204030204" pitchFamily="34" charset="0"/>
                <a:ea typeface="游明朝" panose="02020400000000000000" pitchFamily="18" charset="-128"/>
                <a:cs typeface="Calibri" panose="020F0502020204030204" pitchFamily="34" charset="0"/>
              </a:rPr>
              <a:t> s</a:t>
            </a:r>
            <a:r>
              <a:rPr lang="en-US" altLang="ja-JP" sz="1800" kern="100" dirty="0">
                <a:effectLst/>
                <a:latin typeface="Calibri" panose="020F0502020204030204" pitchFamily="34" charset="0"/>
                <a:ea typeface="游明朝" panose="02020400000000000000" pitchFamily="18" charset="-128"/>
                <a:cs typeface="Calibri" panose="020F0502020204030204" pitchFamily="34" charset="0"/>
              </a:rPr>
              <a:t>coliosis</a:t>
            </a:r>
            <a:r>
              <a:rPr lang="en-US" altLang="ja-JP" sz="1800" kern="100" dirty="0">
                <a:solidFill>
                  <a:srgbClr val="000000"/>
                </a:solidFill>
                <a:effectLst/>
                <a:latin typeface="Calibri" panose="020F0502020204030204" pitchFamily="34" charset="0"/>
                <a:ea typeface="游明朝" panose="02020400000000000000" pitchFamily="18" charset="-128"/>
                <a:cs typeface="Calibri" panose="020F0502020204030204" pitchFamily="34" charset="0"/>
              </a:rPr>
              <a:t>. J </a:t>
            </a:r>
            <a:r>
              <a:rPr lang="en-US" altLang="ja-JP" sz="1800" kern="100" dirty="0" err="1">
                <a:solidFill>
                  <a:srgbClr val="000000"/>
                </a:solidFill>
                <a:effectLst/>
                <a:latin typeface="Calibri" panose="020F0502020204030204" pitchFamily="34" charset="0"/>
                <a:ea typeface="游明朝" panose="02020400000000000000" pitchFamily="18" charset="-128"/>
                <a:cs typeface="Calibri" panose="020F0502020204030204" pitchFamily="34" charset="0"/>
              </a:rPr>
              <a:t>Pediatr</a:t>
            </a:r>
            <a:r>
              <a:rPr lang="en-US" altLang="ja-JP" sz="1800" kern="100" dirty="0">
                <a:solidFill>
                  <a:srgbClr val="000000"/>
                </a:solidFill>
                <a:effectLst/>
                <a:latin typeface="Calibri" panose="020F0502020204030204" pitchFamily="34" charset="0"/>
                <a:ea typeface="游明朝" panose="02020400000000000000" pitchFamily="18" charset="-128"/>
                <a:cs typeface="Calibri" panose="020F0502020204030204" pitchFamily="34" charset="0"/>
              </a:rPr>
              <a:t> </a:t>
            </a:r>
            <a:r>
              <a:rPr lang="en-US" altLang="ja-JP" sz="1800" kern="100" dirty="0" err="1">
                <a:solidFill>
                  <a:srgbClr val="000000"/>
                </a:solidFill>
                <a:effectLst/>
                <a:latin typeface="Calibri" panose="020F0502020204030204" pitchFamily="34" charset="0"/>
                <a:ea typeface="游明朝" panose="02020400000000000000" pitchFamily="18" charset="-128"/>
                <a:cs typeface="Calibri" panose="020F0502020204030204" pitchFamily="34" charset="0"/>
              </a:rPr>
              <a:t>Orthop</a:t>
            </a:r>
            <a:r>
              <a:rPr lang="en-US" altLang="ja-JP" sz="1800" kern="100" dirty="0">
                <a:solidFill>
                  <a:srgbClr val="000000"/>
                </a:solidFill>
                <a:effectLst/>
                <a:latin typeface="Calibri" panose="020F0502020204030204" pitchFamily="34" charset="0"/>
                <a:ea typeface="游明朝" panose="02020400000000000000" pitchFamily="18" charset="-128"/>
                <a:cs typeface="Calibri" panose="020F0502020204030204" pitchFamily="34" charset="0"/>
              </a:rPr>
              <a:t> 37:543-547</a:t>
            </a:r>
            <a:endParaRPr lang="ja-JP" altLang="ja-JP" sz="1800" kern="100" dirty="0">
              <a:effectLst/>
              <a:latin typeface="Calibri" panose="020F0502020204030204" pitchFamily="34" charset="0"/>
              <a:ea typeface="游明朝" panose="02020400000000000000" pitchFamily="18" charset="-128"/>
              <a:cs typeface="Calibri" panose="020F0502020204030204" pitchFamily="34" charset="0"/>
            </a:endParaRPr>
          </a:p>
          <a:p>
            <a:pPr marL="342900" lvl="0" indent="-342900" algn="l">
              <a:buClr>
                <a:srgbClr val="000000"/>
              </a:buClr>
              <a:buSzPts val="1200"/>
              <a:buFont typeface="Century" panose="02040604050505020304" pitchFamily="18" charset="0"/>
              <a:buAutoNum type="arabicParenR"/>
            </a:pPr>
            <a:r>
              <a:rPr lang="en-US" altLang="ja-JP" sz="1800" kern="100" dirty="0" err="1">
                <a:solidFill>
                  <a:srgbClr val="000000"/>
                </a:solidFill>
                <a:effectLst/>
                <a:latin typeface="Calibri" panose="020F0502020204030204" pitchFamily="34" charset="0"/>
                <a:ea typeface="游明朝" panose="02020400000000000000" pitchFamily="18" charset="-128"/>
                <a:cs typeface="Calibri" panose="020F0502020204030204" pitchFamily="34" charset="0"/>
              </a:rPr>
              <a:t>Gotfryd</a:t>
            </a:r>
            <a:r>
              <a:rPr lang="en-US" altLang="ja-JP" sz="1800" kern="100" dirty="0">
                <a:solidFill>
                  <a:srgbClr val="000000"/>
                </a:solidFill>
                <a:effectLst/>
                <a:latin typeface="Calibri" panose="020F0502020204030204" pitchFamily="34" charset="0"/>
                <a:ea typeface="游明朝" panose="02020400000000000000" pitchFamily="18" charset="-128"/>
                <a:cs typeface="Calibri" panose="020F0502020204030204" pitchFamily="34" charset="0"/>
              </a:rPr>
              <a:t> AO, Silber </a:t>
            </a:r>
            <a:r>
              <a:rPr lang="en-US" altLang="ja-JP" sz="1800" kern="100" dirty="0" err="1">
                <a:solidFill>
                  <a:srgbClr val="000000"/>
                </a:solidFill>
                <a:effectLst/>
                <a:latin typeface="Calibri" panose="020F0502020204030204" pitchFamily="34" charset="0"/>
                <a:ea typeface="游明朝" panose="02020400000000000000" pitchFamily="18" charset="-128"/>
                <a:cs typeface="Calibri" panose="020F0502020204030204" pitchFamily="34" charset="0"/>
              </a:rPr>
              <a:t>Caffaro</a:t>
            </a:r>
            <a:r>
              <a:rPr lang="en-US" altLang="ja-JP" sz="1800" kern="100" dirty="0">
                <a:solidFill>
                  <a:srgbClr val="000000"/>
                </a:solidFill>
                <a:effectLst/>
                <a:latin typeface="Calibri" panose="020F0502020204030204" pitchFamily="34" charset="0"/>
                <a:ea typeface="游明朝" panose="02020400000000000000" pitchFamily="18" charset="-128"/>
                <a:cs typeface="Calibri" panose="020F0502020204030204" pitchFamily="34" charset="0"/>
              </a:rPr>
              <a:t> MF, </a:t>
            </a:r>
            <a:r>
              <a:rPr lang="en-US" altLang="ja-JP" sz="1800" kern="100" dirty="0" err="1">
                <a:solidFill>
                  <a:srgbClr val="000000"/>
                </a:solidFill>
                <a:effectLst/>
                <a:latin typeface="Calibri" panose="020F0502020204030204" pitchFamily="34" charset="0"/>
                <a:ea typeface="游明朝" panose="02020400000000000000" pitchFamily="18" charset="-128"/>
                <a:cs typeface="Calibri" panose="020F0502020204030204" pitchFamily="34" charset="0"/>
              </a:rPr>
              <a:t>Meves</a:t>
            </a:r>
            <a:r>
              <a:rPr lang="en-US" altLang="ja-JP" sz="1800" kern="100" dirty="0">
                <a:solidFill>
                  <a:srgbClr val="000000"/>
                </a:solidFill>
                <a:effectLst/>
                <a:latin typeface="Calibri" panose="020F0502020204030204" pitchFamily="34" charset="0"/>
                <a:ea typeface="游明朝" panose="02020400000000000000" pitchFamily="18" charset="-128"/>
                <a:cs typeface="Calibri" panose="020F0502020204030204" pitchFamily="34" charset="0"/>
              </a:rPr>
              <a:t> R et al (2017) Predictors for postoperative shoulder balance in </a:t>
            </a:r>
            <a:r>
              <a:rPr lang="en-US" altLang="ja-JP" sz="1800" kern="100" dirty="0" err="1">
                <a:solidFill>
                  <a:srgbClr val="000000"/>
                </a:solidFill>
                <a:effectLst/>
                <a:latin typeface="Calibri" panose="020F0502020204030204" pitchFamily="34" charset="0"/>
                <a:ea typeface="游明朝" panose="02020400000000000000" pitchFamily="18" charset="-128"/>
                <a:cs typeface="Calibri" panose="020F0502020204030204" pitchFamily="34" charset="0"/>
              </a:rPr>
              <a:t>Lenke</a:t>
            </a:r>
            <a:r>
              <a:rPr lang="en-US" altLang="ja-JP" sz="1800" kern="100" dirty="0">
                <a:solidFill>
                  <a:srgbClr val="000000"/>
                </a:solidFill>
                <a:effectLst/>
                <a:latin typeface="Calibri" panose="020F0502020204030204" pitchFamily="34" charset="0"/>
                <a:ea typeface="游明朝" panose="02020400000000000000" pitchFamily="18" charset="-128"/>
                <a:cs typeface="Calibri" panose="020F0502020204030204" pitchFamily="34" charset="0"/>
              </a:rPr>
              <a:t> 1 adolescent idiopathic scoliosis: a prospective cohort study.</a:t>
            </a:r>
            <a:r>
              <a:rPr lang="en-US" altLang="ja-JP" sz="1800" kern="100" dirty="0">
                <a:effectLst/>
                <a:latin typeface="Calibri" panose="020F0502020204030204" pitchFamily="34" charset="0"/>
                <a:ea typeface="游明朝" panose="02020400000000000000" pitchFamily="18" charset="-128"/>
                <a:cs typeface="Calibri" panose="020F0502020204030204" pitchFamily="34" charset="0"/>
              </a:rPr>
              <a:t> Spine Deform </a:t>
            </a:r>
            <a:r>
              <a:rPr lang="en-US" altLang="ja-JP" sz="1800" kern="100" dirty="0">
                <a:solidFill>
                  <a:srgbClr val="000000"/>
                </a:solidFill>
                <a:effectLst/>
                <a:latin typeface="Calibri" panose="020F0502020204030204" pitchFamily="34" charset="0"/>
                <a:ea typeface="游明朝" panose="02020400000000000000" pitchFamily="18" charset="-128"/>
                <a:cs typeface="Calibri" panose="020F0502020204030204" pitchFamily="34" charset="0"/>
              </a:rPr>
              <a:t>5:66-71</a:t>
            </a:r>
            <a:r>
              <a:rPr lang="en-US" altLang="ja-JP" sz="1800" kern="0" dirty="0">
                <a:effectLst/>
                <a:latin typeface="Calibri" panose="020F0502020204030204" pitchFamily="34" charset="0"/>
                <a:ea typeface="游明朝" panose="02020400000000000000" pitchFamily="18" charset="-128"/>
                <a:cs typeface="Calibri" panose="020F0502020204030204" pitchFamily="34" charset="0"/>
              </a:rPr>
              <a:t> </a:t>
            </a:r>
            <a:endParaRPr lang="ja-JP" altLang="ja-JP" sz="1800" kern="100" dirty="0">
              <a:effectLst/>
              <a:latin typeface="Calibri" panose="020F0502020204030204" pitchFamily="34" charset="0"/>
              <a:ea typeface="游明朝" panose="02020400000000000000" pitchFamily="18" charset="-128"/>
              <a:cs typeface="Calibri" panose="020F0502020204030204" pitchFamily="34" charset="0"/>
            </a:endParaRPr>
          </a:p>
          <a:p>
            <a:pPr marL="342900" lvl="0" indent="-342900" algn="l">
              <a:buClr>
                <a:srgbClr val="000000"/>
              </a:buClr>
              <a:buSzPts val="1200"/>
              <a:buFont typeface="Century" panose="02040604050505020304" pitchFamily="18" charset="0"/>
              <a:buAutoNum type="arabicParenR"/>
            </a:pPr>
            <a:r>
              <a:rPr lang="en-US" altLang="ja-JP" sz="1800" kern="0" dirty="0" err="1">
                <a:effectLst/>
                <a:latin typeface="Calibri" panose="020F0502020204030204" pitchFamily="34" charset="0"/>
                <a:ea typeface="游明朝" panose="02020400000000000000" pitchFamily="18" charset="-128"/>
                <a:cs typeface="Calibri" panose="020F0502020204030204" pitchFamily="34" charset="0"/>
              </a:rPr>
              <a:t>Kuklo</a:t>
            </a:r>
            <a:r>
              <a:rPr lang="en-US" altLang="ja-JP" sz="1800" kern="0" dirty="0">
                <a:effectLst/>
                <a:latin typeface="Calibri" panose="020F0502020204030204" pitchFamily="34" charset="0"/>
                <a:ea typeface="游明朝" panose="02020400000000000000" pitchFamily="18" charset="-128"/>
                <a:cs typeface="Calibri" panose="020F0502020204030204" pitchFamily="34" charset="0"/>
              </a:rPr>
              <a:t> TR, </a:t>
            </a:r>
            <a:r>
              <a:rPr lang="en-US" altLang="ja-JP" sz="1800" kern="0" dirty="0" err="1">
                <a:effectLst/>
                <a:latin typeface="Calibri" panose="020F0502020204030204" pitchFamily="34" charset="0"/>
                <a:ea typeface="游明朝" panose="02020400000000000000" pitchFamily="18" charset="-128"/>
                <a:cs typeface="Calibri" panose="020F0502020204030204" pitchFamily="34" charset="0"/>
              </a:rPr>
              <a:t>Lenke</a:t>
            </a:r>
            <a:r>
              <a:rPr lang="en-US" altLang="ja-JP" sz="1800" kern="0" dirty="0">
                <a:effectLst/>
                <a:latin typeface="Calibri" panose="020F0502020204030204" pitchFamily="34" charset="0"/>
                <a:ea typeface="游明朝" panose="02020400000000000000" pitchFamily="18" charset="-128"/>
                <a:cs typeface="Calibri" panose="020F0502020204030204" pitchFamily="34" charset="0"/>
              </a:rPr>
              <a:t> LG, Graham EJ et al (2002) Correlation of radiographic, clinical, and patient assessment of shoulder balance following fusion versus non fusion of the proximal thoracic curve in adolescent idiopathic scoliosis. Spine 27:2013-2020</a:t>
            </a:r>
            <a:endParaRPr lang="ja-JP" altLang="ja-JP" sz="1800" kern="100" dirty="0">
              <a:effectLst/>
              <a:latin typeface="Calibri" panose="020F0502020204030204" pitchFamily="34" charset="0"/>
              <a:ea typeface="游明朝" panose="02020400000000000000" pitchFamily="18" charset="-128"/>
              <a:cs typeface="Calibri" panose="020F0502020204030204" pitchFamily="34" charset="0"/>
            </a:endParaRPr>
          </a:p>
          <a:p>
            <a:pPr marL="342900" lvl="0" indent="-342900" algn="l">
              <a:buClr>
                <a:srgbClr val="000000"/>
              </a:buClr>
              <a:buSzPts val="1200"/>
              <a:buFont typeface="Century" panose="02040604050505020304" pitchFamily="18" charset="0"/>
              <a:buAutoNum type="arabicParenR"/>
            </a:pPr>
            <a:r>
              <a:rPr lang="en-US" altLang="ja-JP" sz="1800" kern="0" dirty="0">
                <a:effectLst/>
                <a:latin typeface="Calibri" panose="020F0502020204030204" pitchFamily="34" charset="0"/>
                <a:ea typeface="游明朝" panose="02020400000000000000" pitchFamily="18" charset="-128"/>
                <a:cs typeface="Calibri" panose="020F0502020204030204" pitchFamily="34" charset="0"/>
              </a:rPr>
              <a:t>Asher MA, Burton DC (2006) Adolescent idiopathic scoliosis: natural history and long term treatment effects. Scoliosis 1:2</a:t>
            </a:r>
            <a:endParaRPr lang="ja-JP" altLang="ja-JP" sz="1800" kern="100" dirty="0">
              <a:effectLst/>
              <a:latin typeface="Calibri" panose="020F0502020204030204" pitchFamily="34" charset="0"/>
              <a:ea typeface="游明朝" panose="02020400000000000000" pitchFamily="18" charset="-128"/>
              <a:cs typeface="Calibri" panose="020F0502020204030204" pitchFamily="34" charset="0"/>
            </a:endParaRPr>
          </a:p>
          <a:p>
            <a:pPr marL="342900" lvl="0" indent="-342900" algn="l">
              <a:buClr>
                <a:srgbClr val="000000"/>
              </a:buClr>
              <a:buSzPts val="1200"/>
              <a:buFont typeface="Century" panose="02040604050505020304" pitchFamily="18" charset="0"/>
              <a:buAutoNum type="arabicParenR"/>
            </a:pPr>
            <a:r>
              <a:rPr lang="en-US" altLang="ja-JP" sz="1800" kern="0" dirty="0">
                <a:effectLst/>
                <a:latin typeface="Calibri" panose="020F0502020204030204" pitchFamily="34" charset="0"/>
                <a:ea typeface="游明朝" panose="02020400000000000000" pitchFamily="18" charset="-128"/>
                <a:cs typeface="Calibri" panose="020F0502020204030204" pitchFamily="34" charset="0"/>
              </a:rPr>
              <a:t>Carlson BB, Asher MA, Burton DC (2013) Comparison of trunk and spine deformity in adolescent idiopathic scoliosis. Scoliosis 8:2</a:t>
            </a:r>
            <a:endParaRPr lang="ja-JP" altLang="ja-JP" sz="1800" kern="100" dirty="0">
              <a:effectLst/>
              <a:latin typeface="Calibri" panose="020F0502020204030204" pitchFamily="34" charset="0"/>
              <a:ea typeface="游明朝" panose="02020400000000000000" pitchFamily="18" charset="-128"/>
              <a:cs typeface="Calibri" panose="020F0502020204030204" pitchFamily="34" charset="0"/>
            </a:endParaRPr>
          </a:p>
          <a:p>
            <a:pPr marL="342900" lvl="0" indent="-342900" algn="just">
              <a:buClr>
                <a:srgbClr val="000000"/>
              </a:buClr>
              <a:buSzPts val="1200"/>
              <a:buFont typeface="Century" panose="02040604050505020304" pitchFamily="18" charset="0"/>
              <a:buAutoNum type="arabicParenR"/>
            </a:pPr>
            <a:r>
              <a:rPr lang="en-US" altLang="ja-JP" sz="1800" kern="0" dirty="0">
                <a:effectLst/>
                <a:latin typeface="Calibri" panose="020F0502020204030204" pitchFamily="34" charset="0"/>
                <a:ea typeface="游明朝" panose="02020400000000000000" pitchFamily="18" charset="-128"/>
                <a:cs typeface="Calibri" panose="020F0502020204030204" pitchFamily="34" charset="0"/>
              </a:rPr>
              <a:t>Sanders AE, Baumann R, Brown H (2003) Selective anterior fusion of thoracolumbar/lumbar curves in adolescents: when can the associated thoracic curve be left unfused? Spine 28:706-713</a:t>
            </a:r>
            <a:endParaRPr kumimoji="1" lang="ja-JP" alt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96444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8733A8-BA16-422F-9AA3-5EB0EF9EFD36}"/>
              </a:ext>
            </a:extLst>
          </p:cNvPr>
          <p:cNvSpPr>
            <a:spLocks noGrp="1"/>
          </p:cNvSpPr>
          <p:nvPr>
            <p:ph type="title"/>
          </p:nvPr>
        </p:nvSpPr>
        <p:spPr/>
        <p:txBody>
          <a:bodyPr/>
          <a:lstStyle/>
          <a:p>
            <a:r>
              <a:rPr kumimoji="1" lang="en-US" altLang="ja-JP" dirty="0"/>
              <a:t>COI</a:t>
            </a:r>
            <a:endParaRPr kumimoji="1" lang="ja-JP" altLang="en-US" dirty="0"/>
          </a:p>
        </p:txBody>
      </p:sp>
      <p:sp>
        <p:nvSpPr>
          <p:cNvPr id="3" name="コンテンツ プレースホルダー 2">
            <a:extLst>
              <a:ext uri="{FF2B5EF4-FFF2-40B4-BE49-F238E27FC236}">
                <a16:creationId xmlns:a16="http://schemas.microsoft.com/office/drawing/2014/main" id="{D93B1F40-F16C-436F-8C0E-351A05275139}"/>
              </a:ext>
            </a:extLst>
          </p:cNvPr>
          <p:cNvSpPr>
            <a:spLocks noGrp="1"/>
          </p:cNvSpPr>
          <p:nvPr>
            <p:ph idx="1"/>
          </p:nvPr>
        </p:nvSpPr>
        <p:spPr/>
        <p:txBody>
          <a:bodyPr/>
          <a:lstStyle/>
          <a:p>
            <a:endParaRPr kumimoji="1" lang="ja-JP" altLang="en-US" dirty="0"/>
          </a:p>
        </p:txBody>
      </p:sp>
      <p:pic>
        <p:nvPicPr>
          <p:cNvPr id="5" name="図 4">
            <a:extLst>
              <a:ext uri="{FF2B5EF4-FFF2-40B4-BE49-F238E27FC236}">
                <a16:creationId xmlns:a16="http://schemas.microsoft.com/office/drawing/2014/main" id="{05B89811-CBA3-46AA-A103-731F10F628F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623223" y="365125"/>
            <a:ext cx="4750755" cy="6303808"/>
          </a:xfrm>
          <a:prstGeom prst="rect">
            <a:avLst/>
          </a:prstGeom>
        </p:spPr>
      </p:pic>
    </p:spTree>
    <p:extLst>
      <p:ext uri="{BB962C8B-B14F-4D97-AF65-F5344CB8AC3E}">
        <p14:creationId xmlns:p14="http://schemas.microsoft.com/office/powerpoint/2010/main" val="4235607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4489BE-7B1C-4479-B7D5-16AD6DD97593}"/>
              </a:ext>
            </a:extLst>
          </p:cNvPr>
          <p:cNvSpPr>
            <a:spLocks noGrp="1"/>
          </p:cNvSpPr>
          <p:nvPr>
            <p:ph type="title"/>
          </p:nvPr>
        </p:nvSpPr>
        <p:spPr/>
        <p:txBody>
          <a:bodyPr/>
          <a:lstStyle/>
          <a:p>
            <a:r>
              <a:rPr kumimoji="1" lang="en-US" altLang="ja-JP" dirty="0">
                <a:latin typeface="Calibri Light" panose="020F0302020204030204" pitchFamily="34" charset="0"/>
                <a:cs typeface="Calibri Light" panose="020F0302020204030204" pitchFamily="34" charset="0"/>
              </a:rPr>
              <a:t>Background and Objective</a:t>
            </a:r>
            <a:endParaRPr kumimoji="1" lang="ja-JP" altLang="en-US" dirty="0">
              <a:latin typeface="Calibri Light" panose="020F0302020204030204" pitchFamily="34" charset="0"/>
              <a:cs typeface="Calibri Light" panose="020F0302020204030204" pitchFamily="34" charset="0"/>
            </a:endParaRPr>
          </a:p>
        </p:txBody>
      </p:sp>
      <p:sp>
        <p:nvSpPr>
          <p:cNvPr id="3" name="コンテンツ プレースホルダー 2">
            <a:extLst>
              <a:ext uri="{FF2B5EF4-FFF2-40B4-BE49-F238E27FC236}">
                <a16:creationId xmlns:a16="http://schemas.microsoft.com/office/drawing/2014/main" id="{33366305-18CB-4E65-9048-1F1E42A9EFC9}"/>
              </a:ext>
            </a:extLst>
          </p:cNvPr>
          <p:cNvSpPr>
            <a:spLocks noGrp="1"/>
          </p:cNvSpPr>
          <p:nvPr>
            <p:ph idx="1"/>
          </p:nvPr>
        </p:nvSpPr>
        <p:spPr/>
        <p:txBody>
          <a:bodyPr>
            <a:normAutofit fontScale="92500"/>
          </a:bodyPr>
          <a:lstStyle/>
          <a:p>
            <a:r>
              <a:rPr lang="en-US" altLang="ja-JP" sz="2400" dirty="0">
                <a:effectLst/>
                <a:latin typeface="Calibri" panose="020F0502020204030204" pitchFamily="34" charset="0"/>
                <a:ea typeface="游明朝" panose="02020400000000000000" pitchFamily="18" charset="-128"/>
                <a:cs typeface="Calibri" panose="020F0502020204030204" pitchFamily="34" charset="0"/>
              </a:rPr>
              <a:t>Scoliosis is a three-dimensional (3D) deformity consisting of coronal, sagittal, and axial rotation of the spinal column [1,2].</a:t>
            </a:r>
          </a:p>
          <a:p>
            <a:endParaRPr kumimoji="1" lang="en-US" altLang="ja-JP" sz="2400" dirty="0">
              <a:latin typeface="Calibri" panose="020F0502020204030204" pitchFamily="34" charset="0"/>
              <a:ea typeface="游明朝" panose="02020400000000000000" pitchFamily="18" charset="-128"/>
              <a:cs typeface="Calibri" panose="020F0502020204030204" pitchFamily="34" charset="0"/>
            </a:endParaRPr>
          </a:p>
          <a:p>
            <a:r>
              <a:rPr lang="en-US" altLang="ja-JP" sz="2400" dirty="0">
                <a:latin typeface="Calibri" panose="020F0502020204030204" pitchFamily="34" charset="0"/>
                <a:ea typeface="游明朝" panose="02020400000000000000" pitchFamily="18" charset="-128"/>
                <a:cs typeface="Calibri" panose="020F0502020204030204" pitchFamily="34" charset="0"/>
              </a:rPr>
              <a:t>I</a:t>
            </a:r>
            <a:r>
              <a:rPr lang="en-US" altLang="ja-JP" sz="2400" dirty="0">
                <a:effectLst/>
                <a:latin typeface="Calibri" panose="020F0502020204030204" pitchFamily="34" charset="0"/>
                <a:ea typeface="游明朝" panose="02020400000000000000" pitchFamily="18" charset="-128"/>
                <a:cs typeface="Calibri" panose="020F0502020204030204" pitchFamily="34" charset="0"/>
              </a:rPr>
              <a:t>t has been increasingly recognized that the correction of apical vertebral rotation (AVR) and correcting shoulder balance are important indicators of successful correction [3-8].</a:t>
            </a:r>
          </a:p>
          <a:p>
            <a:endParaRPr kumimoji="1" lang="en-US" altLang="ja-JP" sz="2400" dirty="0">
              <a:latin typeface="Calibri" panose="020F0502020204030204" pitchFamily="34" charset="0"/>
              <a:ea typeface="游明朝" panose="02020400000000000000" pitchFamily="18" charset="-128"/>
              <a:cs typeface="Calibri" panose="020F0502020204030204" pitchFamily="34" charset="0"/>
            </a:endParaRPr>
          </a:p>
          <a:p>
            <a:r>
              <a:rPr lang="en-US" altLang="ja-JP" sz="2400" u="sng" dirty="0">
                <a:latin typeface="Calibri" panose="020F0502020204030204" pitchFamily="34" charset="0"/>
                <a:ea typeface="游明朝" panose="02020400000000000000" pitchFamily="18" charset="-128"/>
                <a:cs typeface="Calibri" panose="020F0502020204030204" pitchFamily="34" charset="0"/>
              </a:rPr>
              <a:t>Objective</a:t>
            </a:r>
            <a:r>
              <a:rPr lang="en-US" altLang="ja-JP" sz="2400" dirty="0">
                <a:latin typeface="Calibri" panose="020F0502020204030204" pitchFamily="34" charset="0"/>
                <a:ea typeface="游明朝" panose="02020400000000000000" pitchFamily="18" charset="-128"/>
                <a:cs typeface="Calibri" panose="020F0502020204030204" pitchFamily="34" charset="0"/>
              </a:rPr>
              <a:t>:</a:t>
            </a:r>
          </a:p>
          <a:p>
            <a:pPr marL="514350" indent="-514350">
              <a:buAutoNum type="arabicPeriod"/>
            </a:pPr>
            <a:r>
              <a:rPr lang="en-US" altLang="ja-JP" sz="2400" kern="0" dirty="0">
                <a:effectLst/>
                <a:latin typeface="Calibri" panose="020F0502020204030204" pitchFamily="34" charset="0"/>
                <a:ea typeface="AdvTimes"/>
                <a:cs typeface="Calibri" panose="020F0502020204030204" pitchFamily="34" charset="0"/>
              </a:rPr>
              <a:t>to quantify the effect of PSF on AVR and shoulder balance during and over 2 years follow up with </a:t>
            </a:r>
            <a:r>
              <a:rPr lang="en-US" altLang="ja-JP" sz="2400" kern="0" dirty="0" err="1">
                <a:effectLst/>
                <a:latin typeface="Calibri" panose="020F0502020204030204" pitchFamily="34" charset="0"/>
                <a:ea typeface="AdvTimes"/>
                <a:cs typeface="Calibri" panose="020F0502020204030204" pitchFamily="34" charset="0"/>
              </a:rPr>
              <a:t>sterEOS</a:t>
            </a:r>
            <a:r>
              <a:rPr lang="en-US" altLang="ja-JP" sz="2400" kern="0" dirty="0">
                <a:effectLst/>
                <a:latin typeface="Calibri" panose="020F0502020204030204" pitchFamily="34" charset="0"/>
                <a:ea typeface="AdvTimes"/>
                <a:cs typeface="Calibri" panose="020F0502020204030204" pitchFamily="34" charset="0"/>
              </a:rPr>
              <a:t>.</a:t>
            </a:r>
          </a:p>
          <a:p>
            <a:pPr marL="514350" indent="-514350">
              <a:buAutoNum type="arabicPeriod"/>
            </a:pPr>
            <a:r>
              <a:rPr lang="en-US" altLang="ja-JP" sz="2400" kern="0" dirty="0">
                <a:effectLst/>
                <a:latin typeface="Calibri" panose="020F0502020204030204" pitchFamily="34" charset="0"/>
                <a:ea typeface="AdvTimes"/>
                <a:cs typeface="Calibri" panose="020F0502020204030204" pitchFamily="34" charset="0"/>
              </a:rPr>
              <a:t>to determine the relationship between the global and local indices of spinal alignment with shoulder balance both pre and post-operatively.</a:t>
            </a:r>
          </a:p>
          <a:p>
            <a:pPr marL="514350" indent="-514350">
              <a:buAutoNum type="arabicPeriod"/>
            </a:pPr>
            <a:endParaRPr lang="en-US" altLang="ja-JP" sz="2800" kern="0" dirty="0">
              <a:effectLst/>
              <a:latin typeface="Calibri" panose="020F0502020204030204" pitchFamily="34" charset="0"/>
              <a:ea typeface="AdvTimes"/>
              <a:cs typeface="Calibri" panose="020F0502020204030204" pitchFamily="34" charset="0"/>
            </a:endParaRPr>
          </a:p>
          <a:p>
            <a:pPr marL="0" indent="0">
              <a:buNone/>
            </a:pPr>
            <a:endParaRPr kumimoji="1" lang="ja-JP" altLang="en-US" dirty="0"/>
          </a:p>
        </p:txBody>
      </p:sp>
    </p:spTree>
    <p:extLst>
      <p:ext uri="{BB962C8B-B14F-4D97-AF65-F5344CB8AC3E}">
        <p14:creationId xmlns:p14="http://schemas.microsoft.com/office/powerpoint/2010/main" val="1025286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3CF2AB-7A3E-4E43-9A6C-F15B2AF42B25}"/>
              </a:ext>
            </a:extLst>
          </p:cNvPr>
          <p:cNvSpPr>
            <a:spLocks noGrp="1"/>
          </p:cNvSpPr>
          <p:nvPr>
            <p:ph type="title"/>
          </p:nvPr>
        </p:nvSpPr>
        <p:spPr/>
        <p:txBody>
          <a:bodyPr/>
          <a:lstStyle/>
          <a:p>
            <a:r>
              <a:rPr kumimoji="1" lang="en-US" altLang="ja-JP" dirty="0">
                <a:latin typeface="Calibri Light" panose="020F0302020204030204" pitchFamily="34" charset="0"/>
                <a:cs typeface="Calibri Light" panose="020F0302020204030204" pitchFamily="34" charset="0"/>
              </a:rPr>
              <a:t>Material and Method</a:t>
            </a:r>
            <a:endParaRPr kumimoji="1" lang="ja-JP" altLang="en-US" dirty="0">
              <a:latin typeface="Calibri Light" panose="020F0302020204030204" pitchFamily="34" charset="0"/>
              <a:cs typeface="Calibri Light" panose="020F0302020204030204" pitchFamily="34" charset="0"/>
            </a:endParaRPr>
          </a:p>
        </p:txBody>
      </p:sp>
      <p:sp>
        <p:nvSpPr>
          <p:cNvPr id="3" name="コンテンツ プレースホルダー 2">
            <a:extLst>
              <a:ext uri="{FF2B5EF4-FFF2-40B4-BE49-F238E27FC236}">
                <a16:creationId xmlns:a16="http://schemas.microsoft.com/office/drawing/2014/main" id="{BF81D2F0-9A1D-48E7-88C4-5C7FF4BF57BD}"/>
              </a:ext>
            </a:extLst>
          </p:cNvPr>
          <p:cNvSpPr>
            <a:spLocks noGrp="1"/>
          </p:cNvSpPr>
          <p:nvPr>
            <p:ph idx="1"/>
          </p:nvPr>
        </p:nvSpPr>
        <p:spPr>
          <a:xfrm>
            <a:off x="838200" y="1253331"/>
            <a:ext cx="10515600" cy="4351338"/>
          </a:xfrm>
        </p:spPr>
        <p:txBody>
          <a:bodyPr>
            <a:normAutofit fontScale="25000" lnSpcReduction="20000"/>
          </a:bodyPr>
          <a:lstStyle/>
          <a:p>
            <a:pPr marL="0" indent="0">
              <a:buNone/>
            </a:pPr>
            <a:endParaRPr kumimoji="1" lang="en-US" altLang="ja-JP" dirty="0"/>
          </a:p>
          <a:p>
            <a:pPr marL="0" indent="0">
              <a:buNone/>
            </a:pPr>
            <a:r>
              <a:rPr lang="en-US" altLang="ja-JP" sz="8000" dirty="0">
                <a:latin typeface="Calibri" panose="020F0502020204030204" pitchFamily="34" charset="0"/>
                <a:cs typeface="Calibri" panose="020F0502020204030204" pitchFamily="34" charset="0"/>
              </a:rPr>
              <a:t>Study design: case series study</a:t>
            </a:r>
          </a:p>
          <a:p>
            <a:pPr marL="0" indent="0">
              <a:buNone/>
            </a:pPr>
            <a:r>
              <a:rPr lang="en-US" altLang="ja-JP" sz="8000" dirty="0">
                <a:latin typeface="Calibri" panose="020F0502020204030204" pitchFamily="34" charset="0"/>
                <a:cs typeface="Calibri" panose="020F0502020204030204" pitchFamily="34" charset="0"/>
              </a:rPr>
              <a:t>Patients with AIS that underwent PSF in our institution between 2009 and 2017.</a:t>
            </a:r>
          </a:p>
          <a:p>
            <a:endParaRPr kumimoji="1" lang="en-US" altLang="ja-JP" sz="8000" dirty="0">
              <a:latin typeface="Calibri" panose="020F0502020204030204" pitchFamily="34" charset="0"/>
              <a:cs typeface="Calibri" panose="020F0502020204030204" pitchFamily="34" charset="0"/>
            </a:endParaRPr>
          </a:p>
          <a:p>
            <a:pPr marL="0" indent="0">
              <a:buNone/>
            </a:pPr>
            <a:r>
              <a:rPr lang="en-US" altLang="ja-JP" sz="8000" dirty="0">
                <a:latin typeface="Calibri" panose="020F0502020204030204" pitchFamily="34" charset="0"/>
                <a:cs typeface="Calibri" panose="020F0502020204030204" pitchFamily="34" charset="0"/>
              </a:rPr>
              <a:t>Inclusion criteria</a:t>
            </a:r>
          </a:p>
          <a:p>
            <a:r>
              <a:rPr lang="en-US" altLang="ja-JP" sz="8000" dirty="0">
                <a:latin typeface="Calibri" panose="020F0502020204030204" pitchFamily="34" charset="0"/>
                <a:cs typeface="Calibri" panose="020F0502020204030204" pitchFamily="34" charset="0"/>
              </a:rPr>
              <a:t>Age &lt; 18 years at the time of surgery </a:t>
            </a:r>
          </a:p>
          <a:p>
            <a:r>
              <a:rPr lang="en-US" altLang="ja-JP" sz="8000" dirty="0">
                <a:latin typeface="Calibri" panose="020F0502020204030204" pitchFamily="34" charset="0"/>
                <a:cs typeface="Calibri" panose="020F0502020204030204" pitchFamily="34" charset="0"/>
              </a:rPr>
              <a:t>Minimum 2-years of follow-up and </a:t>
            </a:r>
            <a:r>
              <a:rPr lang="en-US" altLang="ja-JP" sz="8000" dirty="0" err="1">
                <a:latin typeface="Calibri" panose="020F0502020204030204" pitchFamily="34" charset="0"/>
                <a:cs typeface="Calibri" panose="020F0502020204030204" pitchFamily="34" charset="0"/>
              </a:rPr>
              <a:t>sterEOS</a:t>
            </a:r>
            <a:endParaRPr lang="en-US" altLang="ja-JP" sz="8000" dirty="0">
              <a:latin typeface="Calibri" panose="020F0502020204030204" pitchFamily="34" charset="0"/>
              <a:cs typeface="Calibri" panose="020F0502020204030204" pitchFamily="34" charset="0"/>
            </a:endParaRPr>
          </a:p>
          <a:p>
            <a:r>
              <a:rPr lang="en-US" altLang="ja-JP" sz="8000" dirty="0" err="1">
                <a:effectLst/>
                <a:latin typeface="Calibri" panose="020F0502020204030204" pitchFamily="34" charset="0"/>
                <a:ea typeface="游明朝" panose="02020400000000000000" pitchFamily="18" charset="-128"/>
                <a:cs typeface="Calibri" panose="020F0502020204030204" pitchFamily="34" charset="0"/>
              </a:rPr>
              <a:t>sterEOS</a:t>
            </a:r>
            <a:r>
              <a:rPr lang="en-US" altLang="ja-JP" sz="8000" dirty="0">
                <a:effectLst/>
                <a:latin typeface="Calibri" panose="020F0502020204030204" pitchFamily="34" charset="0"/>
                <a:ea typeface="游明朝" panose="02020400000000000000" pitchFamily="18" charset="-128"/>
                <a:cs typeface="Calibri" panose="020F0502020204030204" pitchFamily="34" charset="0"/>
              </a:rPr>
              <a:t> images with reproducible shoulder assessment landmarks</a:t>
            </a:r>
            <a:endParaRPr lang="en-US" altLang="ja-JP" sz="8000" dirty="0">
              <a:latin typeface="Calibri" panose="020F0502020204030204" pitchFamily="34" charset="0"/>
              <a:cs typeface="Calibri" panose="020F0502020204030204" pitchFamily="34" charset="0"/>
            </a:endParaRPr>
          </a:p>
          <a:p>
            <a:endParaRPr kumimoji="1" lang="en-US" altLang="ja-JP" sz="8000" dirty="0">
              <a:latin typeface="Calibri" panose="020F0502020204030204" pitchFamily="34" charset="0"/>
              <a:cs typeface="Calibri" panose="020F0502020204030204" pitchFamily="34" charset="0"/>
            </a:endParaRPr>
          </a:p>
          <a:p>
            <a:pPr marL="0" indent="0">
              <a:buNone/>
            </a:pPr>
            <a:r>
              <a:rPr lang="en-US" altLang="ja-JP" sz="8000" dirty="0">
                <a:latin typeface="Calibri" panose="020F0502020204030204" pitchFamily="34" charset="0"/>
                <a:cs typeface="Calibri" panose="020F0502020204030204" pitchFamily="34" charset="0"/>
              </a:rPr>
              <a:t>Exclusion criteria</a:t>
            </a:r>
          </a:p>
          <a:p>
            <a:r>
              <a:rPr lang="en-US" altLang="ja-JP" sz="8000" kern="0" dirty="0">
                <a:effectLst/>
                <a:latin typeface="Calibri" panose="020F0502020204030204" pitchFamily="34" charset="0"/>
                <a:ea typeface="TimesNewRoman"/>
                <a:cs typeface="Calibri" panose="020F0502020204030204" pitchFamily="34" charset="0"/>
              </a:rPr>
              <a:t>patients underwent revision or anterior surgery </a:t>
            </a:r>
          </a:p>
          <a:p>
            <a:pPr marL="0" indent="0">
              <a:buNone/>
            </a:pPr>
            <a:endParaRPr kumimoji="1" lang="en-US" altLang="ja-JP" sz="8000" kern="0" dirty="0">
              <a:latin typeface="Calibri" panose="020F0502020204030204" pitchFamily="34" charset="0"/>
              <a:cs typeface="Calibri" panose="020F0502020204030204" pitchFamily="34" charset="0"/>
            </a:endParaRPr>
          </a:p>
          <a:p>
            <a:pPr marL="0" indent="0">
              <a:buNone/>
            </a:pPr>
            <a:r>
              <a:rPr lang="en-US" altLang="ja-JP" sz="8000" kern="0" dirty="0">
                <a:latin typeface="Calibri" panose="020F0502020204030204" pitchFamily="34" charset="0"/>
                <a:cs typeface="Calibri" panose="020F0502020204030204" pitchFamily="34" charset="0"/>
              </a:rPr>
              <a:t>Radiographic measurements were taken at 1week postoperative and final follow-up.</a:t>
            </a:r>
          </a:p>
          <a:p>
            <a:pPr marL="0" indent="0">
              <a:buNone/>
            </a:pPr>
            <a:r>
              <a:rPr lang="en-US" altLang="ja-JP" sz="8000" kern="0" dirty="0">
                <a:latin typeface="Calibri" panose="020F0502020204030204" pitchFamily="34" charset="0"/>
                <a:cs typeface="Calibri" panose="020F0502020204030204" pitchFamily="34" charset="0"/>
              </a:rPr>
              <a:t>Statistic analysis: </a:t>
            </a:r>
            <a:r>
              <a:rPr lang="en-US" altLang="ja-JP" sz="8000" kern="0" dirty="0">
                <a:effectLst/>
                <a:latin typeface="Calibri" panose="020F0502020204030204" pitchFamily="34" charset="0"/>
                <a:ea typeface="游明朝" panose="02020400000000000000" pitchFamily="18" charset="-128"/>
                <a:cs typeface="Calibri" panose="020F0502020204030204" pitchFamily="34" charset="0"/>
              </a:rPr>
              <a:t>Pearson product-moment correlation</a:t>
            </a:r>
            <a:endParaRPr lang="en-US" altLang="ja-JP" sz="8000" kern="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87939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7BB829-61E4-4831-A210-2AE588DF0BEF}"/>
              </a:ext>
            </a:extLst>
          </p:cNvPr>
          <p:cNvSpPr>
            <a:spLocks noGrp="1"/>
          </p:cNvSpPr>
          <p:nvPr>
            <p:ph type="title"/>
          </p:nvPr>
        </p:nvSpPr>
        <p:spPr>
          <a:xfrm>
            <a:off x="838200" y="0"/>
            <a:ext cx="10515600" cy="1325563"/>
          </a:xfrm>
        </p:spPr>
        <p:txBody>
          <a:bodyPr/>
          <a:lstStyle/>
          <a:p>
            <a:r>
              <a:rPr lang="en-US" altLang="ja-JP" dirty="0">
                <a:latin typeface="Calibri Light" panose="020F0302020204030204" pitchFamily="34" charset="0"/>
                <a:cs typeface="Calibri Light" panose="020F0302020204030204" pitchFamily="34" charset="0"/>
              </a:rPr>
              <a:t>Result</a:t>
            </a:r>
            <a:endParaRPr kumimoji="1" lang="ja-JP" altLang="en-US" dirty="0">
              <a:latin typeface="Calibri Light" panose="020F0302020204030204" pitchFamily="34" charset="0"/>
              <a:cs typeface="Calibri Light" panose="020F0302020204030204" pitchFamily="34" charset="0"/>
            </a:endParaRPr>
          </a:p>
        </p:txBody>
      </p:sp>
      <p:graphicFrame>
        <p:nvGraphicFramePr>
          <p:cNvPr id="4" name="コンテンツ プレースホルダー 3">
            <a:extLst>
              <a:ext uri="{FF2B5EF4-FFF2-40B4-BE49-F238E27FC236}">
                <a16:creationId xmlns:a16="http://schemas.microsoft.com/office/drawing/2014/main" id="{E9A12024-94F2-45C5-9D81-C7E568B7800D}"/>
              </a:ext>
            </a:extLst>
          </p:cNvPr>
          <p:cNvGraphicFramePr>
            <a:graphicFrameLocks noGrp="1"/>
          </p:cNvGraphicFramePr>
          <p:nvPr>
            <p:ph idx="1"/>
            <p:extLst>
              <p:ext uri="{D42A27DB-BD31-4B8C-83A1-F6EECF244321}">
                <p14:modId xmlns:p14="http://schemas.microsoft.com/office/powerpoint/2010/main" val="1457226355"/>
              </p:ext>
            </p:extLst>
          </p:nvPr>
        </p:nvGraphicFramePr>
        <p:xfrm>
          <a:off x="2866953" y="1331493"/>
          <a:ext cx="5493275" cy="5410032"/>
        </p:xfrm>
        <a:graphic>
          <a:graphicData uri="http://schemas.openxmlformats.org/drawingml/2006/table">
            <a:tbl>
              <a:tblPr firstRow="1" firstCol="1" bandRow="1">
                <a:tableStyleId>{5C22544A-7EE6-4342-B048-85BDC9FD1C3A}</a:tableStyleId>
              </a:tblPr>
              <a:tblGrid>
                <a:gridCol w="3106738">
                  <a:extLst>
                    <a:ext uri="{9D8B030D-6E8A-4147-A177-3AD203B41FA5}">
                      <a16:colId xmlns:a16="http://schemas.microsoft.com/office/drawing/2014/main" val="3241624755"/>
                    </a:ext>
                  </a:extLst>
                </a:gridCol>
                <a:gridCol w="2386537">
                  <a:extLst>
                    <a:ext uri="{9D8B030D-6E8A-4147-A177-3AD203B41FA5}">
                      <a16:colId xmlns:a16="http://schemas.microsoft.com/office/drawing/2014/main" val="1243106113"/>
                    </a:ext>
                  </a:extLst>
                </a:gridCol>
              </a:tblGrid>
              <a:tr h="525331">
                <a:tc>
                  <a:txBody>
                    <a:bodyPr/>
                    <a:lstStyle/>
                    <a:p>
                      <a:pPr algn="ctr"/>
                      <a:r>
                        <a:rPr lang="en-US" sz="1800" kern="0" dirty="0">
                          <a:effectLst/>
                          <a:latin typeface="Calibri" panose="020F0502020204030204" pitchFamily="34" charset="0"/>
                          <a:cs typeface="Calibri" panose="020F0502020204030204" pitchFamily="34" charset="0"/>
                        </a:rPr>
                        <a:t>Parameters</a:t>
                      </a:r>
                      <a:endParaRPr lang="ja-JP" sz="18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tc>
                <a:tc>
                  <a:txBody>
                    <a:bodyPr/>
                    <a:lstStyle/>
                    <a:p>
                      <a:pPr algn="ctr"/>
                      <a:r>
                        <a:rPr lang="en-US" sz="1800" kern="0" dirty="0">
                          <a:effectLst/>
                          <a:latin typeface="Calibri" panose="020F0502020204030204" pitchFamily="34" charset="0"/>
                          <a:cs typeface="Calibri" panose="020F0502020204030204" pitchFamily="34" charset="0"/>
                        </a:rPr>
                        <a:t>Mean</a:t>
                      </a:r>
                      <a:r>
                        <a:rPr lang="en-US" sz="1800" kern="100" dirty="0">
                          <a:effectLst/>
                          <a:latin typeface="Calibri" panose="020F0502020204030204" pitchFamily="34" charset="0"/>
                          <a:cs typeface="Calibri" panose="020F0502020204030204" pitchFamily="34" charset="0"/>
                        </a:rPr>
                        <a:t>±</a:t>
                      </a:r>
                      <a:r>
                        <a:rPr lang="en-US" sz="1800" kern="0" dirty="0">
                          <a:effectLst/>
                          <a:latin typeface="Calibri" panose="020F0502020204030204" pitchFamily="34" charset="0"/>
                          <a:cs typeface="Calibri" panose="020F0502020204030204" pitchFamily="34" charset="0"/>
                        </a:rPr>
                        <a:t> SD or n (%) N=66</a:t>
                      </a:r>
                      <a:endParaRPr lang="ja-JP" sz="18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tc>
                <a:extLst>
                  <a:ext uri="{0D108BD9-81ED-4DB2-BD59-A6C34878D82A}">
                    <a16:rowId xmlns:a16="http://schemas.microsoft.com/office/drawing/2014/main" val="2858987644"/>
                  </a:ext>
                </a:extLst>
              </a:tr>
              <a:tr h="233481">
                <a:tc>
                  <a:txBody>
                    <a:bodyPr/>
                    <a:lstStyle/>
                    <a:p>
                      <a:pPr algn="ctr"/>
                      <a:r>
                        <a:rPr lang="en-US" sz="1600" kern="0">
                          <a:effectLst/>
                          <a:latin typeface="Calibri" panose="020F0502020204030204" pitchFamily="34" charset="0"/>
                          <a:cs typeface="Calibri" panose="020F0502020204030204" pitchFamily="34" charset="0"/>
                        </a:rPr>
                        <a:t>Age (years)</a:t>
                      </a:r>
                      <a:endParaRPr lang="ja-JP" sz="16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tc>
                <a:tc>
                  <a:txBody>
                    <a:bodyPr/>
                    <a:lstStyle/>
                    <a:p>
                      <a:pPr algn="ctr"/>
                      <a:r>
                        <a:rPr lang="en-US" sz="1600" kern="0">
                          <a:effectLst/>
                          <a:latin typeface="Calibri" panose="020F0502020204030204" pitchFamily="34" charset="0"/>
                          <a:cs typeface="Calibri" panose="020F0502020204030204" pitchFamily="34" charset="0"/>
                        </a:rPr>
                        <a:t>14.8</a:t>
                      </a:r>
                      <a:r>
                        <a:rPr lang="en-US" sz="1600" kern="100">
                          <a:effectLst/>
                          <a:latin typeface="Calibri" panose="020F0502020204030204" pitchFamily="34" charset="0"/>
                          <a:cs typeface="Calibri" panose="020F0502020204030204" pitchFamily="34" charset="0"/>
                        </a:rPr>
                        <a:t>±1.5</a:t>
                      </a:r>
                      <a:endParaRPr lang="ja-JP" sz="16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tc>
                <a:extLst>
                  <a:ext uri="{0D108BD9-81ED-4DB2-BD59-A6C34878D82A}">
                    <a16:rowId xmlns:a16="http://schemas.microsoft.com/office/drawing/2014/main" val="251097577"/>
                  </a:ext>
                </a:extLst>
              </a:tr>
              <a:tr h="700442">
                <a:tc>
                  <a:txBody>
                    <a:bodyPr/>
                    <a:lstStyle/>
                    <a:p>
                      <a:pPr algn="l"/>
                      <a:r>
                        <a:rPr lang="en-US" sz="1600" kern="0">
                          <a:effectLst/>
                          <a:latin typeface="Calibri" panose="020F0502020204030204" pitchFamily="34" charset="0"/>
                          <a:cs typeface="Calibri" panose="020F0502020204030204" pitchFamily="34" charset="0"/>
                        </a:rPr>
                        <a:t>Sex</a:t>
                      </a:r>
                      <a:endParaRPr lang="ja-JP" sz="1600" kern="100">
                        <a:effectLst/>
                        <a:latin typeface="Calibri" panose="020F0502020204030204" pitchFamily="34" charset="0"/>
                        <a:cs typeface="Calibri" panose="020F0502020204030204" pitchFamily="34" charset="0"/>
                      </a:endParaRPr>
                    </a:p>
                    <a:p>
                      <a:pPr algn="ctr"/>
                      <a:r>
                        <a:rPr lang="en-US" sz="1600" kern="0">
                          <a:effectLst/>
                          <a:latin typeface="Calibri" panose="020F0502020204030204" pitchFamily="34" charset="0"/>
                          <a:cs typeface="Calibri" panose="020F0502020204030204" pitchFamily="34" charset="0"/>
                        </a:rPr>
                        <a:t>Female</a:t>
                      </a:r>
                      <a:endParaRPr lang="ja-JP" sz="1600" kern="100">
                        <a:effectLst/>
                        <a:latin typeface="Calibri" panose="020F0502020204030204" pitchFamily="34" charset="0"/>
                        <a:cs typeface="Calibri" panose="020F0502020204030204" pitchFamily="34" charset="0"/>
                      </a:endParaRPr>
                    </a:p>
                    <a:p>
                      <a:pPr algn="ctr"/>
                      <a:r>
                        <a:rPr lang="en-US" sz="1600" kern="0">
                          <a:effectLst/>
                          <a:latin typeface="Calibri" panose="020F0502020204030204" pitchFamily="34" charset="0"/>
                          <a:cs typeface="Calibri" panose="020F0502020204030204" pitchFamily="34" charset="0"/>
                        </a:rPr>
                        <a:t>Male</a:t>
                      </a:r>
                      <a:endParaRPr lang="ja-JP" sz="16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tc>
                <a:tc>
                  <a:txBody>
                    <a:bodyPr/>
                    <a:lstStyle/>
                    <a:p>
                      <a:pPr algn="ctr"/>
                      <a:r>
                        <a:rPr lang="en-US" sz="1600" kern="0">
                          <a:effectLst/>
                          <a:latin typeface="Calibri" panose="020F0502020204030204" pitchFamily="34" charset="0"/>
                          <a:cs typeface="Calibri" panose="020F0502020204030204" pitchFamily="34" charset="0"/>
                        </a:rPr>
                        <a:t> </a:t>
                      </a:r>
                      <a:endParaRPr lang="ja-JP" sz="1600" kern="100">
                        <a:effectLst/>
                        <a:latin typeface="Calibri" panose="020F0502020204030204" pitchFamily="34" charset="0"/>
                        <a:cs typeface="Calibri" panose="020F0502020204030204" pitchFamily="34" charset="0"/>
                      </a:endParaRPr>
                    </a:p>
                    <a:p>
                      <a:pPr algn="ctr"/>
                      <a:r>
                        <a:rPr lang="en-US" sz="1600" kern="0">
                          <a:effectLst/>
                          <a:latin typeface="Calibri" panose="020F0502020204030204" pitchFamily="34" charset="0"/>
                          <a:cs typeface="Calibri" panose="020F0502020204030204" pitchFamily="34" charset="0"/>
                        </a:rPr>
                        <a:t>63 (95%)</a:t>
                      </a:r>
                      <a:endParaRPr lang="ja-JP" sz="1600" kern="100">
                        <a:effectLst/>
                        <a:latin typeface="Calibri" panose="020F0502020204030204" pitchFamily="34" charset="0"/>
                        <a:cs typeface="Calibri" panose="020F0502020204030204" pitchFamily="34" charset="0"/>
                      </a:endParaRPr>
                    </a:p>
                    <a:p>
                      <a:pPr algn="ctr"/>
                      <a:r>
                        <a:rPr lang="en-US" sz="1600" kern="0">
                          <a:effectLst/>
                          <a:latin typeface="Calibri" panose="020F0502020204030204" pitchFamily="34" charset="0"/>
                          <a:cs typeface="Calibri" panose="020F0502020204030204" pitchFamily="34" charset="0"/>
                        </a:rPr>
                        <a:t>3 (5%)</a:t>
                      </a:r>
                      <a:endParaRPr lang="ja-JP" sz="16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tc>
                <a:extLst>
                  <a:ext uri="{0D108BD9-81ED-4DB2-BD59-A6C34878D82A}">
                    <a16:rowId xmlns:a16="http://schemas.microsoft.com/office/drawing/2014/main" val="13197796"/>
                  </a:ext>
                </a:extLst>
              </a:tr>
              <a:tr h="1634365">
                <a:tc>
                  <a:txBody>
                    <a:bodyPr/>
                    <a:lstStyle/>
                    <a:p>
                      <a:pPr algn="l"/>
                      <a:r>
                        <a:rPr lang="en-US" sz="1600" kern="0" dirty="0">
                          <a:effectLst/>
                          <a:latin typeface="Calibri" panose="020F0502020204030204" pitchFamily="34" charset="0"/>
                          <a:cs typeface="Calibri" panose="020F0502020204030204" pitchFamily="34" charset="0"/>
                        </a:rPr>
                        <a:t>Risser sign</a:t>
                      </a:r>
                      <a:endParaRPr lang="ja-JP" sz="1600" kern="100" dirty="0">
                        <a:effectLst/>
                        <a:latin typeface="Calibri" panose="020F0502020204030204" pitchFamily="34" charset="0"/>
                        <a:cs typeface="Calibri" panose="020F0502020204030204" pitchFamily="34" charset="0"/>
                      </a:endParaRPr>
                    </a:p>
                    <a:p>
                      <a:pPr algn="ctr"/>
                      <a:r>
                        <a:rPr lang="en-US" sz="1600" kern="0" dirty="0">
                          <a:effectLst/>
                          <a:latin typeface="Calibri" panose="020F0502020204030204" pitchFamily="34" charset="0"/>
                          <a:cs typeface="Calibri" panose="020F0502020204030204" pitchFamily="34" charset="0"/>
                        </a:rPr>
                        <a:t>Risser 0</a:t>
                      </a:r>
                      <a:endParaRPr lang="ja-JP" sz="1600" kern="100" dirty="0">
                        <a:effectLst/>
                        <a:latin typeface="Calibri" panose="020F0502020204030204" pitchFamily="34" charset="0"/>
                        <a:cs typeface="Calibri" panose="020F0502020204030204" pitchFamily="34" charset="0"/>
                      </a:endParaRPr>
                    </a:p>
                    <a:p>
                      <a:pPr algn="ctr"/>
                      <a:r>
                        <a:rPr lang="en-US" sz="1600" kern="0" dirty="0">
                          <a:effectLst/>
                          <a:latin typeface="Calibri" panose="020F0502020204030204" pitchFamily="34" charset="0"/>
                          <a:cs typeface="Calibri" panose="020F0502020204030204" pitchFamily="34" charset="0"/>
                        </a:rPr>
                        <a:t>Risser 1</a:t>
                      </a:r>
                      <a:endParaRPr lang="ja-JP" sz="1600" kern="100" dirty="0">
                        <a:effectLst/>
                        <a:latin typeface="Calibri" panose="020F0502020204030204" pitchFamily="34" charset="0"/>
                        <a:cs typeface="Calibri" panose="020F0502020204030204" pitchFamily="34" charset="0"/>
                      </a:endParaRPr>
                    </a:p>
                    <a:p>
                      <a:pPr algn="ctr"/>
                      <a:r>
                        <a:rPr lang="en-US" sz="1600" kern="0" dirty="0">
                          <a:effectLst/>
                          <a:latin typeface="Calibri" panose="020F0502020204030204" pitchFamily="34" charset="0"/>
                          <a:cs typeface="Calibri" panose="020F0502020204030204" pitchFamily="34" charset="0"/>
                        </a:rPr>
                        <a:t>Risser 2</a:t>
                      </a:r>
                      <a:endParaRPr lang="ja-JP" sz="1600" kern="100" dirty="0">
                        <a:effectLst/>
                        <a:latin typeface="Calibri" panose="020F0502020204030204" pitchFamily="34" charset="0"/>
                        <a:cs typeface="Calibri" panose="020F0502020204030204" pitchFamily="34" charset="0"/>
                      </a:endParaRPr>
                    </a:p>
                    <a:p>
                      <a:pPr algn="ctr"/>
                      <a:r>
                        <a:rPr lang="en-US" sz="1600" kern="0" dirty="0">
                          <a:effectLst/>
                          <a:latin typeface="Calibri" panose="020F0502020204030204" pitchFamily="34" charset="0"/>
                          <a:cs typeface="Calibri" panose="020F0502020204030204" pitchFamily="34" charset="0"/>
                        </a:rPr>
                        <a:t>Risser 3</a:t>
                      </a:r>
                      <a:endParaRPr lang="ja-JP" sz="1600" kern="100" dirty="0">
                        <a:effectLst/>
                        <a:latin typeface="Calibri" panose="020F0502020204030204" pitchFamily="34" charset="0"/>
                        <a:cs typeface="Calibri" panose="020F0502020204030204" pitchFamily="34" charset="0"/>
                      </a:endParaRPr>
                    </a:p>
                    <a:p>
                      <a:pPr algn="ctr"/>
                      <a:r>
                        <a:rPr lang="en-US" sz="1600" kern="0" dirty="0">
                          <a:effectLst/>
                          <a:latin typeface="Calibri" panose="020F0502020204030204" pitchFamily="34" charset="0"/>
                          <a:cs typeface="Calibri" panose="020F0502020204030204" pitchFamily="34" charset="0"/>
                        </a:rPr>
                        <a:t>Risser 4</a:t>
                      </a:r>
                      <a:endParaRPr lang="ja-JP" sz="1600" kern="100" dirty="0">
                        <a:effectLst/>
                        <a:latin typeface="Calibri" panose="020F0502020204030204" pitchFamily="34" charset="0"/>
                        <a:cs typeface="Calibri" panose="020F0502020204030204" pitchFamily="34" charset="0"/>
                      </a:endParaRPr>
                    </a:p>
                    <a:p>
                      <a:pPr algn="ctr"/>
                      <a:r>
                        <a:rPr lang="en-US" sz="1600" kern="0" dirty="0">
                          <a:effectLst/>
                          <a:latin typeface="Calibri" panose="020F0502020204030204" pitchFamily="34" charset="0"/>
                          <a:cs typeface="Calibri" panose="020F0502020204030204" pitchFamily="34" charset="0"/>
                        </a:rPr>
                        <a:t>Risser 5</a:t>
                      </a:r>
                      <a:endParaRPr lang="ja-JP" sz="16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tc>
                <a:tc>
                  <a:txBody>
                    <a:bodyPr/>
                    <a:lstStyle/>
                    <a:p>
                      <a:pPr algn="ctr"/>
                      <a:r>
                        <a:rPr lang="en-US" sz="1600" kern="0" dirty="0">
                          <a:effectLst/>
                          <a:latin typeface="Calibri" panose="020F0502020204030204" pitchFamily="34" charset="0"/>
                          <a:cs typeface="Calibri" panose="020F0502020204030204" pitchFamily="34" charset="0"/>
                        </a:rPr>
                        <a:t> </a:t>
                      </a:r>
                      <a:endParaRPr lang="ja-JP" sz="1600" kern="100" dirty="0">
                        <a:effectLst/>
                        <a:latin typeface="Calibri" panose="020F0502020204030204" pitchFamily="34" charset="0"/>
                        <a:cs typeface="Calibri" panose="020F0502020204030204" pitchFamily="34" charset="0"/>
                      </a:endParaRPr>
                    </a:p>
                    <a:p>
                      <a:pPr algn="ctr"/>
                      <a:r>
                        <a:rPr lang="en-US" sz="1600" kern="100" dirty="0">
                          <a:effectLst/>
                          <a:latin typeface="Calibri" panose="020F0502020204030204" pitchFamily="34" charset="0"/>
                          <a:cs typeface="Calibri" panose="020F0502020204030204" pitchFamily="34" charset="0"/>
                        </a:rPr>
                        <a:t> 4 (6.1%)</a:t>
                      </a:r>
                      <a:endParaRPr lang="ja-JP" sz="1600" kern="100" dirty="0">
                        <a:effectLst/>
                        <a:latin typeface="Calibri" panose="020F0502020204030204" pitchFamily="34" charset="0"/>
                        <a:cs typeface="Calibri" panose="020F0502020204030204" pitchFamily="34" charset="0"/>
                      </a:endParaRPr>
                    </a:p>
                    <a:p>
                      <a:pPr algn="ctr"/>
                      <a:r>
                        <a:rPr lang="en-US" sz="1600" kern="0" dirty="0">
                          <a:effectLst/>
                          <a:latin typeface="Calibri" panose="020F0502020204030204" pitchFamily="34" charset="0"/>
                          <a:cs typeface="Calibri" panose="020F0502020204030204" pitchFamily="34" charset="0"/>
                        </a:rPr>
                        <a:t> 4 (6.1%)</a:t>
                      </a:r>
                      <a:endParaRPr lang="ja-JP" sz="1600" kern="100" dirty="0">
                        <a:effectLst/>
                        <a:latin typeface="Calibri" panose="020F0502020204030204" pitchFamily="34" charset="0"/>
                        <a:cs typeface="Calibri" panose="020F0502020204030204" pitchFamily="34" charset="0"/>
                      </a:endParaRPr>
                    </a:p>
                    <a:p>
                      <a:pPr algn="ctr"/>
                      <a:r>
                        <a:rPr lang="en-US" sz="1600" kern="0" dirty="0">
                          <a:effectLst/>
                          <a:latin typeface="Calibri" panose="020F0502020204030204" pitchFamily="34" charset="0"/>
                          <a:cs typeface="Calibri" panose="020F0502020204030204" pitchFamily="34" charset="0"/>
                        </a:rPr>
                        <a:t> 7 (10.6%)</a:t>
                      </a:r>
                      <a:endParaRPr lang="ja-JP" sz="1600" kern="100" dirty="0">
                        <a:effectLst/>
                        <a:latin typeface="Calibri" panose="020F0502020204030204" pitchFamily="34" charset="0"/>
                        <a:cs typeface="Calibri" panose="020F0502020204030204" pitchFamily="34" charset="0"/>
                      </a:endParaRPr>
                    </a:p>
                    <a:p>
                      <a:pPr algn="ctr"/>
                      <a:r>
                        <a:rPr lang="en-US" sz="1600" kern="0" dirty="0">
                          <a:effectLst/>
                          <a:latin typeface="Calibri" panose="020F0502020204030204" pitchFamily="34" charset="0"/>
                          <a:cs typeface="Calibri" panose="020F0502020204030204" pitchFamily="34" charset="0"/>
                        </a:rPr>
                        <a:t> 7 (10.6%)</a:t>
                      </a:r>
                      <a:endParaRPr lang="ja-JP" sz="1600" kern="100" dirty="0">
                        <a:effectLst/>
                        <a:latin typeface="Calibri" panose="020F0502020204030204" pitchFamily="34" charset="0"/>
                        <a:cs typeface="Calibri" panose="020F0502020204030204" pitchFamily="34" charset="0"/>
                      </a:endParaRPr>
                    </a:p>
                    <a:p>
                      <a:pPr algn="ctr"/>
                      <a:r>
                        <a:rPr lang="en-US" sz="1600" kern="0" dirty="0">
                          <a:effectLst/>
                          <a:latin typeface="Calibri" panose="020F0502020204030204" pitchFamily="34" charset="0"/>
                          <a:cs typeface="Calibri" panose="020F0502020204030204" pitchFamily="34" charset="0"/>
                        </a:rPr>
                        <a:t> 21 (31.8%)</a:t>
                      </a:r>
                      <a:endParaRPr lang="ja-JP" sz="1600" kern="100" dirty="0">
                        <a:effectLst/>
                        <a:latin typeface="Calibri" panose="020F0502020204030204" pitchFamily="34" charset="0"/>
                        <a:cs typeface="Calibri" panose="020F0502020204030204" pitchFamily="34" charset="0"/>
                      </a:endParaRPr>
                    </a:p>
                    <a:p>
                      <a:pPr algn="ctr"/>
                      <a:r>
                        <a:rPr lang="en-US" sz="1600" kern="0" dirty="0">
                          <a:effectLst/>
                          <a:latin typeface="Calibri" panose="020F0502020204030204" pitchFamily="34" charset="0"/>
                          <a:cs typeface="Calibri" panose="020F0502020204030204" pitchFamily="34" charset="0"/>
                        </a:rPr>
                        <a:t> 23 (34.8%)</a:t>
                      </a:r>
                      <a:endParaRPr lang="ja-JP" sz="16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tc>
                <a:extLst>
                  <a:ext uri="{0D108BD9-81ED-4DB2-BD59-A6C34878D82A}">
                    <a16:rowId xmlns:a16="http://schemas.microsoft.com/office/drawing/2014/main" val="3377060671"/>
                  </a:ext>
                </a:extLst>
              </a:tr>
              <a:tr h="233481">
                <a:tc>
                  <a:txBody>
                    <a:bodyPr/>
                    <a:lstStyle/>
                    <a:p>
                      <a:pPr algn="ctr"/>
                      <a:r>
                        <a:rPr lang="en-US" sz="1600" kern="0">
                          <a:effectLst/>
                          <a:latin typeface="Calibri" panose="020F0502020204030204" pitchFamily="34" charset="0"/>
                          <a:cs typeface="Calibri" panose="020F0502020204030204" pitchFamily="34" charset="0"/>
                        </a:rPr>
                        <a:t>Final follow up (years)</a:t>
                      </a:r>
                      <a:endParaRPr lang="ja-JP" sz="16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tc>
                <a:tc>
                  <a:txBody>
                    <a:bodyPr/>
                    <a:lstStyle/>
                    <a:p>
                      <a:pPr algn="ctr"/>
                      <a:r>
                        <a:rPr lang="en-US" sz="1600" kern="0" dirty="0">
                          <a:effectLst/>
                          <a:latin typeface="Calibri" panose="020F0502020204030204" pitchFamily="34" charset="0"/>
                          <a:cs typeface="Calibri" panose="020F0502020204030204" pitchFamily="34" charset="0"/>
                        </a:rPr>
                        <a:t>2.8</a:t>
                      </a:r>
                      <a:r>
                        <a:rPr lang="en-US" sz="1600" kern="100" dirty="0">
                          <a:effectLst/>
                          <a:latin typeface="Calibri" panose="020F0502020204030204" pitchFamily="34" charset="0"/>
                          <a:cs typeface="Calibri" panose="020F0502020204030204" pitchFamily="34" charset="0"/>
                        </a:rPr>
                        <a:t>±1.1</a:t>
                      </a:r>
                      <a:endParaRPr lang="ja-JP" sz="16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tc>
                <a:extLst>
                  <a:ext uri="{0D108BD9-81ED-4DB2-BD59-A6C34878D82A}">
                    <a16:rowId xmlns:a16="http://schemas.microsoft.com/office/drawing/2014/main" val="2315504155"/>
                  </a:ext>
                </a:extLst>
              </a:tr>
              <a:tr h="1634365">
                <a:tc>
                  <a:txBody>
                    <a:bodyPr/>
                    <a:lstStyle/>
                    <a:p>
                      <a:pPr algn="l"/>
                      <a:r>
                        <a:rPr lang="en-US" sz="1600" kern="0" dirty="0">
                          <a:effectLst/>
                          <a:latin typeface="Calibri" panose="020F0502020204030204" pitchFamily="34" charset="0"/>
                          <a:cs typeface="Calibri" panose="020F0502020204030204" pitchFamily="34" charset="0"/>
                        </a:rPr>
                        <a:t>Type of curve</a:t>
                      </a:r>
                      <a:endParaRPr lang="ja-JP" sz="1600" kern="100" dirty="0">
                        <a:effectLst/>
                        <a:latin typeface="Calibri" panose="020F0502020204030204" pitchFamily="34" charset="0"/>
                        <a:cs typeface="Calibri" panose="020F0502020204030204" pitchFamily="34" charset="0"/>
                      </a:endParaRPr>
                    </a:p>
                    <a:p>
                      <a:pPr algn="ctr"/>
                      <a:r>
                        <a:rPr lang="en-US" sz="1600" kern="0" dirty="0" err="1">
                          <a:effectLst/>
                          <a:latin typeface="Calibri" panose="020F0502020204030204" pitchFamily="34" charset="0"/>
                          <a:cs typeface="Calibri" panose="020F0502020204030204" pitchFamily="34" charset="0"/>
                        </a:rPr>
                        <a:t>Lenke</a:t>
                      </a:r>
                      <a:r>
                        <a:rPr lang="en-US" sz="1600" kern="0" dirty="0">
                          <a:effectLst/>
                          <a:latin typeface="Calibri" panose="020F0502020204030204" pitchFamily="34" charset="0"/>
                          <a:cs typeface="Calibri" panose="020F0502020204030204" pitchFamily="34" charset="0"/>
                        </a:rPr>
                        <a:t> type 1</a:t>
                      </a:r>
                      <a:endParaRPr lang="ja-JP" sz="1600" kern="100" dirty="0">
                        <a:effectLst/>
                        <a:latin typeface="Calibri" panose="020F0502020204030204" pitchFamily="34" charset="0"/>
                        <a:cs typeface="Calibri" panose="020F0502020204030204" pitchFamily="34" charset="0"/>
                      </a:endParaRPr>
                    </a:p>
                    <a:p>
                      <a:pPr algn="ctr"/>
                      <a:r>
                        <a:rPr lang="de-DE" sz="1600" kern="0" dirty="0">
                          <a:effectLst/>
                          <a:latin typeface="Calibri" panose="020F0502020204030204" pitchFamily="34" charset="0"/>
                          <a:cs typeface="Calibri" panose="020F0502020204030204" pitchFamily="34" charset="0"/>
                        </a:rPr>
                        <a:t>Lenke type 2</a:t>
                      </a:r>
                      <a:endParaRPr lang="ja-JP" sz="1600" kern="100" dirty="0">
                        <a:effectLst/>
                        <a:latin typeface="Calibri" panose="020F0502020204030204" pitchFamily="34" charset="0"/>
                        <a:cs typeface="Calibri" panose="020F0502020204030204" pitchFamily="34" charset="0"/>
                      </a:endParaRPr>
                    </a:p>
                    <a:p>
                      <a:pPr algn="ctr"/>
                      <a:r>
                        <a:rPr lang="de-DE" sz="1600" kern="0" dirty="0">
                          <a:effectLst/>
                          <a:latin typeface="Calibri" panose="020F0502020204030204" pitchFamily="34" charset="0"/>
                          <a:cs typeface="Calibri" panose="020F0502020204030204" pitchFamily="34" charset="0"/>
                        </a:rPr>
                        <a:t>Lenke type 3</a:t>
                      </a:r>
                      <a:endParaRPr lang="ja-JP" sz="1600" kern="100" dirty="0">
                        <a:effectLst/>
                        <a:latin typeface="Calibri" panose="020F0502020204030204" pitchFamily="34" charset="0"/>
                        <a:cs typeface="Calibri" panose="020F0502020204030204" pitchFamily="34" charset="0"/>
                      </a:endParaRPr>
                    </a:p>
                    <a:p>
                      <a:pPr algn="ctr"/>
                      <a:r>
                        <a:rPr lang="de-DE" sz="1600" kern="0" dirty="0">
                          <a:effectLst/>
                          <a:latin typeface="Calibri" panose="020F0502020204030204" pitchFamily="34" charset="0"/>
                          <a:cs typeface="Calibri" panose="020F0502020204030204" pitchFamily="34" charset="0"/>
                        </a:rPr>
                        <a:t>Lenke type 4</a:t>
                      </a:r>
                      <a:endParaRPr lang="ja-JP" sz="1600" kern="100" dirty="0">
                        <a:effectLst/>
                        <a:latin typeface="Calibri" panose="020F0502020204030204" pitchFamily="34" charset="0"/>
                        <a:cs typeface="Calibri" panose="020F0502020204030204" pitchFamily="34" charset="0"/>
                      </a:endParaRPr>
                    </a:p>
                    <a:p>
                      <a:pPr algn="ctr"/>
                      <a:r>
                        <a:rPr lang="en-US" sz="1600" kern="0" dirty="0" err="1">
                          <a:effectLst/>
                          <a:latin typeface="Calibri" panose="020F0502020204030204" pitchFamily="34" charset="0"/>
                          <a:cs typeface="Calibri" panose="020F0502020204030204" pitchFamily="34" charset="0"/>
                        </a:rPr>
                        <a:t>Lenke</a:t>
                      </a:r>
                      <a:r>
                        <a:rPr lang="en-US" sz="1600" kern="0" dirty="0">
                          <a:effectLst/>
                          <a:latin typeface="Calibri" panose="020F0502020204030204" pitchFamily="34" charset="0"/>
                          <a:cs typeface="Calibri" panose="020F0502020204030204" pitchFamily="34" charset="0"/>
                        </a:rPr>
                        <a:t> type 5</a:t>
                      </a:r>
                      <a:endParaRPr lang="ja-JP" sz="1600" kern="100" dirty="0">
                        <a:effectLst/>
                        <a:latin typeface="Calibri" panose="020F0502020204030204" pitchFamily="34" charset="0"/>
                        <a:cs typeface="Calibri" panose="020F0502020204030204" pitchFamily="34" charset="0"/>
                      </a:endParaRPr>
                    </a:p>
                    <a:p>
                      <a:pPr algn="ctr"/>
                      <a:r>
                        <a:rPr lang="en-US" sz="1600" kern="0" dirty="0" err="1">
                          <a:effectLst/>
                          <a:latin typeface="Calibri" panose="020F0502020204030204" pitchFamily="34" charset="0"/>
                          <a:cs typeface="Calibri" panose="020F0502020204030204" pitchFamily="34" charset="0"/>
                        </a:rPr>
                        <a:t>Lenke</a:t>
                      </a:r>
                      <a:r>
                        <a:rPr lang="en-US" sz="1600" kern="0" dirty="0">
                          <a:effectLst/>
                          <a:latin typeface="Calibri" panose="020F0502020204030204" pitchFamily="34" charset="0"/>
                          <a:cs typeface="Calibri" panose="020F0502020204030204" pitchFamily="34" charset="0"/>
                        </a:rPr>
                        <a:t> type 6</a:t>
                      </a:r>
                      <a:endParaRPr lang="ja-JP" sz="16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tc>
                <a:tc>
                  <a:txBody>
                    <a:bodyPr/>
                    <a:lstStyle/>
                    <a:p>
                      <a:pPr algn="l"/>
                      <a:r>
                        <a:rPr lang="en-US" sz="1600" kern="0" dirty="0">
                          <a:effectLst/>
                          <a:latin typeface="Calibri" panose="020F0502020204030204" pitchFamily="34" charset="0"/>
                          <a:cs typeface="Calibri" panose="020F0502020204030204" pitchFamily="34" charset="0"/>
                        </a:rPr>
                        <a:t> </a:t>
                      </a:r>
                      <a:endParaRPr lang="ja-JP" sz="1600" kern="100" dirty="0">
                        <a:effectLst/>
                        <a:latin typeface="Calibri" panose="020F0502020204030204" pitchFamily="34" charset="0"/>
                        <a:cs typeface="Calibri" panose="020F0502020204030204" pitchFamily="34" charset="0"/>
                      </a:endParaRPr>
                    </a:p>
                    <a:p>
                      <a:pPr algn="ctr"/>
                      <a:r>
                        <a:rPr lang="en-US" sz="1600" kern="0" dirty="0">
                          <a:effectLst/>
                          <a:latin typeface="Calibri" panose="020F0502020204030204" pitchFamily="34" charset="0"/>
                          <a:cs typeface="Calibri" panose="020F0502020204030204" pitchFamily="34" charset="0"/>
                        </a:rPr>
                        <a:t>31 (47.0%)</a:t>
                      </a:r>
                      <a:endParaRPr lang="ja-JP" sz="1600" kern="100" dirty="0">
                        <a:effectLst/>
                        <a:latin typeface="Calibri" panose="020F0502020204030204" pitchFamily="34" charset="0"/>
                        <a:cs typeface="Calibri" panose="020F0502020204030204" pitchFamily="34" charset="0"/>
                      </a:endParaRPr>
                    </a:p>
                    <a:p>
                      <a:pPr algn="ctr"/>
                      <a:r>
                        <a:rPr lang="en-US" sz="1600" kern="0" dirty="0">
                          <a:effectLst/>
                          <a:latin typeface="Calibri" panose="020F0502020204030204" pitchFamily="34" charset="0"/>
                          <a:cs typeface="Calibri" panose="020F0502020204030204" pitchFamily="34" charset="0"/>
                        </a:rPr>
                        <a:t>10 (15.2%)</a:t>
                      </a:r>
                      <a:endParaRPr lang="ja-JP" sz="1600" kern="100" dirty="0">
                        <a:effectLst/>
                        <a:latin typeface="Calibri" panose="020F0502020204030204" pitchFamily="34" charset="0"/>
                        <a:cs typeface="Calibri" panose="020F0502020204030204" pitchFamily="34" charset="0"/>
                      </a:endParaRPr>
                    </a:p>
                    <a:p>
                      <a:pPr algn="ctr"/>
                      <a:r>
                        <a:rPr lang="en-US" sz="1600" kern="0" dirty="0">
                          <a:effectLst/>
                          <a:latin typeface="Calibri" panose="020F0502020204030204" pitchFamily="34" charset="0"/>
                          <a:cs typeface="Calibri" panose="020F0502020204030204" pitchFamily="34" charset="0"/>
                        </a:rPr>
                        <a:t>11 (16.7%)</a:t>
                      </a:r>
                      <a:endParaRPr lang="ja-JP" sz="1600" kern="100" dirty="0">
                        <a:effectLst/>
                        <a:latin typeface="Calibri" panose="020F0502020204030204" pitchFamily="34" charset="0"/>
                        <a:cs typeface="Calibri" panose="020F0502020204030204" pitchFamily="34" charset="0"/>
                      </a:endParaRPr>
                    </a:p>
                    <a:p>
                      <a:pPr algn="ctr"/>
                      <a:r>
                        <a:rPr lang="en-US" sz="1600" kern="0" dirty="0">
                          <a:effectLst/>
                          <a:latin typeface="Calibri" panose="020F0502020204030204" pitchFamily="34" charset="0"/>
                          <a:cs typeface="Calibri" panose="020F0502020204030204" pitchFamily="34" charset="0"/>
                        </a:rPr>
                        <a:t>3  (4.5%)</a:t>
                      </a:r>
                      <a:endParaRPr lang="ja-JP" sz="1600" kern="100" dirty="0">
                        <a:effectLst/>
                        <a:latin typeface="Calibri" panose="020F0502020204030204" pitchFamily="34" charset="0"/>
                        <a:cs typeface="Calibri" panose="020F0502020204030204" pitchFamily="34" charset="0"/>
                      </a:endParaRPr>
                    </a:p>
                    <a:p>
                      <a:pPr algn="ctr"/>
                      <a:r>
                        <a:rPr lang="en-US" sz="1600" kern="0" dirty="0">
                          <a:effectLst/>
                          <a:latin typeface="Calibri" panose="020F0502020204030204" pitchFamily="34" charset="0"/>
                          <a:cs typeface="Calibri" panose="020F0502020204030204" pitchFamily="34" charset="0"/>
                        </a:rPr>
                        <a:t>9 (13.6%)</a:t>
                      </a:r>
                      <a:endParaRPr lang="ja-JP" sz="1600" kern="100" dirty="0">
                        <a:effectLst/>
                        <a:latin typeface="Calibri" panose="020F0502020204030204" pitchFamily="34" charset="0"/>
                        <a:cs typeface="Calibri" panose="020F0502020204030204" pitchFamily="34" charset="0"/>
                      </a:endParaRPr>
                    </a:p>
                    <a:p>
                      <a:pPr algn="ctr"/>
                      <a:r>
                        <a:rPr lang="en-US" sz="1600" kern="0" dirty="0">
                          <a:effectLst/>
                          <a:latin typeface="Calibri" panose="020F0502020204030204" pitchFamily="34" charset="0"/>
                          <a:cs typeface="Calibri" panose="020F0502020204030204" pitchFamily="34" charset="0"/>
                        </a:rPr>
                        <a:t>2 (3.0%)</a:t>
                      </a:r>
                      <a:endParaRPr lang="ja-JP" sz="16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tc>
                <a:extLst>
                  <a:ext uri="{0D108BD9-81ED-4DB2-BD59-A6C34878D82A}">
                    <a16:rowId xmlns:a16="http://schemas.microsoft.com/office/drawing/2014/main" val="2788568235"/>
                  </a:ext>
                </a:extLst>
              </a:tr>
              <a:tr h="228432">
                <a:tc gridSpan="2">
                  <a:txBody>
                    <a:bodyPr/>
                    <a:lstStyle/>
                    <a:p>
                      <a:pPr algn="l"/>
                      <a:r>
                        <a:rPr lang="en-US" sz="1400" kern="0" dirty="0">
                          <a:effectLst/>
                          <a:latin typeface="Calibri" panose="020F0502020204030204" pitchFamily="34" charset="0"/>
                          <a:cs typeface="Calibri" panose="020F0502020204030204" pitchFamily="34" charset="0"/>
                        </a:rPr>
                        <a:t>SD: standard deviation</a:t>
                      </a:r>
                      <a:endParaRPr lang="ja-JP" sz="14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tc>
                <a:tc hMerge="1">
                  <a:txBody>
                    <a:bodyPr/>
                    <a:lstStyle/>
                    <a:p>
                      <a:endParaRPr kumimoji="1" lang="ja-JP" altLang="en-US"/>
                    </a:p>
                  </a:txBody>
                  <a:tcPr/>
                </a:tc>
                <a:extLst>
                  <a:ext uri="{0D108BD9-81ED-4DB2-BD59-A6C34878D82A}">
                    <a16:rowId xmlns:a16="http://schemas.microsoft.com/office/drawing/2014/main" val="2704137111"/>
                  </a:ext>
                </a:extLst>
              </a:tr>
            </a:tbl>
          </a:graphicData>
        </a:graphic>
      </p:graphicFrame>
      <p:sp>
        <p:nvSpPr>
          <p:cNvPr id="5" name="テキスト ボックス 4">
            <a:extLst>
              <a:ext uri="{FF2B5EF4-FFF2-40B4-BE49-F238E27FC236}">
                <a16:creationId xmlns:a16="http://schemas.microsoft.com/office/drawing/2014/main" id="{85FCA66F-9016-4FE3-B71B-B9E6FB9569E6}"/>
              </a:ext>
            </a:extLst>
          </p:cNvPr>
          <p:cNvSpPr txBox="1"/>
          <p:nvPr/>
        </p:nvSpPr>
        <p:spPr>
          <a:xfrm>
            <a:off x="838200" y="906885"/>
            <a:ext cx="10876547" cy="369332"/>
          </a:xfrm>
          <a:prstGeom prst="rect">
            <a:avLst/>
          </a:prstGeom>
          <a:noFill/>
        </p:spPr>
        <p:txBody>
          <a:bodyPr wrap="square">
            <a:spAutoFit/>
          </a:bodyPr>
          <a:lstStyle/>
          <a:p>
            <a:pPr algn="just"/>
            <a:r>
              <a:rPr lang="en-US" altLang="ja-JP" sz="1800" dirty="0">
                <a:effectLst/>
                <a:latin typeface="Times New Roman" panose="02020603050405020304" pitchFamily="18" charset="0"/>
                <a:ea typeface="游明朝" panose="02020400000000000000" pitchFamily="18" charset="-128"/>
              </a:rPr>
              <a:t>Table:</a:t>
            </a:r>
            <a:r>
              <a:rPr lang="en-US" altLang="ja-JP" dirty="0">
                <a:latin typeface="Times New Roman" panose="02020603050405020304" pitchFamily="18" charset="0"/>
                <a:ea typeface="游明朝" panose="02020400000000000000" pitchFamily="18" charset="-128"/>
              </a:rPr>
              <a:t> the patients demographics</a:t>
            </a: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831463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1F8E82-EE88-47D1-8777-4D2D09782953}"/>
              </a:ext>
            </a:extLst>
          </p:cNvPr>
          <p:cNvSpPr>
            <a:spLocks noGrp="1"/>
          </p:cNvSpPr>
          <p:nvPr>
            <p:ph type="title"/>
          </p:nvPr>
        </p:nvSpPr>
        <p:spPr/>
        <p:txBody>
          <a:bodyPr/>
          <a:lstStyle/>
          <a:p>
            <a:r>
              <a:rPr lang="en-US" altLang="ja-JP" dirty="0">
                <a:latin typeface="Calibri Light" panose="020F0302020204030204" pitchFamily="34" charset="0"/>
                <a:cs typeface="Calibri Light" panose="020F0302020204030204" pitchFamily="34" charset="0"/>
              </a:rPr>
              <a:t>Result</a:t>
            </a:r>
            <a:endParaRPr kumimoji="1" lang="ja-JP" altLang="en-US" dirty="0">
              <a:latin typeface="Calibri Light" panose="020F0302020204030204" pitchFamily="34" charset="0"/>
              <a:cs typeface="Calibri Light" panose="020F0302020204030204" pitchFamily="34" charset="0"/>
            </a:endParaRPr>
          </a:p>
        </p:txBody>
      </p:sp>
      <p:sp>
        <p:nvSpPr>
          <p:cNvPr id="5" name="テキスト ボックス 4">
            <a:extLst>
              <a:ext uri="{FF2B5EF4-FFF2-40B4-BE49-F238E27FC236}">
                <a16:creationId xmlns:a16="http://schemas.microsoft.com/office/drawing/2014/main" id="{CA11E807-CBE8-4059-BAC6-602EB7230F2A}"/>
              </a:ext>
            </a:extLst>
          </p:cNvPr>
          <p:cNvSpPr txBox="1"/>
          <p:nvPr/>
        </p:nvSpPr>
        <p:spPr>
          <a:xfrm>
            <a:off x="607308" y="1223143"/>
            <a:ext cx="10876547" cy="369332"/>
          </a:xfrm>
          <a:prstGeom prst="rect">
            <a:avLst/>
          </a:prstGeom>
          <a:noFill/>
        </p:spPr>
        <p:txBody>
          <a:bodyPr wrap="square">
            <a:spAutoFit/>
          </a:bodyPr>
          <a:lstStyle/>
          <a:p>
            <a:pPr algn="just"/>
            <a:r>
              <a:rPr lang="en-US" altLang="ja-JP" sz="1800" dirty="0" err="1">
                <a:effectLst/>
                <a:latin typeface="Times New Roman" panose="02020603050405020304" pitchFamily="18" charset="0"/>
                <a:ea typeface="游明朝" panose="02020400000000000000" pitchFamily="18" charset="-128"/>
              </a:rPr>
              <a:t>Table:Radiographical</a:t>
            </a:r>
            <a:r>
              <a:rPr lang="en-US" altLang="ja-JP" sz="1800" dirty="0">
                <a:effectLst/>
                <a:latin typeface="Times New Roman" panose="02020603050405020304" pitchFamily="18" charset="0"/>
                <a:ea typeface="游明朝" panose="02020400000000000000" pitchFamily="18" charset="-128"/>
              </a:rPr>
              <a:t> summary of patient cohort</a:t>
            </a: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graphicFrame>
        <p:nvGraphicFramePr>
          <p:cNvPr id="8" name="コンテンツ プレースホルダー 7">
            <a:extLst>
              <a:ext uri="{FF2B5EF4-FFF2-40B4-BE49-F238E27FC236}">
                <a16:creationId xmlns:a16="http://schemas.microsoft.com/office/drawing/2014/main" id="{ED31FA07-3D00-453A-93D5-B2100C29C9C4}"/>
              </a:ext>
            </a:extLst>
          </p:cNvPr>
          <p:cNvGraphicFramePr>
            <a:graphicFrameLocks noGrp="1"/>
          </p:cNvGraphicFramePr>
          <p:nvPr>
            <p:ph idx="1"/>
            <p:extLst>
              <p:ext uri="{D42A27DB-BD31-4B8C-83A1-F6EECF244321}">
                <p14:modId xmlns:p14="http://schemas.microsoft.com/office/powerpoint/2010/main" val="959606231"/>
              </p:ext>
            </p:extLst>
          </p:nvPr>
        </p:nvGraphicFramePr>
        <p:xfrm>
          <a:off x="607308" y="1592475"/>
          <a:ext cx="10876547" cy="4925203"/>
        </p:xfrm>
        <a:graphic>
          <a:graphicData uri="http://schemas.openxmlformats.org/drawingml/2006/table">
            <a:tbl>
              <a:tblPr firstRow="1" firstCol="1" bandRow="1">
                <a:tableStyleId>{5C22544A-7EE6-4342-B048-85BDC9FD1C3A}</a:tableStyleId>
              </a:tblPr>
              <a:tblGrid>
                <a:gridCol w="2509776">
                  <a:extLst>
                    <a:ext uri="{9D8B030D-6E8A-4147-A177-3AD203B41FA5}">
                      <a16:colId xmlns:a16="http://schemas.microsoft.com/office/drawing/2014/main" val="3606464749"/>
                    </a:ext>
                  </a:extLst>
                </a:gridCol>
                <a:gridCol w="2098736">
                  <a:extLst>
                    <a:ext uri="{9D8B030D-6E8A-4147-A177-3AD203B41FA5}">
                      <a16:colId xmlns:a16="http://schemas.microsoft.com/office/drawing/2014/main" val="280781781"/>
                    </a:ext>
                  </a:extLst>
                </a:gridCol>
                <a:gridCol w="2215260">
                  <a:extLst>
                    <a:ext uri="{9D8B030D-6E8A-4147-A177-3AD203B41FA5}">
                      <a16:colId xmlns:a16="http://schemas.microsoft.com/office/drawing/2014/main" val="2608911492"/>
                    </a:ext>
                  </a:extLst>
                </a:gridCol>
                <a:gridCol w="2196053">
                  <a:extLst>
                    <a:ext uri="{9D8B030D-6E8A-4147-A177-3AD203B41FA5}">
                      <a16:colId xmlns:a16="http://schemas.microsoft.com/office/drawing/2014/main" val="1376686092"/>
                    </a:ext>
                  </a:extLst>
                </a:gridCol>
                <a:gridCol w="1856722">
                  <a:extLst>
                    <a:ext uri="{9D8B030D-6E8A-4147-A177-3AD203B41FA5}">
                      <a16:colId xmlns:a16="http://schemas.microsoft.com/office/drawing/2014/main" val="720055462"/>
                    </a:ext>
                  </a:extLst>
                </a:gridCol>
              </a:tblGrid>
              <a:tr h="829313">
                <a:tc>
                  <a:txBody>
                    <a:bodyPr/>
                    <a:lstStyle/>
                    <a:p>
                      <a:pPr algn="ctr"/>
                      <a:r>
                        <a:rPr lang="en-US" sz="1000" kern="100" dirty="0">
                          <a:effectLst/>
                          <a:latin typeface="Calibri" panose="020F0502020204030204" pitchFamily="34" charset="0"/>
                          <a:cs typeface="Calibri" panose="020F0502020204030204" pitchFamily="34" charset="0"/>
                        </a:rPr>
                        <a:t> </a:t>
                      </a:r>
                      <a:endParaRPr lang="ja-JP" sz="105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tc>
                <a:tc>
                  <a:txBody>
                    <a:bodyPr/>
                    <a:lstStyle/>
                    <a:p>
                      <a:pPr algn="ctr"/>
                      <a:r>
                        <a:rPr lang="en-US" sz="2400" kern="100" dirty="0">
                          <a:effectLst/>
                          <a:latin typeface="Calibri" panose="020F0502020204030204" pitchFamily="34" charset="0"/>
                          <a:cs typeface="Calibri" panose="020F0502020204030204" pitchFamily="34" charset="0"/>
                        </a:rPr>
                        <a:t>Preoperative</a:t>
                      </a:r>
                      <a:endParaRPr lang="ja-JP" sz="24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tc>
                <a:tc>
                  <a:txBody>
                    <a:bodyPr/>
                    <a:lstStyle/>
                    <a:p>
                      <a:pPr algn="ctr"/>
                      <a:r>
                        <a:rPr lang="en-US" sz="2400" kern="100" dirty="0">
                          <a:effectLst/>
                          <a:latin typeface="Calibri" panose="020F0502020204030204" pitchFamily="34" charset="0"/>
                          <a:cs typeface="Calibri" panose="020F0502020204030204" pitchFamily="34" charset="0"/>
                        </a:rPr>
                        <a:t>Immediate postoperative</a:t>
                      </a:r>
                      <a:endParaRPr lang="ja-JP" sz="24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tc>
                <a:tc>
                  <a:txBody>
                    <a:bodyPr/>
                    <a:lstStyle/>
                    <a:p>
                      <a:pPr algn="ctr"/>
                      <a:r>
                        <a:rPr lang="en-US" sz="2400" kern="100" dirty="0">
                          <a:effectLst/>
                          <a:latin typeface="Calibri" panose="020F0502020204030204" pitchFamily="34" charset="0"/>
                          <a:cs typeface="Calibri" panose="020F0502020204030204" pitchFamily="34" charset="0"/>
                        </a:rPr>
                        <a:t>6 months postoperative</a:t>
                      </a:r>
                      <a:endParaRPr lang="ja-JP" sz="24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tc>
                <a:tc>
                  <a:txBody>
                    <a:bodyPr/>
                    <a:lstStyle/>
                    <a:p>
                      <a:pPr algn="ctr"/>
                      <a:r>
                        <a:rPr lang="en-US" sz="2400" kern="100" dirty="0">
                          <a:effectLst/>
                          <a:latin typeface="Calibri" panose="020F0502020204030204" pitchFamily="34" charset="0"/>
                          <a:cs typeface="Calibri" panose="020F0502020204030204" pitchFamily="34" charset="0"/>
                        </a:rPr>
                        <a:t>Final follow</a:t>
                      </a:r>
                      <a:endParaRPr lang="ja-JP" sz="24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tc>
                <a:extLst>
                  <a:ext uri="{0D108BD9-81ED-4DB2-BD59-A6C34878D82A}">
                    <a16:rowId xmlns:a16="http://schemas.microsoft.com/office/drawing/2014/main" val="3026417853"/>
                  </a:ext>
                </a:extLst>
              </a:tr>
              <a:tr h="483040">
                <a:tc>
                  <a:txBody>
                    <a:bodyPr/>
                    <a:lstStyle/>
                    <a:p>
                      <a:pPr algn="ctr"/>
                      <a:r>
                        <a:rPr lang="en-US" sz="2400" kern="100" dirty="0">
                          <a:effectLst/>
                          <a:latin typeface="Calibri" panose="020F0502020204030204" pitchFamily="34" charset="0"/>
                          <a:cs typeface="Calibri" panose="020F0502020204030204" pitchFamily="34" charset="0"/>
                        </a:rPr>
                        <a:t>PT Cobb angle (°)</a:t>
                      </a:r>
                      <a:endParaRPr lang="ja-JP" sz="24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400" kern="100" dirty="0">
                          <a:effectLst/>
                          <a:latin typeface="Calibri" panose="020F0502020204030204" pitchFamily="34" charset="0"/>
                          <a:cs typeface="Calibri" panose="020F0502020204030204" pitchFamily="34" charset="0"/>
                        </a:rPr>
                        <a:t>32±13</a:t>
                      </a:r>
                      <a:endParaRPr lang="ja-JP" sz="24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400" kern="100" dirty="0">
                          <a:effectLst/>
                          <a:latin typeface="Calibri" panose="020F0502020204030204" pitchFamily="34" charset="0"/>
                          <a:cs typeface="Calibri" panose="020F0502020204030204" pitchFamily="34" charset="0"/>
                        </a:rPr>
                        <a:t>18±7.1</a:t>
                      </a:r>
                      <a:endParaRPr lang="ja-JP" sz="24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400" kern="100">
                          <a:effectLst/>
                          <a:latin typeface="Calibri" panose="020F0502020204030204" pitchFamily="34" charset="0"/>
                          <a:cs typeface="Calibri" panose="020F0502020204030204" pitchFamily="34" charset="0"/>
                        </a:rPr>
                        <a:t>17±8.1</a:t>
                      </a:r>
                      <a:endParaRPr lang="ja-JP" sz="24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400" kern="100">
                          <a:effectLst/>
                          <a:latin typeface="Calibri" panose="020F0502020204030204" pitchFamily="34" charset="0"/>
                          <a:cs typeface="Calibri" panose="020F0502020204030204" pitchFamily="34" charset="0"/>
                        </a:rPr>
                        <a:t>17±7.4</a:t>
                      </a:r>
                      <a:endParaRPr lang="ja-JP" sz="24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extLst>
                  <a:ext uri="{0D108BD9-81ED-4DB2-BD59-A6C34878D82A}">
                    <a16:rowId xmlns:a16="http://schemas.microsoft.com/office/drawing/2014/main" val="3652307564"/>
                  </a:ext>
                </a:extLst>
              </a:tr>
              <a:tr h="467657">
                <a:tc>
                  <a:txBody>
                    <a:bodyPr/>
                    <a:lstStyle/>
                    <a:p>
                      <a:pPr algn="ctr"/>
                      <a:r>
                        <a:rPr lang="en-US" sz="2400" kern="100">
                          <a:effectLst/>
                          <a:latin typeface="Calibri" panose="020F0502020204030204" pitchFamily="34" charset="0"/>
                          <a:cs typeface="Calibri" panose="020F0502020204030204" pitchFamily="34" charset="0"/>
                        </a:rPr>
                        <a:t>MT Cobb angle (°)</a:t>
                      </a:r>
                      <a:endParaRPr lang="ja-JP" sz="24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400" kern="100" dirty="0">
                          <a:effectLst/>
                          <a:latin typeface="Calibri" panose="020F0502020204030204" pitchFamily="34" charset="0"/>
                          <a:cs typeface="Calibri" panose="020F0502020204030204" pitchFamily="34" charset="0"/>
                        </a:rPr>
                        <a:t>76±14</a:t>
                      </a:r>
                      <a:endParaRPr lang="ja-JP" sz="24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400" kern="100" dirty="0">
                          <a:effectLst/>
                          <a:latin typeface="Calibri" panose="020F0502020204030204" pitchFamily="34" charset="0"/>
                          <a:cs typeface="Calibri" panose="020F0502020204030204" pitchFamily="34" charset="0"/>
                        </a:rPr>
                        <a:t>21±7.3</a:t>
                      </a:r>
                      <a:endParaRPr lang="ja-JP" sz="24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400" kern="100" dirty="0">
                          <a:effectLst/>
                          <a:latin typeface="Calibri" panose="020F0502020204030204" pitchFamily="34" charset="0"/>
                          <a:cs typeface="Calibri" panose="020F0502020204030204" pitchFamily="34" charset="0"/>
                        </a:rPr>
                        <a:t>21±7.4</a:t>
                      </a:r>
                      <a:endParaRPr lang="ja-JP" sz="24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400" kern="100">
                          <a:effectLst/>
                          <a:latin typeface="Calibri" panose="020F0502020204030204" pitchFamily="34" charset="0"/>
                          <a:cs typeface="Calibri" panose="020F0502020204030204" pitchFamily="34" charset="0"/>
                        </a:rPr>
                        <a:t>22±7.4</a:t>
                      </a:r>
                      <a:endParaRPr lang="ja-JP" sz="24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extLst>
                  <a:ext uri="{0D108BD9-81ED-4DB2-BD59-A6C34878D82A}">
                    <a16:rowId xmlns:a16="http://schemas.microsoft.com/office/drawing/2014/main" val="315378923"/>
                  </a:ext>
                </a:extLst>
              </a:tr>
              <a:tr h="414656">
                <a:tc>
                  <a:txBody>
                    <a:bodyPr/>
                    <a:lstStyle/>
                    <a:p>
                      <a:pPr algn="ctr"/>
                      <a:r>
                        <a:rPr lang="en-US" sz="2400" kern="100">
                          <a:effectLst/>
                          <a:latin typeface="Calibri" panose="020F0502020204030204" pitchFamily="34" charset="0"/>
                          <a:cs typeface="Calibri" panose="020F0502020204030204" pitchFamily="34" charset="0"/>
                        </a:rPr>
                        <a:t>TK(T4/12) (°)</a:t>
                      </a:r>
                      <a:endParaRPr lang="ja-JP" sz="24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400" kern="100">
                          <a:effectLst/>
                          <a:latin typeface="Calibri" panose="020F0502020204030204" pitchFamily="34" charset="0"/>
                          <a:cs typeface="Calibri" panose="020F0502020204030204" pitchFamily="34" charset="0"/>
                        </a:rPr>
                        <a:t>20±16</a:t>
                      </a:r>
                      <a:endParaRPr lang="ja-JP" sz="24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400" kern="100" dirty="0">
                          <a:effectLst/>
                          <a:latin typeface="Calibri" panose="020F0502020204030204" pitchFamily="34" charset="0"/>
                          <a:cs typeface="Calibri" panose="020F0502020204030204" pitchFamily="34" charset="0"/>
                        </a:rPr>
                        <a:t>17±9.4</a:t>
                      </a:r>
                      <a:endParaRPr lang="ja-JP" sz="24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400" kern="100" dirty="0">
                          <a:effectLst/>
                          <a:latin typeface="Calibri" panose="020F0502020204030204" pitchFamily="34" charset="0"/>
                          <a:cs typeface="Calibri" panose="020F0502020204030204" pitchFamily="34" charset="0"/>
                        </a:rPr>
                        <a:t>18±9.2</a:t>
                      </a:r>
                      <a:endParaRPr lang="ja-JP" sz="24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400" kern="100">
                          <a:effectLst/>
                          <a:latin typeface="Calibri" panose="020F0502020204030204" pitchFamily="34" charset="0"/>
                          <a:cs typeface="Calibri" panose="020F0502020204030204" pitchFamily="34" charset="0"/>
                        </a:rPr>
                        <a:t>20±8.5</a:t>
                      </a:r>
                      <a:endParaRPr lang="ja-JP" sz="24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extLst>
                  <a:ext uri="{0D108BD9-81ED-4DB2-BD59-A6C34878D82A}">
                    <a16:rowId xmlns:a16="http://schemas.microsoft.com/office/drawing/2014/main" val="1667054615"/>
                  </a:ext>
                </a:extLst>
              </a:tr>
              <a:tr h="414656">
                <a:tc>
                  <a:txBody>
                    <a:bodyPr/>
                    <a:lstStyle/>
                    <a:p>
                      <a:pPr algn="ctr"/>
                      <a:r>
                        <a:rPr lang="en-US" sz="2400" kern="100">
                          <a:effectLst/>
                          <a:latin typeface="Calibri" panose="020F0502020204030204" pitchFamily="34" charset="0"/>
                          <a:cs typeface="Calibri" panose="020F0502020204030204" pitchFamily="34" charset="0"/>
                        </a:rPr>
                        <a:t>LL(L1/5) (°)</a:t>
                      </a:r>
                      <a:endParaRPr lang="ja-JP" sz="24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400" kern="100">
                          <a:effectLst/>
                          <a:latin typeface="Calibri" panose="020F0502020204030204" pitchFamily="34" charset="0"/>
                          <a:cs typeface="Calibri" panose="020F0502020204030204" pitchFamily="34" charset="0"/>
                        </a:rPr>
                        <a:t>48±12</a:t>
                      </a:r>
                      <a:endParaRPr lang="ja-JP" sz="24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400" kern="100">
                          <a:effectLst/>
                          <a:latin typeface="Calibri" panose="020F0502020204030204" pitchFamily="34" charset="0"/>
                          <a:cs typeface="Calibri" panose="020F0502020204030204" pitchFamily="34" charset="0"/>
                        </a:rPr>
                        <a:t>43±8.8</a:t>
                      </a:r>
                      <a:endParaRPr lang="ja-JP" sz="24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400" kern="100" dirty="0">
                          <a:effectLst/>
                          <a:latin typeface="Calibri" panose="020F0502020204030204" pitchFamily="34" charset="0"/>
                          <a:cs typeface="Calibri" panose="020F0502020204030204" pitchFamily="34" charset="0"/>
                        </a:rPr>
                        <a:t>45±7.4</a:t>
                      </a:r>
                      <a:endParaRPr lang="ja-JP" sz="24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400" kern="100">
                          <a:effectLst/>
                          <a:latin typeface="Calibri" panose="020F0502020204030204" pitchFamily="34" charset="0"/>
                          <a:cs typeface="Calibri" panose="020F0502020204030204" pitchFamily="34" charset="0"/>
                        </a:rPr>
                        <a:t>49±7.7</a:t>
                      </a:r>
                      <a:endParaRPr lang="ja-JP" sz="24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extLst>
                  <a:ext uri="{0D108BD9-81ED-4DB2-BD59-A6C34878D82A}">
                    <a16:rowId xmlns:a16="http://schemas.microsoft.com/office/drawing/2014/main" val="293871025"/>
                  </a:ext>
                </a:extLst>
              </a:tr>
              <a:tr h="414656">
                <a:tc>
                  <a:txBody>
                    <a:bodyPr/>
                    <a:lstStyle/>
                    <a:p>
                      <a:pPr algn="ctr"/>
                      <a:r>
                        <a:rPr lang="en-US" sz="2400" kern="100">
                          <a:effectLst/>
                          <a:latin typeface="Calibri" panose="020F0502020204030204" pitchFamily="34" charset="0"/>
                          <a:cs typeface="Calibri" panose="020F0502020204030204" pitchFamily="34" charset="0"/>
                        </a:rPr>
                        <a:t>RSHD (mm)</a:t>
                      </a:r>
                      <a:endParaRPr lang="ja-JP" sz="24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400" kern="100">
                          <a:effectLst/>
                          <a:latin typeface="Calibri" panose="020F0502020204030204" pitchFamily="34" charset="0"/>
                          <a:cs typeface="Calibri" panose="020F0502020204030204" pitchFamily="34" charset="0"/>
                        </a:rPr>
                        <a:t>14±14</a:t>
                      </a:r>
                      <a:endParaRPr lang="ja-JP" sz="24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400" kern="100">
                          <a:effectLst/>
                          <a:latin typeface="Calibri" panose="020F0502020204030204" pitchFamily="34" charset="0"/>
                          <a:cs typeface="Calibri" panose="020F0502020204030204" pitchFamily="34" charset="0"/>
                        </a:rPr>
                        <a:t>-15±12</a:t>
                      </a:r>
                      <a:endParaRPr lang="ja-JP" sz="24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400" kern="100" dirty="0">
                          <a:effectLst/>
                          <a:latin typeface="Calibri" panose="020F0502020204030204" pitchFamily="34" charset="0"/>
                          <a:cs typeface="Calibri" panose="020F0502020204030204" pitchFamily="34" charset="0"/>
                        </a:rPr>
                        <a:t>-8.5±11</a:t>
                      </a:r>
                      <a:endParaRPr lang="ja-JP" sz="24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400" kern="100">
                          <a:effectLst/>
                          <a:latin typeface="Calibri" panose="020F0502020204030204" pitchFamily="34" charset="0"/>
                          <a:cs typeface="Calibri" panose="020F0502020204030204" pitchFamily="34" charset="0"/>
                        </a:rPr>
                        <a:t>-8.3±8.7</a:t>
                      </a:r>
                      <a:endParaRPr lang="ja-JP" sz="24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extLst>
                  <a:ext uri="{0D108BD9-81ED-4DB2-BD59-A6C34878D82A}">
                    <a16:rowId xmlns:a16="http://schemas.microsoft.com/office/drawing/2014/main" val="1357369601"/>
                  </a:ext>
                </a:extLst>
              </a:tr>
              <a:tr h="414656">
                <a:tc>
                  <a:txBody>
                    <a:bodyPr/>
                    <a:lstStyle/>
                    <a:p>
                      <a:pPr algn="ctr"/>
                      <a:r>
                        <a:rPr lang="en-US" sz="2400" kern="100">
                          <a:effectLst/>
                          <a:latin typeface="Calibri" panose="020F0502020204030204" pitchFamily="34" charset="0"/>
                          <a:cs typeface="Calibri" panose="020F0502020204030204" pitchFamily="34" charset="0"/>
                        </a:rPr>
                        <a:t>PT AVR (°)</a:t>
                      </a:r>
                      <a:endParaRPr lang="ja-JP" sz="24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400" kern="100" dirty="0">
                          <a:effectLst/>
                          <a:latin typeface="Calibri" panose="020F0502020204030204" pitchFamily="34" charset="0"/>
                          <a:cs typeface="Calibri" panose="020F0502020204030204" pitchFamily="34" charset="0"/>
                        </a:rPr>
                        <a:t>13±3.7</a:t>
                      </a:r>
                      <a:endParaRPr lang="ja-JP" sz="24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400" kern="100" dirty="0">
                          <a:effectLst/>
                          <a:latin typeface="Calibri" panose="020F0502020204030204" pitchFamily="34" charset="0"/>
                          <a:cs typeface="Calibri" panose="020F0502020204030204" pitchFamily="34" charset="0"/>
                        </a:rPr>
                        <a:t>8.2±2.5</a:t>
                      </a:r>
                      <a:endParaRPr lang="ja-JP" sz="24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400" kern="100" dirty="0">
                          <a:effectLst/>
                          <a:latin typeface="Calibri" panose="020F0502020204030204" pitchFamily="34" charset="0"/>
                          <a:cs typeface="Calibri" panose="020F0502020204030204" pitchFamily="34" charset="0"/>
                        </a:rPr>
                        <a:t>8.8±2.4</a:t>
                      </a:r>
                      <a:endParaRPr lang="ja-JP" sz="24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400" kern="100" dirty="0">
                          <a:effectLst/>
                          <a:latin typeface="Calibri" panose="020F0502020204030204" pitchFamily="34" charset="0"/>
                          <a:cs typeface="Calibri" panose="020F0502020204030204" pitchFamily="34" charset="0"/>
                        </a:rPr>
                        <a:t>8.8±2.1</a:t>
                      </a:r>
                      <a:endParaRPr lang="ja-JP" sz="24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extLst>
                  <a:ext uri="{0D108BD9-81ED-4DB2-BD59-A6C34878D82A}">
                    <a16:rowId xmlns:a16="http://schemas.microsoft.com/office/drawing/2014/main" val="442234508"/>
                  </a:ext>
                </a:extLst>
              </a:tr>
              <a:tr h="414656">
                <a:tc>
                  <a:txBody>
                    <a:bodyPr/>
                    <a:lstStyle/>
                    <a:p>
                      <a:pPr algn="ctr"/>
                      <a:r>
                        <a:rPr lang="en-US" sz="2400" kern="100" dirty="0">
                          <a:effectLst/>
                          <a:latin typeface="Calibri" panose="020F0502020204030204" pitchFamily="34" charset="0"/>
                          <a:cs typeface="Calibri" panose="020F0502020204030204" pitchFamily="34" charset="0"/>
                        </a:rPr>
                        <a:t>MT AVR (°)</a:t>
                      </a:r>
                      <a:endParaRPr lang="ja-JP" sz="24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400" kern="100">
                          <a:effectLst/>
                          <a:latin typeface="Calibri" panose="020F0502020204030204" pitchFamily="34" charset="0"/>
                          <a:cs typeface="Calibri" panose="020F0502020204030204" pitchFamily="34" charset="0"/>
                        </a:rPr>
                        <a:t>-14±13</a:t>
                      </a:r>
                      <a:endParaRPr lang="ja-JP" sz="24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400" kern="100">
                          <a:effectLst/>
                          <a:latin typeface="Calibri" panose="020F0502020204030204" pitchFamily="34" charset="0"/>
                          <a:cs typeface="Calibri" panose="020F0502020204030204" pitchFamily="34" charset="0"/>
                        </a:rPr>
                        <a:t>-6.8±7.3</a:t>
                      </a:r>
                      <a:endParaRPr lang="ja-JP" sz="24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400" kern="100">
                          <a:effectLst/>
                          <a:latin typeface="Calibri" panose="020F0502020204030204" pitchFamily="34" charset="0"/>
                          <a:cs typeface="Calibri" panose="020F0502020204030204" pitchFamily="34" charset="0"/>
                        </a:rPr>
                        <a:t>-7.7±7.0</a:t>
                      </a:r>
                      <a:endParaRPr lang="ja-JP" sz="24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400" kern="100" dirty="0">
                          <a:effectLst/>
                          <a:latin typeface="Calibri" panose="020F0502020204030204" pitchFamily="34" charset="0"/>
                          <a:cs typeface="Calibri" panose="020F0502020204030204" pitchFamily="34" charset="0"/>
                        </a:rPr>
                        <a:t>-6.8±6.9</a:t>
                      </a:r>
                      <a:endParaRPr lang="ja-JP" sz="24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extLst>
                  <a:ext uri="{0D108BD9-81ED-4DB2-BD59-A6C34878D82A}">
                    <a16:rowId xmlns:a16="http://schemas.microsoft.com/office/drawing/2014/main" val="3539882618"/>
                  </a:ext>
                </a:extLst>
              </a:tr>
              <a:tr h="1071913">
                <a:tc gridSpan="5">
                  <a:txBody>
                    <a:bodyPr/>
                    <a:lstStyle/>
                    <a:p>
                      <a:pPr algn="just"/>
                      <a:r>
                        <a:rPr lang="en-US" sz="1400" kern="100" dirty="0">
                          <a:effectLst/>
                          <a:latin typeface="Calibri" panose="020F0502020204030204" pitchFamily="34" charset="0"/>
                          <a:cs typeface="Calibri" panose="020F0502020204030204" pitchFamily="34" charset="0"/>
                        </a:rPr>
                        <a:t>PT: proximal thoracic, MT: main thoracic</a:t>
                      </a:r>
                      <a:endParaRPr lang="ja-JP" sz="1400" kern="100" dirty="0">
                        <a:effectLst/>
                        <a:latin typeface="Calibri" panose="020F0502020204030204" pitchFamily="34" charset="0"/>
                        <a:cs typeface="Calibri" panose="020F0502020204030204" pitchFamily="34" charset="0"/>
                      </a:endParaRPr>
                    </a:p>
                    <a:p>
                      <a:pPr algn="just"/>
                      <a:r>
                        <a:rPr lang="en-US" sz="1400" kern="100" dirty="0">
                          <a:effectLst/>
                          <a:latin typeface="Calibri" panose="020F0502020204030204" pitchFamily="34" charset="0"/>
                          <a:cs typeface="Calibri" panose="020F0502020204030204" pitchFamily="34" charset="0"/>
                        </a:rPr>
                        <a:t>TK: thoracic kyphosis, LL: lumber lordosis</a:t>
                      </a:r>
                      <a:endParaRPr lang="ja-JP" sz="1400" kern="100" dirty="0">
                        <a:effectLst/>
                        <a:latin typeface="Calibri" panose="020F0502020204030204" pitchFamily="34" charset="0"/>
                        <a:cs typeface="Calibri" panose="020F0502020204030204" pitchFamily="34" charset="0"/>
                      </a:endParaRPr>
                    </a:p>
                    <a:p>
                      <a:pPr algn="just"/>
                      <a:r>
                        <a:rPr lang="en-US" sz="1400" kern="100" dirty="0">
                          <a:effectLst/>
                          <a:latin typeface="Calibri" panose="020F0502020204030204" pitchFamily="34" charset="0"/>
                          <a:cs typeface="Calibri" panose="020F0502020204030204" pitchFamily="34" charset="0"/>
                        </a:rPr>
                        <a:t>RSHD: radiographic shoulder height difference</a:t>
                      </a:r>
                      <a:endParaRPr lang="ja-JP" sz="1400" kern="100" dirty="0">
                        <a:effectLst/>
                        <a:latin typeface="Calibri" panose="020F0502020204030204" pitchFamily="34" charset="0"/>
                        <a:cs typeface="Calibri" panose="020F0502020204030204" pitchFamily="34" charset="0"/>
                      </a:endParaRPr>
                    </a:p>
                    <a:p>
                      <a:pPr algn="just"/>
                      <a:r>
                        <a:rPr lang="en-US" sz="1400" kern="100" dirty="0">
                          <a:effectLst/>
                          <a:latin typeface="Calibri" panose="020F0502020204030204" pitchFamily="34" charset="0"/>
                          <a:cs typeface="Calibri" panose="020F0502020204030204" pitchFamily="34" charset="0"/>
                        </a:rPr>
                        <a:t>AVR: apical vertebral rotation</a:t>
                      </a:r>
                      <a:endParaRPr lang="ja-JP" sz="1400" kern="100" dirty="0">
                        <a:effectLst/>
                        <a:latin typeface="Calibri" panose="020F0502020204030204" pitchFamily="34" charset="0"/>
                        <a:cs typeface="Calibri" panose="020F0502020204030204" pitchFamily="34" charset="0"/>
                      </a:endParaRPr>
                    </a:p>
                    <a:p>
                      <a:pPr algn="just"/>
                      <a:r>
                        <a:rPr lang="en-US" sz="1400" kern="100" dirty="0">
                          <a:effectLst/>
                          <a:latin typeface="Calibri" panose="020F0502020204030204" pitchFamily="34" charset="0"/>
                          <a:cs typeface="Calibri" panose="020F0502020204030204" pitchFamily="34" charset="0"/>
                        </a:rPr>
                        <a:t>Value: mean± standard deviation</a:t>
                      </a:r>
                      <a:endParaRPr lang="ja-JP" sz="14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134150517"/>
                  </a:ext>
                </a:extLst>
              </a:tr>
            </a:tbl>
          </a:graphicData>
        </a:graphic>
      </p:graphicFrame>
    </p:spTree>
    <p:extLst>
      <p:ext uri="{BB962C8B-B14F-4D97-AF65-F5344CB8AC3E}">
        <p14:creationId xmlns:p14="http://schemas.microsoft.com/office/powerpoint/2010/main" val="4005140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0F9C22-3A16-440A-8A64-9B708AD872B9}"/>
              </a:ext>
            </a:extLst>
          </p:cNvPr>
          <p:cNvSpPr>
            <a:spLocks noGrp="1"/>
          </p:cNvSpPr>
          <p:nvPr>
            <p:ph type="title"/>
          </p:nvPr>
        </p:nvSpPr>
        <p:spPr/>
        <p:txBody>
          <a:bodyPr/>
          <a:lstStyle/>
          <a:p>
            <a:r>
              <a:rPr lang="en-US" altLang="ja-JP" kern="100" dirty="0">
                <a:latin typeface="Calibri Light" panose="020F0302020204030204" pitchFamily="34" charset="0"/>
                <a:ea typeface="游明朝" panose="02020400000000000000" pitchFamily="18" charset="-128"/>
                <a:cs typeface="Calibri Light" panose="020F0302020204030204" pitchFamily="34" charset="0"/>
              </a:rPr>
              <a:t>Result</a:t>
            </a:r>
            <a:endParaRPr kumimoji="1" lang="ja-JP" altLang="en-US" dirty="0"/>
          </a:p>
        </p:txBody>
      </p:sp>
      <p:graphicFrame>
        <p:nvGraphicFramePr>
          <p:cNvPr id="4" name="コンテンツ プレースホルダー 3">
            <a:extLst>
              <a:ext uri="{FF2B5EF4-FFF2-40B4-BE49-F238E27FC236}">
                <a16:creationId xmlns:a16="http://schemas.microsoft.com/office/drawing/2014/main" id="{BA7039FF-2423-406D-B0C8-3FDBD92F1FCE}"/>
              </a:ext>
            </a:extLst>
          </p:cNvPr>
          <p:cNvGraphicFramePr>
            <a:graphicFrameLocks noGrp="1"/>
          </p:cNvGraphicFramePr>
          <p:nvPr>
            <p:ph idx="1"/>
            <p:extLst>
              <p:ext uri="{D42A27DB-BD31-4B8C-83A1-F6EECF244321}">
                <p14:modId xmlns:p14="http://schemas.microsoft.com/office/powerpoint/2010/main" val="1242420768"/>
              </p:ext>
            </p:extLst>
          </p:nvPr>
        </p:nvGraphicFramePr>
        <p:xfrm>
          <a:off x="476678" y="1592474"/>
          <a:ext cx="11137805" cy="5097083"/>
        </p:xfrm>
        <a:graphic>
          <a:graphicData uri="http://schemas.openxmlformats.org/drawingml/2006/table">
            <a:tbl>
              <a:tblPr firstRow="1" firstCol="1" bandRow="1">
                <a:tableStyleId>{5C22544A-7EE6-4342-B048-85BDC9FD1C3A}</a:tableStyleId>
              </a:tblPr>
              <a:tblGrid>
                <a:gridCol w="2206842">
                  <a:extLst>
                    <a:ext uri="{9D8B030D-6E8A-4147-A177-3AD203B41FA5}">
                      <a16:colId xmlns:a16="http://schemas.microsoft.com/office/drawing/2014/main" val="3379731674"/>
                    </a:ext>
                  </a:extLst>
                </a:gridCol>
                <a:gridCol w="2223891">
                  <a:extLst>
                    <a:ext uri="{9D8B030D-6E8A-4147-A177-3AD203B41FA5}">
                      <a16:colId xmlns:a16="http://schemas.microsoft.com/office/drawing/2014/main" val="4092001286"/>
                    </a:ext>
                  </a:extLst>
                </a:gridCol>
                <a:gridCol w="2248803">
                  <a:extLst>
                    <a:ext uri="{9D8B030D-6E8A-4147-A177-3AD203B41FA5}">
                      <a16:colId xmlns:a16="http://schemas.microsoft.com/office/drawing/2014/main" val="2408252409"/>
                    </a:ext>
                  </a:extLst>
                </a:gridCol>
                <a:gridCol w="2248803">
                  <a:extLst>
                    <a:ext uri="{9D8B030D-6E8A-4147-A177-3AD203B41FA5}">
                      <a16:colId xmlns:a16="http://schemas.microsoft.com/office/drawing/2014/main" val="2919197185"/>
                    </a:ext>
                  </a:extLst>
                </a:gridCol>
                <a:gridCol w="2209466">
                  <a:extLst>
                    <a:ext uri="{9D8B030D-6E8A-4147-A177-3AD203B41FA5}">
                      <a16:colId xmlns:a16="http://schemas.microsoft.com/office/drawing/2014/main" val="62035004"/>
                    </a:ext>
                  </a:extLst>
                </a:gridCol>
              </a:tblGrid>
              <a:tr h="1019417">
                <a:tc>
                  <a:txBody>
                    <a:bodyPr/>
                    <a:lstStyle/>
                    <a:p>
                      <a:pPr algn="ctr"/>
                      <a:r>
                        <a:rPr lang="en-US" sz="1000" kern="100" dirty="0">
                          <a:effectLst/>
                          <a:latin typeface="Calibri" panose="020F0502020204030204" pitchFamily="34" charset="0"/>
                          <a:cs typeface="Calibri" panose="020F0502020204030204" pitchFamily="34" charset="0"/>
                        </a:rPr>
                        <a:t> </a:t>
                      </a:r>
                      <a:endParaRPr lang="ja-JP" sz="105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tc>
                <a:tc>
                  <a:txBody>
                    <a:bodyPr/>
                    <a:lstStyle/>
                    <a:p>
                      <a:pPr algn="ctr"/>
                      <a:r>
                        <a:rPr lang="en-US" sz="1800" kern="100" dirty="0">
                          <a:effectLst/>
                          <a:latin typeface="Calibri" panose="020F0502020204030204" pitchFamily="34" charset="0"/>
                          <a:cs typeface="Calibri" panose="020F0502020204030204" pitchFamily="34" charset="0"/>
                        </a:rPr>
                        <a:t>RSHD at preoperative</a:t>
                      </a:r>
                      <a:endParaRPr lang="ja-JP" sz="18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tc>
                <a:tc>
                  <a:txBody>
                    <a:bodyPr/>
                    <a:lstStyle/>
                    <a:p>
                      <a:pPr algn="ctr"/>
                      <a:r>
                        <a:rPr lang="en-US" sz="1800" kern="100" dirty="0">
                          <a:effectLst/>
                          <a:latin typeface="Calibri" panose="020F0502020204030204" pitchFamily="34" charset="0"/>
                          <a:cs typeface="Calibri" panose="020F0502020204030204" pitchFamily="34" charset="0"/>
                        </a:rPr>
                        <a:t>RSHD at immediate postoperative</a:t>
                      </a:r>
                      <a:endParaRPr lang="ja-JP" sz="18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tc>
                <a:tc>
                  <a:txBody>
                    <a:bodyPr/>
                    <a:lstStyle/>
                    <a:p>
                      <a:pPr algn="ctr"/>
                      <a:r>
                        <a:rPr lang="en-US" sz="1800" kern="100" dirty="0">
                          <a:effectLst/>
                          <a:latin typeface="Calibri" panose="020F0502020204030204" pitchFamily="34" charset="0"/>
                          <a:cs typeface="Calibri" panose="020F0502020204030204" pitchFamily="34" charset="0"/>
                        </a:rPr>
                        <a:t>RSHD at</a:t>
                      </a:r>
                    </a:p>
                    <a:p>
                      <a:pPr algn="ctr"/>
                      <a:r>
                        <a:rPr lang="en-US" sz="1800" kern="100" dirty="0">
                          <a:effectLst/>
                          <a:latin typeface="Calibri" panose="020F0502020204030204" pitchFamily="34" charset="0"/>
                          <a:cs typeface="Calibri" panose="020F0502020204030204" pitchFamily="34" charset="0"/>
                        </a:rPr>
                        <a:t> 6 months postoperative</a:t>
                      </a:r>
                      <a:endParaRPr lang="ja-JP" sz="18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tc>
                <a:tc>
                  <a:txBody>
                    <a:bodyPr/>
                    <a:lstStyle/>
                    <a:p>
                      <a:pPr algn="ctr"/>
                      <a:r>
                        <a:rPr lang="en-US" sz="1800" kern="100" dirty="0">
                          <a:effectLst/>
                          <a:latin typeface="Calibri" panose="020F0502020204030204" pitchFamily="34" charset="0"/>
                          <a:cs typeface="Calibri" panose="020F0502020204030204" pitchFamily="34" charset="0"/>
                        </a:rPr>
                        <a:t>RSHD at </a:t>
                      </a:r>
                    </a:p>
                    <a:p>
                      <a:pPr algn="ctr"/>
                      <a:r>
                        <a:rPr lang="en-US" sz="1800" kern="100" dirty="0">
                          <a:effectLst/>
                          <a:latin typeface="Calibri" panose="020F0502020204030204" pitchFamily="34" charset="0"/>
                          <a:cs typeface="Calibri" panose="020F0502020204030204" pitchFamily="34" charset="0"/>
                        </a:rPr>
                        <a:t>final follow up</a:t>
                      </a:r>
                      <a:endParaRPr lang="ja-JP" sz="18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tc>
                <a:extLst>
                  <a:ext uri="{0D108BD9-81ED-4DB2-BD59-A6C34878D82A}">
                    <a16:rowId xmlns:a16="http://schemas.microsoft.com/office/drawing/2014/main" val="2289580665"/>
                  </a:ext>
                </a:extLst>
              </a:tr>
              <a:tr h="679611">
                <a:tc>
                  <a:txBody>
                    <a:bodyPr/>
                    <a:lstStyle/>
                    <a:p>
                      <a:pPr algn="ctr"/>
                      <a:r>
                        <a:rPr lang="en-US" sz="3200" kern="100">
                          <a:effectLst/>
                          <a:latin typeface="Calibri" panose="020F0502020204030204" pitchFamily="34" charset="0"/>
                          <a:cs typeface="Calibri" panose="020F0502020204030204" pitchFamily="34" charset="0"/>
                        </a:rPr>
                        <a:t>PT Cobb</a:t>
                      </a:r>
                      <a:endParaRPr lang="ja-JP" sz="32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000" kern="100">
                          <a:effectLst/>
                          <a:latin typeface="Calibri" panose="020F0502020204030204" pitchFamily="34" charset="0"/>
                          <a:cs typeface="Calibri" panose="020F0502020204030204" pitchFamily="34" charset="0"/>
                        </a:rPr>
                        <a:t>r=-0.22</a:t>
                      </a:r>
                      <a:endParaRPr lang="ja-JP" sz="2000" kern="100">
                        <a:effectLst/>
                        <a:latin typeface="Calibri" panose="020F0502020204030204" pitchFamily="34" charset="0"/>
                        <a:cs typeface="Calibri" panose="020F0502020204030204" pitchFamily="34" charset="0"/>
                      </a:endParaRPr>
                    </a:p>
                    <a:p>
                      <a:pPr algn="ctr"/>
                      <a:r>
                        <a:rPr lang="en-US" sz="2000" kern="100">
                          <a:effectLst/>
                          <a:latin typeface="Calibri" panose="020F0502020204030204" pitchFamily="34" charset="0"/>
                          <a:cs typeface="Calibri" panose="020F0502020204030204" pitchFamily="34" charset="0"/>
                        </a:rPr>
                        <a:t>p=0.075</a:t>
                      </a:r>
                      <a:endParaRPr lang="ja-JP" sz="20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000" kern="100" dirty="0">
                          <a:solidFill>
                            <a:srgbClr val="FF0000"/>
                          </a:solidFill>
                          <a:effectLst/>
                          <a:latin typeface="Calibri" panose="020F0502020204030204" pitchFamily="34" charset="0"/>
                          <a:cs typeface="Calibri" panose="020F0502020204030204" pitchFamily="34" charset="0"/>
                        </a:rPr>
                        <a:t>r=-0.27*</a:t>
                      </a:r>
                      <a:endParaRPr lang="ja-JP" sz="2000" kern="100" dirty="0">
                        <a:solidFill>
                          <a:srgbClr val="FF0000"/>
                        </a:solidFill>
                        <a:effectLst/>
                        <a:latin typeface="Calibri" panose="020F0502020204030204" pitchFamily="34" charset="0"/>
                        <a:cs typeface="Calibri" panose="020F0502020204030204" pitchFamily="34" charset="0"/>
                      </a:endParaRPr>
                    </a:p>
                    <a:p>
                      <a:pPr algn="ctr"/>
                      <a:r>
                        <a:rPr lang="en-US" sz="2000" kern="100" dirty="0">
                          <a:solidFill>
                            <a:srgbClr val="FF0000"/>
                          </a:solidFill>
                          <a:effectLst/>
                          <a:latin typeface="Calibri" panose="020F0502020204030204" pitchFamily="34" charset="0"/>
                          <a:cs typeface="Calibri" panose="020F0502020204030204" pitchFamily="34" charset="0"/>
                        </a:rPr>
                        <a:t>p=0.028</a:t>
                      </a:r>
                      <a:endParaRPr lang="ja-JP" sz="2000" kern="100" dirty="0">
                        <a:solidFill>
                          <a:srgbClr val="FF0000"/>
                        </a:solidFill>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000" kern="100" dirty="0">
                          <a:solidFill>
                            <a:srgbClr val="FF0000"/>
                          </a:solidFill>
                          <a:effectLst/>
                          <a:latin typeface="Calibri" panose="020F0502020204030204" pitchFamily="34" charset="0"/>
                          <a:cs typeface="Calibri" panose="020F0502020204030204" pitchFamily="34" charset="0"/>
                        </a:rPr>
                        <a:t>r=-0.34*</a:t>
                      </a:r>
                      <a:endParaRPr lang="ja-JP" sz="2000" kern="100" dirty="0">
                        <a:solidFill>
                          <a:srgbClr val="FF0000"/>
                        </a:solidFill>
                        <a:effectLst/>
                        <a:latin typeface="Calibri" panose="020F0502020204030204" pitchFamily="34" charset="0"/>
                        <a:cs typeface="Calibri" panose="020F0502020204030204" pitchFamily="34" charset="0"/>
                      </a:endParaRPr>
                    </a:p>
                    <a:p>
                      <a:pPr algn="ctr"/>
                      <a:r>
                        <a:rPr lang="en-US" sz="2000" kern="100" dirty="0">
                          <a:solidFill>
                            <a:srgbClr val="FF0000"/>
                          </a:solidFill>
                          <a:effectLst/>
                          <a:latin typeface="Calibri" panose="020F0502020204030204" pitchFamily="34" charset="0"/>
                          <a:cs typeface="Calibri" panose="020F0502020204030204" pitchFamily="34" charset="0"/>
                        </a:rPr>
                        <a:t>p=0.0048</a:t>
                      </a:r>
                      <a:endParaRPr lang="ja-JP" sz="2000" kern="100" dirty="0">
                        <a:solidFill>
                          <a:srgbClr val="FF0000"/>
                        </a:solidFill>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000" kern="100" dirty="0">
                          <a:solidFill>
                            <a:srgbClr val="FF0000"/>
                          </a:solidFill>
                          <a:effectLst/>
                          <a:latin typeface="Calibri" panose="020F0502020204030204" pitchFamily="34" charset="0"/>
                          <a:cs typeface="Calibri" panose="020F0502020204030204" pitchFamily="34" charset="0"/>
                        </a:rPr>
                        <a:t>r=-0.37*</a:t>
                      </a:r>
                      <a:endParaRPr lang="ja-JP" sz="2000" kern="100" dirty="0">
                        <a:solidFill>
                          <a:srgbClr val="FF0000"/>
                        </a:solidFill>
                        <a:effectLst/>
                        <a:latin typeface="Calibri" panose="020F0502020204030204" pitchFamily="34" charset="0"/>
                        <a:cs typeface="Calibri" panose="020F0502020204030204" pitchFamily="34" charset="0"/>
                      </a:endParaRPr>
                    </a:p>
                    <a:p>
                      <a:pPr algn="ctr"/>
                      <a:r>
                        <a:rPr lang="en-US" sz="2000" kern="100" dirty="0">
                          <a:solidFill>
                            <a:srgbClr val="FF0000"/>
                          </a:solidFill>
                          <a:effectLst/>
                          <a:latin typeface="Calibri" panose="020F0502020204030204" pitchFamily="34" charset="0"/>
                          <a:cs typeface="Calibri" panose="020F0502020204030204" pitchFamily="34" charset="0"/>
                        </a:rPr>
                        <a:t>p=0.0020</a:t>
                      </a:r>
                      <a:endParaRPr lang="ja-JP" sz="2000" kern="100" dirty="0">
                        <a:solidFill>
                          <a:srgbClr val="FF0000"/>
                        </a:solidFill>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extLst>
                  <a:ext uri="{0D108BD9-81ED-4DB2-BD59-A6C34878D82A}">
                    <a16:rowId xmlns:a16="http://schemas.microsoft.com/office/drawing/2014/main" val="2450691665"/>
                  </a:ext>
                </a:extLst>
              </a:tr>
              <a:tr h="679611">
                <a:tc>
                  <a:txBody>
                    <a:bodyPr/>
                    <a:lstStyle/>
                    <a:p>
                      <a:pPr algn="ctr"/>
                      <a:r>
                        <a:rPr lang="en-US" sz="3200" kern="100">
                          <a:effectLst/>
                          <a:latin typeface="Calibri" panose="020F0502020204030204" pitchFamily="34" charset="0"/>
                          <a:cs typeface="Calibri" panose="020F0502020204030204" pitchFamily="34" charset="0"/>
                        </a:rPr>
                        <a:t>MT Cobb</a:t>
                      </a:r>
                      <a:endParaRPr lang="ja-JP" sz="32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000" kern="100">
                          <a:effectLst/>
                          <a:latin typeface="Calibri" panose="020F0502020204030204" pitchFamily="34" charset="0"/>
                          <a:cs typeface="Calibri" panose="020F0502020204030204" pitchFamily="34" charset="0"/>
                        </a:rPr>
                        <a:t>r=-0.16</a:t>
                      </a:r>
                      <a:endParaRPr lang="ja-JP" sz="2000" kern="100">
                        <a:effectLst/>
                        <a:latin typeface="Calibri" panose="020F0502020204030204" pitchFamily="34" charset="0"/>
                        <a:cs typeface="Calibri" panose="020F0502020204030204" pitchFamily="34" charset="0"/>
                      </a:endParaRPr>
                    </a:p>
                    <a:p>
                      <a:pPr algn="ctr"/>
                      <a:r>
                        <a:rPr lang="en-US" sz="2000" kern="100">
                          <a:effectLst/>
                          <a:latin typeface="Calibri" panose="020F0502020204030204" pitchFamily="34" charset="0"/>
                          <a:cs typeface="Calibri" panose="020F0502020204030204" pitchFamily="34" charset="0"/>
                        </a:rPr>
                        <a:t>p=0.20</a:t>
                      </a:r>
                      <a:endParaRPr lang="ja-JP" sz="20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000" kern="100" dirty="0">
                          <a:effectLst/>
                          <a:latin typeface="Calibri" panose="020F0502020204030204" pitchFamily="34" charset="0"/>
                          <a:cs typeface="Calibri" panose="020F0502020204030204" pitchFamily="34" charset="0"/>
                        </a:rPr>
                        <a:t>r=-0.0083</a:t>
                      </a:r>
                      <a:endParaRPr lang="ja-JP" sz="2000" kern="100" dirty="0">
                        <a:effectLst/>
                        <a:latin typeface="Calibri" panose="020F0502020204030204" pitchFamily="34" charset="0"/>
                        <a:cs typeface="Calibri" panose="020F0502020204030204" pitchFamily="34" charset="0"/>
                      </a:endParaRPr>
                    </a:p>
                    <a:p>
                      <a:pPr algn="ctr"/>
                      <a:r>
                        <a:rPr lang="en-US" sz="2000" kern="100" dirty="0">
                          <a:effectLst/>
                          <a:latin typeface="Calibri" panose="020F0502020204030204" pitchFamily="34" charset="0"/>
                          <a:cs typeface="Calibri" panose="020F0502020204030204" pitchFamily="34" charset="0"/>
                        </a:rPr>
                        <a:t>p=0.95</a:t>
                      </a:r>
                      <a:endParaRPr lang="ja-JP" sz="20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tabLst>
                          <a:tab pos="146050" algn="l"/>
                          <a:tab pos="475615" algn="ctr"/>
                        </a:tabLst>
                      </a:pPr>
                      <a:r>
                        <a:rPr lang="en-US" sz="2000" kern="100" dirty="0">
                          <a:effectLst/>
                          <a:latin typeface="Calibri" panose="020F0502020204030204" pitchFamily="34" charset="0"/>
                          <a:cs typeface="Calibri" panose="020F0502020204030204" pitchFamily="34" charset="0"/>
                        </a:rPr>
                        <a:t>r=-0.020</a:t>
                      </a:r>
                      <a:endParaRPr lang="ja-JP" sz="2000" kern="100" dirty="0">
                        <a:effectLst/>
                        <a:latin typeface="Calibri" panose="020F0502020204030204" pitchFamily="34" charset="0"/>
                        <a:cs typeface="Calibri" panose="020F0502020204030204" pitchFamily="34" charset="0"/>
                      </a:endParaRPr>
                    </a:p>
                    <a:p>
                      <a:pPr algn="ctr"/>
                      <a:r>
                        <a:rPr lang="en-US" sz="2000" kern="100" dirty="0">
                          <a:effectLst/>
                          <a:latin typeface="Calibri" panose="020F0502020204030204" pitchFamily="34" charset="0"/>
                          <a:cs typeface="Calibri" panose="020F0502020204030204" pitchFamily="34" charset="0"/>
                        </a:rPr>
                        <a:t>p=0.88</a:t>
                      </a:r>
                      <a:endParaRPr lang="ja-JP" sz="20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000" kern="100">
                          <a:effectLst/>
                          <a:latin typeface="Calibri" panose="020F0502020204030204" pitchFamily="34" charset="0"/>
                          <a:cs typeface="Calibri" panose="020F0502020204030204" pitchFamily="34" charset="0"/>
                        </a:rPr>
                        <a:t>r=0.061</a:t>
                      </a:r>
                      <a:endParaRPr lang="ja-JP" sz="2000" kern="100">
                        <a:effectLst/>
                        <a:latin typeface="Calibri" panose="020F0502020204030204" pitchFamily="34" charset="0"/>
                        <a:cs typeface="Calibri" panose="020F0502020204030204" pitchFamily="34" charset="0"/>
                      </a:endParaRPr>
                    </a:p>
                    <a:p>
                      <a:pPr algn="ctr"/>
                      <a:r>
                        <a:rPr lang="en-US" sz="2000" kern="100">
                          <a:effectLst/>
                          <a:latin typeface="Calibri" panose="020F0502020204030204" pitchFamily="34" charset="0"/>
                          <a:cs typeface="Calibri" panose="020F0502020204030204" pitchFamily="34" charset="0"/>
                        </a:rPr>
                        <a:t>p=0.63</a:t>
                      </a:r>
                      <a:endParaRPr lang="ja-JP" sz="20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extLst>
                  <a:ext uri="{0D108BD9-81ED-4DB2-BD59-A6C34878D82A}">
                    <a16:rowId xmlns:a16="http://schemas.microsoft.com/office/drawing/2014/main" val="55167548"/>
                  </a:ext>
                </a:extLst>
              </a:tr>
              <a:tr h="679611">
                <a:tc>
                  <a:txBody>
                    <a:bodyPr/>
                    <a:lstStyle/>
                    <a:p>
                      <a:pPr algn="ctr"/>
                      <a:r>
                        <a:rPr lang="en-US" sz="3200" kern="100" dirty="0">
                          <a:effectLst/>
                          <a:latin typeface="Calibri" panose="020F0502020204030204" pitchFamily="34" charset="0"/>
                          <a:cs typeface="Calibri" panose="020F0502020204030204" pitchFamily="34" charset="0"/>
                        </a:rPr>
                        <a:t>TK (T4/12)</a:t>
                      </a:r>
                      <a:endParaRPr lang="ja-JP" sz="32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000" kern="100" dirty="0">
                          <a:effectLst/>
                          <a:latin typeface="Calibri" panose="020F0502020204030204" pitchFamily="34" charset="0"/>
                          <a:cs typeface="Calibri" panose="020F0502020204030204" pitchFamily="34" charset="0"/>
                        </a:rPr>
                        <a:t>r=-0.12</a:t>
                      </a:r>
                      <a:endParaRPr lang="ja-JP" sz="2000" kern="100" dirty="0">
                        <a:effectLst/>
                        <a:latin typeface="Calibri" panose="020F0502020204030204" pitchFamily="34" charset="0"/>
                        <a:cs typeface="Calibri" panose="020F0502020204030204" pitchFamily="34" charset="0"/>
                      </a:endParaRPr>
                    </a:p>
                    <a:p>
                      <a:pPr algn="ctr"/>
                      <a:r>
                        <a:rPr lang="en-US" sz="2000" kern="100" dirty="0">
                          <a:effectLst/>
                          <a:latin typeface="Calibri" panose="020F0502020204030204" pitchFamily="34" charset="0"/>
                          <a:cs typeface="Calibri" panose="020F0502020204030204" pitchFamily="34" charset="0"/>
                        </a:rPr>
                        <a:t>p=0.32</a:t>
                      </a:r>
                      <a:endParaRPr lang="ja-JP" sz="20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000" kern="100">
                          <a:effectLst/>
                          <a:latin typeface="Calibri" panose="020F0502020204030204" pitchFamily="34" charset="0"/>
                          <a:cs typeface="Calibri" panose="020F0502020204030204" pitchFamily="34" charset="0"/>
                        </a:rPr>
                        <a:t>r=0.074</a:t>
                      </a:r>
                      <a:endParaRPr lang="ja-JP" sz="2000" kern="100">
                        <a:effectLst/>
                        <a:latin typeface="Calibri" panose="020F0502020204030204" pitchFamily="34" charset="0"/>
                        <a:cs typeface="Calibri" panose="020F0502020204030204" pitchFamily="34" charset="0"/>
                      </a:endParaRPr>
                    </a:p>
                    <a:p>
                      <a:pPr algn="ctr"/>
                      <a:r>
                        <a:rPr lang="en-US" sz="2000" kern="100">
                          <a:effectLst/>
                          <a:latin typeface="Calibri" panose="020F0502020204030204" pitchFamily="34" charset="0"/>
                          <a:cs typeface="Calibri" panose="020F0502020204030204" pitchFamily="34" charset="0"/>
                        </a:rPr>
                        <a:t>p=0.55</a:t>
                      </a:r>
                      <a:endParaRPr lang="ja-JP" sz="20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000" kern="100" dirty="0">
                          <a:effectLst/>
                          <a:latin typeface="Calibri" panose="020F0502020204030204" pitchFamily="34" charset="0"/>
                          <a:cs typeface="Calibri" panose="020F0502020204030204" pitchFamily="34" charset="0"/>
                        </a:rPr>
                        <a:t>r=0.010</a:t>
                      </a:r>
                      <a:endParaRPr lang="ja-JP" sz="2000" kern="100" dirty="0">
                        <a:effectLst/>
                        <a:latin typeface="Calibri" panose="020F0502020204030204" pitchFamily="34" charset="0"/>
                        <a:cs typeface="Calibri" panose="020F0502020204030204" pitchFamily="34" charset="0"/>
                      </a:endParaRPr>
                    </a:p>
                    <a:p>
                      <a:pPr algn="ctr"/>
                      <a:r>
                        <a:rPr lang="en-US" sz="2000" kern="100" dirty="0">
                          <a:effectLst/>
                          <a:latin typeface="Calibri" panose="020F0502020204030204" pitchFamily="34" charset="0"/>
                          <a:cs typeface="Calibri" panose="020F0502020204030204" pitchFamily="34" charset="0"/>
                        </a:rPr>
                        <a:t>p=0.94</a:t>
                      </a:r>
                      <a:endParaRPr lang="ja-JP" sz="20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000" kern="100">
                          <a:effectLst/>
                          <a:latin typeface="Calibri" panose="020F0502020204030204" pitchFamily="34" charset="0"/>
                          <a:cs typeface="Calibri" panose="020F0502020204030204" pitchFamily="34" charset="0"/>
                        </a:rPr>
                        <a:t>r=0.0035</a:t>
                      </a:r>
                      <a:endParaRPr lang="ja-JP" sz="2000" kern="100">
                        <a:effectLst/>
                        <a:latin typeface="Calibri" panose="020F0502020204030204" pitchFamily="34" charset="0"/>
                        <a:cs typeface="Calibri" panose="020F0502020204030204" pitchFamily="34" charset="0"/>
                      </a:endParaRPr>
                    </a:p>
                    <a:p>
                      <a:pPr algn="ctr"/>
                      <a:r>
                        <a:rPr lang="en-US" sz="2000" kern="100">
                          <a:effectLst/>
                          <a:latin typeface="Calibri" panose="020F0502020204030204" pitchFamily="34" charset="0"/>
                          <a:cs typeface="Calibri" panose="020F0502020204030204" pitchFamily="34" charset="0"/>
                        </a:rPr>
                        <a:t>p=0.98</a:t>
                      </a:r>
                      <a:endParaRPr lang="ja-JP" sz="20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extLst>
                  <a:ext uri="{0D108BD9-81ED-4DB2-BD59-A6C34878D82A}">
                    <a16:rowId xmlns:a16="http://schemas.microsoft.com/office/drawing/2014/main" val="2242001531"/>
                  </a:ext>
                </a:extLst>
              </a:tr>
              <a:tr h="679611">
                <a:tc>
                  <a:txBody>
                    <a:bodyPr/>
                    <a:lstStyle/>
                    <a:p>
                      <a:pPr algn="ctr"/>
                      <a:r>
                        <a:rPr lang="en-US" sz="3200" kern="100" dirty="0">
                          <a:effectLst/>
                          <a:latin typeface="Calibri" panose="020F0502020204030204" pitchFamily="34" charset="0"/>
                          <a:cs typeface="Calibri" panose="020F0502020204030204" pitchFamily="34" charset="0"/>
                        </a:rPr>
                        <a:t>LL (L1/5)</a:t>
                      </a:r>
                      <a:endParaRPr lang="ja-JP" sz="32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000" kern="100">
                          <a:effectLst/>
                          <a:latin typeface="Calibri" panose="020F0502020204030204" pitchFamily="34" charset="0"/>
                          <a:cs typeface="Calibri" panose="020F0502020204030204" pitchFamily="34" charset="0"/>
                        </a:rPr>
                        <a:t>r=-0.043</a:t>
                      </a:r>
                      <a:endParaRPr lang="ja-JP" sz="2000" kern="100">
                        <a:effectLst/>
                        <a:latin typeface="Calibri" panose="020F0502020204030204" pitchFamily="34" charset="0"/>
                        <a:cs typeface="Calibri" panose="020F0502020204030204" pitchFamily="34" charset="0"/>
                      </a:endParaRPr>
                    </a:p>
                    <a:p>
                      <a:pPr algn="ctr"/>
                      <a:r>
                        <a:rPr lang="en-US" sz="2000" kern="100">
                          <a:effectLst/>
                          <a:latin typeface="Calibri" panose="020F0502020204030204" pitchFamily="34" charset="0"/>
                          <a:cs typeface="Calibri" panose="020F0502020204030204" pitchFamily="34" charset="0"/>
                        </a:rPr>
                        <a:t>p=0.73</a:t>
                      </a:r>
                      <a:endParaRPr lang="ja-JP" sz="20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000" kern="100" dirty="0">
                          <a:effectLst/>
                          <a:latin typeface="Calibri" panose="020F0502020204030204" pitchFamily="34" charset="0"/>
                          <a:cs typeface="Calibri" panose="020F0502020204030204" pitchFamily="34" charset="0"/>
                        </a:rPr>
                        <a:t>r=0.16</a:t>
                      </a:r>
                      <a:endParaRPr lang="ja-JP" sz="2000" kern="100" dirty="0">
                        <a:effectLst/>
                        <a:latin typeface="Calibri" panose="020F0502020204030204" pitchFamily="34" charset="0"/>
                        <a:cs typeface="Calibri" panose="020F0502020204030204" pitchFamily="34" charset="0"/>
                      </a:endParaRPr>
                    </a:p>
                    <a:p>
                      <a:pPr algn="ctr"/>
                      <a:r>
                        <a:rPr lang="en-US" sz="2000" kern="100" dirty="0">
                          <a:effectLst/>
                          <a:latin typeface="Calibri" panose="020F0502020204030204" pitchFamily="34" charset="0"/>
                          <a:cs typeface="Calibri" panose="020F0502020204030204" pitchFamily="34" charset="0"/>
                        </a:rPr>
                        <a:t>p=0.21</a:t>
                      </a:r>
                      <a:endParaRPr lang="ja-JP" sz="20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000" kern="100" dirty="0">
                          <a:effectLst/>
                          <a:latin typeface="Calibri" panose="020F0502020204030204" pitchFamily="34" charset="0"/>
                          <a:cs typeface="Calibri" panose="020F0502020204030204" pitchFamily="34" charset="0"/>
                        </a:rPr>
                        <a:t>r=-0.15</a:t>
                      </a:r>
                      <a:endParaRPr lang="ja-JP" sz="2000" kern="100" dirty="0">
                        <a:effectLst/>
                        <a:latin typeface="Calibri" panose="020F0502020204030204" pitchFamily="34" charset="0"/>
                        <a:cs typeface="Calibri" panose="020F0502020204030204" pitchFamily="34" charset="0"/>
                      </a:endParaRPr>
                    </a:p>
                    <a:p>
                      <a:pPr algn="ctr"/>
                      <a:r>
                        <a:rPr lang="en-US" sz="2000" kern="100" dirty="0">
                          <a:effectLst/>
                          <a:latin typeface="Calibri" panose="020F0502020204030204" pitchFamily="34" charset="0"/>
                          <a:cs typeface="Calibri" panose="020F0502020204030204" pitchFamily="34" charset="0"/>
                        </a:rPr>
                        <a:t>p=0.22</a:t>
                      </a:r>
                      <a:endParaRPr lang="ja-JP" sz="20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000" kern="100" dirty="0">
                          <a:effectLst/>
                          <a:latin typeface="Calibri" panose="020F0502020204030204" pitchFamily="34" charset="0"/>
                          <a:cs typeface="Calibri" panose="020F0502020204030204" pitchFamily="34" charset="0"/>
                        </a:rPr>
                        <a:t>r=0.096</a:t>
                      </a:r>
                      <a:endParaRPr lang="ja-JP" sz="2000" kern="100" dirty="0">
                        <a:effectLst/>
                        <a:latin typeface="Calibri" panose="020F0502020204030204" pitchFamily="34" charset="0"/>
                        <a:cs typeface="Calibri" panose="020F0502020204030204" pitchFamily="34" charset="0"/>
                      </a:endParaRPr>
                    </a:p>
                    <a:p>
                      <a:pPr algn="ctr"/>
                      <a:r>
                        <a:rPr lang="en-US" sz="2000" kern="100" dirty="0">
                          <a:effectLst/>
                          <a:latin typeface="Calibri" panose="020F0502020204030204" pitchFamily="34" charset="0"/>
                          <a:cs typeface="Calibri" panose="020F0502020204030204" pitchFamily="34" charset="0"/>
                        </a:rPr>
                        <a:t>p=0.44</a:t>
                      </a:r>
                      <a:endParaRPr lang="ja-JP" sz="20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extLst>
                  <a:ext uri="{0D108BD9-81ED-4DB2-BD59-A6C34878D82A}">
                    <a16:rowId xmlns:a16="http://schemas.microsoft.com/office/drawing/2014/main" val="2547545433"/>
                  </a:ext>
                </a:extLst>
              </a:tr>
              <a:tr h="679611">
                <a:tc>
                  <a:txBody>
                    <a:bodyPr/>
                    <a:lstStyle/>
                    <a:p>
                      <a:pPr algn="ctr"/>
                      <a:r>
                        <a:rPr lang="en-US" sz="3200" kern="100">
                          <a:effectLst/>
                          <a:latin typeface="Calibri" panose="020F0502020204030204" pitchFamily="34" charset="0"/>
                          <a:cs typeface="Calibri" panose="020F0502020204030204" pitchFamily="34" charset="0"/>
                        </a:rPr>
                        <a:t>PT AVR</a:t>
                      </a:r>
                      <a:endParaRPr lang="ja-JP" sz="32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000" kern="100">
                          <a:effectLst/>
                          <a:latin typeface="Calibri" panose="020F0502020204030204" pitchFamily="34" charset="0"/>
                          <a:cs typeface="Calibri" panose="020F0502020204030204" pitchFamily="34" charset="0"/>
                        </a:rPr>
                        <a:t>r=-0.11</a:t>
                      </a:r>
                      <a:endParaRPr lang="ja-JP" sz="2000" kern="100">
                        <a:effectLst/>
                        <a:latin typeface="Calibri" panose="020F0502020204030204" pitchFamily="34" charset="0"/>
                        <a:cs typeface="Calibri" panose="020F0502020204030204" pitchFamily="34" charset="0"/>
                      </a:endParaRPr>
                    </a:p>
                    <a:p>
                      <a:pPr algn="ctr"/>
                      <a:r>
                        <a:rPr lang="en-US" sz="2000" kern="100">
                          <a:effectLst/>
                          <a:latin typeface="Calibri" panose="020F0502020204030204" pitchFamily="34" charset="0"/>
                          <a:cs typeface="Calibri" panose="020F0502020204030204" pitchFamily="34" charset="0"/>
                        </a:rPr>
                        <a:t>p=0.36</a:t>
                      </a:r>
                      <a:endParaRPr lang="ja-JP" sz="20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000" kern="100" dirty="0">
                          <a:solidFill>
                            <a:srgbClr val="FF0000"/>
                          </a:solidFill>
                          <a:effectLst/>
                          <a:latin typeface="Calibri" panose="020F0502020204030204" pitchFamily="34" charset="0"/>
                          <a:cs typeface="Calibri" panose="020F0502020204030204" pitchFamily="34" charset="0"/>
                        </a:rPr>
                        <a:t>r=-0.26*</a:t>
                      </a:r>
                      <a:endParaRPr lang="ja-JP" sz="2000" kern="100" dirty="0">
                        <a:solidFill>
                          <a:srgbClr val="FF0000"/>
                        </a:solidFill>
                        <a:effectLst/>
                        <a:latin typeface="Calibri" panose="020F0502020204030204" pitchFamily="34" charset="0"/>
                        <a:cs typeface="Calibri" panose="020F0502020204030204" pitchFamily="34" charset="0"/>
                      </a:endParaRPr>
                    </a:p>
                    <a:p>
                      <a:pPr algn="ctr"/>
                      <a:r>
                        <a:rPr lang="en-US" sz="2000" kern="100" dirty="0">
                          <a:solidFill>
                            <a:srgbClr val="FF0000"/>
                          </a:solidFill>
                          <a:effectLst/>
                          <a:latin typeface="Calibri" panose="020F0502020204030204" pitchFamily="34" charset="0"/>
                          <a:cs typeface="Calibri" panose="020F0502020204030204" pitchFamily="34" charset="0"/>
                        </a:rPr>
                        <a:t>p=0.037</a:t>
                      </a:r>
                      <a:endParaRPr lang="ja-JP" sz="2000" kern="100" dirty="0">
                        <a:solidFill>
                          <a:srgbClr val="FF0000"/>
                        </a:solidFill>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000" kern="100" dirty="0">
                          <a:solidFill>
                            <a:srgbClr val="FF0000"/>
                          </a:solidFill>
                          <a:effectLst/>
                          <a:latin typeface="Calibri" panose="020F0502020204030204" pitchFamily="34" charset="0"/>
                          <a:cs typeface="Calibri" panose="020F0502020204030204" pitchFamily="34" charset="0"/>
                        </a:rPr>
                        <a:t>r=-0.29*</a:t>
                      </a:r>
                      <a:endParaRPr lang="ja-JP" sz="2000" kern="100" dirty="0">
                        <a:solidFill>
                          <a:srgbClr val="FF0000"/>
                        </a:solidFill>
                        <a:effectLst/>
                        <a:latin typeface="Calibri" panose="020F0502020204030204" pitchFamily="34" charset="0"/>
                        <a:cs typeface="Calibri" panose="020F0502020204030204" pitchFamily="34" charset="0"/>
                      </a:endParaRPr>
                    </a:p>
                    <a:p>
                      <a:pPr algn="ctr"/>
                      <a:r>
                        <a:rPr lang="en-US" sz="2000" kern="100" dirty="0">
                          <a:solidFill>
                            <a:srgbClr val="FF0000"/>
                          </a:solidFill>
                          <a:effectLst/>
                          <a:latin typeface="Calibri" panose="020F0502020204030204" pitchFamily="34" charset="0"/>
                          <a:cs typeface="Calibri" panose="020F0502020204030204" pitchFamily="34" charset="0"/>
                        </a:rPr>
                        <a:t>p=0.017</a:t>
                      </a:r>
                      <a:endParaRPr lang="ja-JP" sz="2000" kern="100" dirty="0">
                        <a:solidFill>
                          <a:srgbClr val="FF0000"/>
                        </a:solidFill>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000" kern="100" dirty="0">
                          <a:solidFill>
                            <a:srgbClr val="FF0000"/>
                          </a:solidFill>
                          <a:effectLst/>
                          <a:latin typeface="Calibri" panose="020F0502020204030204" pitchFamily="34" charset="0"/>
                          <a:cs typeface="Calibri" panose="020F0502020204030204" pitchFamily="34" charset="0"/>
                        </a:rPr>
                        <a:t>r=-0.28*</a:t>
                      </a:r>
                      <a:endParaRPr lang="ja-JP" sz="2000" kern="100" dirty="0">
                        <a:solidFill>
                          <a:srgbClr val="FF0000"/>
                        </a:solidFill>
                        <a:effectLst/>
                        <a:latin typeface="Calibri" panose="020F0502020204030204" pitchFamily="34" charset="0"/>
                        <a:cs typeface="Calibri" panose="020F0502020204030204" pitchFamily="34" charset="0"/>
                      </a:endParaRPr>
                    </a:p>
                    <a:p>
                      <a:pPr algn="ctr"/>
                      <a:r>
                        <a:rPr lang="en-US" sz="2000" kern="100" dirty="0">
                          <a:solidFill>
                            <a:srgbClr val="FF0000"/>
                          </a:solidFill>
                          <a:effectLst/>
                          <a:latin typeface="Calibri" panose="020F0502020204030204" pitchFamily="34" charset="0"/>
                          <a:cs typeface="Calibri" panose="020F0502020204030204" pitchFamily="34" charset="0"/>
                        </a:rPr>
                        <a:t>p=0.022</a:t>
                      </a:r>
                      <a:endParaRPr lang="ja-JP" sz="2000" kern="100" dirty="0">
                        <a:solidFill>
                          <a:srgbClr val="FF0000"/>
                        </a:solidFill>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extLst>
                  <a:ext uri="{0D108BD9-81ED-4DB2-BD59-A6C34878D82A}">
                    <a16:rowId xmlns:a16="http://schemas.microsoft.com/office/drawing/2014/main" val="3362769622"/>
                  </a:ext>
                </a:extLst>
              </a:tr>
              <a:tr h="679611">
                <a:tc>
                  <a:txBody>
                    <a:bodyPr/>
                    <a:lstStyle/>
                    <a:p>
                      <a:pPr algn="ctr"/>
                      <a:r>
                        <a:rPr lang="en-US" sz="3200" kern="100" dirty="0">
                          <a:effectLst/>
                          <a:latin typeface="Calibri" panose="020F0502020204030204" pitchFamily="34" charset="0"/>
                          <a:cs typeface="Calibri" panose="020F0502020204030204" pitchFamily="34" charset="0"/>
                        </a:rPr>
                        <a:t>MT AVR</a:t>
                      </a:r>
                      <a:endParaRPr lang="ja-JP" sz="32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000" kern="100">
                          <a:effectLst/>
                          <a:latin typeface="Calibri" panose="020F0502020204030204" pitchFamily="34" charset="0"/>
                          <a:cs typeface="Calibri" panose="020F0502020204030204" pitchFamily="34" charset="0"/>
                        </a:rPr>
                        <a:t>r=0.18</a:t>
                      </a:r>
                      <a:endParaRPr lang="ja-JP" sz="2000" kern="100">
                        <a:effectLst/>
                        <a:latin typeface="Calibri" panose="020F0502020204030204" pitchFamily="34" charset="0"/>
                        <a:cs typeface="Calibri" panose="020F0502020204030204" pitchFamily="34" charset="0"/>
                      </a:endParaRPr>
                    </a:p>
                    <a:p>
                      <a:pPr algn="ctr"/>
                      <a:r>
                        <a:rPr lang="en-US" sz="2000" kern="100">
                          <a:effectLst/>
                          <a:latin typeface="Calibri" panose="020F0502020204030204" pitchFamily="34" charset="0"/>
                          <a:cs typeface="Calibri" panose="020F0502020204030204" pitchFamily="34" charset="0"/>
                        </a:rPr>
                        <a:t>p=0.14</a:t>
                      </a:r>
                      <a:endParaRPr lang="ja-JP" sz="20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000" kern="100">
                          <a:effectLst/>
                          <a:latin typeface="Calibri" panose="020F0502020204030204" pitchFamily="34" charset="0"/>
                          <a:cs typeface="Calibri" panose="020F0502020204030204" pitchFamily="34" charset="0"/>
                        </a:rPr>
                        <a:t>r=0.10</a:t>
                      </a:r>
                      <a:endParaRPr lang="ja-JP" sz="2000" kern="100">
                        <a:effectLst/>
                        <a:latin typeface="Calibri" panose="020F0502020204030204" pitchFamily="34" charset="0"/>
                        <a:cs typeface="Calibri" panose="020F0502020204030204" pitchFamily="34" charset="0"/>
                      </a:endParaRPr>
                    </a:p>
                    <a:p>
                      <a:pPr algn="ctr"/>
                      <a:r>
                        <a:rPr lang="en-US" sz="2000" kern="100">
                          <a:effectLst/>
                          <a:latin typeface="Calibri" panose="020F0502020204030204" pitchFamily="34" charset="0"/>
                          <a:cs typeface="Calibri" panose="020F0502020204030204" pitchFamily="34" charset="0"/>
                        </a:rPr>
                        <a:t>p=0.41</a:t>
                      </a:r>
                      <a:endParaRPr lang="ja-JP" sz="2000" kern="10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000" kern="100" dirty="0">
                          <a:solidFill>
                            <a:srgbClr val="FF0000"/>
                          </a:solidFill>
                          <a:effectLst/>
                          <a:latin typeface="Calibri" panose="020F0502020204030204" pitchFamily="34" charset="0"/>
                          <a:cs typeface="Calibri" panose="020F0502020204030204" pitchFamily="34" charset="0"/>
                        </a:rPr>
                        <a:t>r=0.25*</a:t>
                      </a:r>
                      <a:endParaRPr lang="ja-JP" sz="2000" kern="100" dirty="0">
                        <a:solidFill>
                          <a:srgbClr val="FF0000"/>
                        </a:solidFill>
                        <a:effectLst/>
                        <a:latin typeface="Calibri" panose="020F0502020204030204" pitchFamily="34" charset="0"/>
                        <a:cs typeface="Calibri" panose="020F0502020204030204" pitchFamily="34" charset="0"/>
                      </a:endParaRPr>
                    </a:p>
                    <a:p>
                      <a:pPr algn="ctr"/>
                      <a:r>
                        <a:rPr lang="en-US" sz="2000" kern="100" dirty="0">
                          <a:solidFill>
                            <a:srgbClr val="FF0000"/>
                          </a:solidFill>
                          <a:effectLst/>
                          <a:latin typeface="Calibri" panose="020F0502020204030204" pitchFamily="34" charset="0"/>
                          <a:cs typeface="Calibri" panose="020F0502020204030204" pitchFamily="34" charset="0"/>
                        </a:rPr>
                        <a:t>P=0.046</a:t>
                      </a:r>
                      <a:endParaRPr lang="ja-JP" sz="2000" kern="100" dirty="0">
                        <a:solidFill>
                          <a:srgbClr val="FF0000"/>
                        </a:solidFill>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tc>
                  <a:txBody>
                    <a:bodyPr/>
                    <a:lstStyle/>
                    <a:p>
                      <a:pPr algn="ctr"/>
                      <a:r>
                        <a:rPr lang="en-US" sz="2000" kern="100" dirty="0">
                          <a:effectLst/>
                          <a:latin typeface="Calibri" panose="020F0502020204030204" pitchFamily="34" charset="0"/>
                          <a:cs typeface="Calibri" panose="020F0502020204030204" pitchFamily="34" charset="0"/>
                        </a:rPr>
                        <a:t>r=0.23</a:t>
                      </a:r>
                      <a:endParaRPr lang="ja-JP" sz="2000" kern="100" dirty="0">
                        <a:effectLst/>
                        <a:latin typeface="Calibri" panose="020F0502020204030204" pitchFamily="34" charset="0"/>
                        <a:cs typeface="Calibri" panose="020F0502020204030204" pitchFamily="34" charset="0"/>
                      </a:endParaRPr>
                    </a:p>
                    <a:p>
                      <a:pPr algn="ctr"/>
                      <a:r>
                        <a:rPr lang="en-US" sz="2000" kern="100" dirty="0">
                          <a:effectLst/>
                          <a:latin typeface="Calibri" panose="020F0502020204030204" pitchFamily="34" charset="0"/>
                          <a:cs typeface="Calibri" panose="020F0502020204030204" pitchFamily="34" charset="0"/>
                        </a:rPr>
                        <a:t>p=0.066</a:t>
                      </a:r>
                      <a:endParaRPr lang="ja-JP" sz="2000" kern="100" dirty="0">
                        <a:effectLst/>
                        <a:latin typeface="Calibri" panose="020F0502020204030204" pitchFamily="34" charset="0"/>
                        <a:ea typeface="游明朝" panose="02020400000000000000" pitchFamily="18" charset="-128"/>
                        <a:cs typeface="Calibri" panose="020F0502020204030204" pitchFamily="34" charset="0"/>
                      </a:endParaRPr>
                    </a:p>
                  </a:txBody>
                  <a:tcPr marL="68580" marR="68580" marT="0" marB="0" anchor="ctr"/>
                </a:tc>
                <a:extLst>
                  <a:ext uri="{0D108BD9-81ED-4DB2-BD59-A6C34878D82A}">
                    <a16:rowId xmlns:a16="http://schemas.microsoft.com/office/drawing/2014/main" val="3930370319"/>
                  </a:ext>
                </a:extLst>
              </a:tr>
            </a:tbl>
          </a:graphicData>
        </a:graphic>
      </p:graphicFrame>
      <p:sp>
        <p:nvSpPr>
          <p:cNvPr id="8" name="テキスト ボックス 7">
            <a:extLst>
              <a:ext uri="{FF2B5EF4-FFF2-40B4-BE49-F238E27FC236}">
                <a16:creationId xmlns:a16="http://schemas.microsoft.com/office/drawing/2014/main" id="{7697422B-BADF-42FA-B51A-FFEE5A7B3510}"/>
              </a:ext>
            </a:extLst>
          </p:cNvPr>
          <p:cNvSpPr txBox="1"/>
          <p:nvPr/>
        </p:nvSpPr>
        <p:spPr>
          <a:xfrm>
            <a:off x="607308" y="1223143"/>
            <a:ext cx="10876547" cy="369332"/>
          </a:xfrm>
          <a:prstGeom prst="rect">
            <a:avLst/>
          </a:prstGeom>
          <a:noFill/>
        </p:spPr>
        <p:txBody>
          <a:bodyPr wrap="square">
            <a:spAutoFit/>
          </a:bodyPr>
          <a:lstStyle/>
          <a:p>
            <a:pPr algn="just"/>
            <a:r>
              <a:rPr lang="en-US" altLang="ja-JP" sz="1800" kern="100" dirty="0">
                <a:effectLst/>
                <a:latin typeface="Times New Roman" panose="02020603050405020304" pitchFamily="18" charset="0"/>
                <a:ea typeface="游明朝" panose="02020400000000000000" pitchFamily="18" charset="-128"/>
                <a:cs typeface="Times New Roman" panose="02020603050405020304" pitchFamily="18" charset="0"/>
              </a:rPr>
              <a:t>Table: Correlation coefficient between RSHD at final follow-up and other radiographic parameters at each period</a:t>
            </a: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653145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B03AE5-224D-47C2-A93A-1303713196BD}"/>
              </a:ext>
            </a:extLst>
          </p:cNvPr>
          <p:cNvSpPr>
            <a:spLocks noGrp="1"/>
          </p:cNvSpPr>
          <p:nvPr>
            <p:ph type="title"/>
          </p:nvPr>
        </p:nvSpPr>
        <p:spPr/>
        <p:txBody>
          <a:bodyPr/>
          <a:lstStyle/>
          <a:p>
            <a:r>
              <a:rPr kumimoji="1" lang="en-US" altLang="ja-JP" dirty="0">
                <a:latin typeface="Calibri Light" panose="020F0302020204030204" pitchFamily="34" charset="0"/>
                <a:cs typeface="Calibri Light" panose="020F0302020204030204" pitchFamily="34" charset="0"/>
              </a:rPr>
              <a:t>Discussion</a:t>
            </a:r>
            <a:endParaRPr kumimoji="1" lang="ja-JP" altLang="en-US" dirty="0">
              <a:latin typeface="Calibri Light" panose="020F0302020204030204" pitchFamily="34" charset="0"/>
              <a:cs typeface="Calibri Light" panose="020F0302020204030204" pitchFamily="34" charset="0"/>
            </a:endParaRPr>
          </a:p>
        </p:txBody>
      </p:sp>
      <p:sp>
        <p:nvSpPr>
          <p:cNvPr id="3" name="コンテンツ プレースホルダー 2">
            <a:extLst>
              <a:ext uri="{FF2B5EF4-FFF2-40B4-BE49-F238E27FC236}">
                <a16:creationId xmlns:a16="http://schemas.microsoft.com/office/drawing/2014/main" id="{39F27642-C844-4B33-BAB1-136BEFD0E9DB}"/>
              </a:ext>
            </a:extLst>
          </p:cNvPr>
          <p:cNvSpPr>
            <a:spLocks noGrp="1"/>
          </p:cNvSpPr>
          <p:nvPr>
            <p:ph idx="1"/>
          </p:nvPr>
        </p:nvSpPr>
        <p:spPr/>
        <p:txBody>
          <a:bodyPr>
            <a:normAutofit lnSpcReduction="10000"/>
          </a:bodyPr>
          <a:lstStyle/>
          <a:p>
            <a:r>
              <a:rPr kumimoji="1" lang="en-US" altLang="ja-JP" dirty="0">
                <a:latin typeface="Calibri" panose="020F0502020204030204" pitchFamily="34" charset="0"/>
                <a:cs typeface="Calibri" panose="020F0502020204030204" pitchFamily="34" charset="0"/>
              </a:rPr>
              <a:t>Significant correlation between PT and MT AVR and RSHD</a:t>
            </a:r>
          </a:p>
          <a:p>
            <a:pPr marL="0" indent="0">
              <a:buNone/>
            </a:pPr>
            <a:r>
              <a:rPr lang="ja-JP" altLang="en-US" dirty="0">
                <a:latin typeface="Calibri" panose="020F0502020204030204" pitchFamily="34" charset="0"/>
                <a:cs typeface="Calibri" panose="020F0502020204030204" pitchFamily="34" charset="0"/>
              </a:rPr>
              <a:t>→</a:t>
            </a:r>
            <a:r>
              <a:rPr lang="en-US" altLang="ja-JP" dirty="0">
                <a:latin typeface="Calibri" panose="020F0502020204030204" pitchFamily="34" charset="0"/>
                <a:cs typeface="Calibri" panose="020F0502020204030204" pitchFamily="34" charset="0"/>
              </a:rPr>
              <a:t>1. </a:t>
            </a:r>
            <a:r>
              <a:rPr kumimoji="1" lang="en-US" altLang="ja-JP" dirty="0">
                <a:latin typeface="Calibri" panose="020F0502020204030204" pitchFamily="34" charset="0"/>
                <a:cs typeface="Calibri" panose="020F0502020204030204" pitchFamily="34" charset="0"/>
              </a:rPr>
              <a:t>larger PT AVR associated with left shoulder elevation</a:t>
            </a:r>
          </a:p>
          <a:p>
            <a:pPr marL="0" indent="0">
              <a:buNone/>
            </a:pPr>
            <a:r>
              <a:rPr lang="ja-JP" altLang="en-US" dirty="0">
                <a:latin typeface="Calibri" panose="020F0502020204030204" pitchFamily="34" charset="0"/>
                <a:cs typeface="Calibri" panose="020F0502020204030204" pitchFamily="34" charset="0"/>
              </a:rPr>
              <a:t>　</a:t>
            </a:r>
            <a:r>
              <a:rPr lang="en-US" altLang="ja-JP" dirty="0">
                <a:latin typeface="Calibri" panose="020F0502020204030204" pitchFamily="34" charset="0"/>
                <a:cs typeface="Calibri" panose="020F0502020204030204" pitchFamily="34" charset="0"/>
              </a:rPr>
              <a:t>2. </a:t>
            </a:r>
            <a:r>
              <a:rPr kumimoji="1" lang="en-US" altLang="ja-JP" dirty="0">
                <a:latin typeface="Calibri" panose="020F0502020204030204" pitchFamily="34" charset="0"/>
                <a:cs typeface="Calibri" panose="020F0502020204030204" pitchFamily="34" charset="0"/>
              </a:rPr>
              <a:t>the closer MT AVR is to zero the closer to level the </a:t>
            </a:r>
            <a:r>
              <a:rPr kumimoji="1" lang="ja-JP" altLang="en-US" dirty="0">
                <a:latin typeface="Calibri" panose="020F0502020204030204" pitchFamily="34" charset="0"/>
                <a:cs typeface="Calibri" panose="020F0502020204030204" pitchFamily="34" charset="0"/>
              </a:rPr>
              <a:t>　　</a:t>
            </a:r>
            <a:endParaRPr kumimoji="1" lang="en-US" altLang="ja-JP" dirty="0">
              <a:latin typeface="Calibri" panose="020F0502020204030204" pitchFamily="34" charset="0"/>
              <a:cs typeface="Calibri" panose="020F0502020204030204" pitchFamily="34" charset="0"/>
            </a:endParaRPr>
          </a:p>
          <a:p>
            <a:pPr marL="0" indent="0">
              <a:buNone/>
            </a:pPr>
            <a:r>
              <a:rPr lang="ja-JP" altLang="en-US" dirty="0">
                <a:latin typeface="Calibri" panose="020F0502020204030204" pitchFamily="34" charset="0"/>
                <a:cs typeface="Calibri" panose="020F0502020204030204" pitchFamily="34" charset="0"/>
              </a:rPr>
              <a:t>　    </a:t>
            </a:r>
            <a:r>
              <a:rPr kumimoji="1" lang="en-US" altLang="ja-JP" dirty="0">
                <a:latin typeface="Calibri" panose="020F0502020204030204" pitchFamily="34" charset="0"/>
                <a:cs typeface="Calibri" panose="020F0502020204030204" pitchFamily="34" charset="0"/>
              </a:rPr>
              <a:t>shoulder balance</a:t>
            </a:r>
          </a:p>
          <a:p>
            <a:pPr marL="0" indent="0">
              <a:buNone/>
            </a:pPr>
            <a:endParaRPr kumimoji="1" lang="en-US" altLang="ja-JP" dirty="0">
              <a:latin typeface="Calibri" panose="020F0502020204030204" pitchFamily="34" charset="0"/>
              <a:cs typeface="Calibri" panose="020F0502020204030204" pitchFamily="34" charset="0"/>
            </a:endParaRPr>
          </a:p>
          <a:p>
            <a:r>
              <a:rPr kumimoji="1" lang="en-US" altLang="ja-JP" dirty="0">
                <a:latin typeface="Calibri" panose="020F0502020204030204" pitchFamily="34" charset="0"/>
                <a:cs typeface="Calibri" panose="020F0502020204030204" pitchFamily="34" charset="0"/>
              </a:rPr>
              <a:t>AVR correlates postoperative shoulder balance and AVR correlates clinically with rib prominence. </a:t>
            </a:r>
          </a:p>
          <a:p>
            <a:pPr marL="0" indent="0">
              <a:buNone/>
            </a:pPr>
            <a:r>
              <a:rPr lang="ja-JP" altLang="en-US" dirty="0">
                <a:latin typeface="Calibri" panose="020F0502020204030204" pitchFamily="34" charset="0"/>
                <a:cs typeface="Calibri" panose="020F0502020204030204" pitchFamily="34" charset="0"/>
              </a:rPr>
              <a:t>→</a:t>
            </a:r>
            <a:r>
              <a:rPr kumimoji="1" lang="en-US" altLang="ja-JP" dirty="0">
                <a:latin typeface="Calibri" panose="020F0502020204030204" pitchFamily="34" charset="0"/>
                <a:cs typeface="Calibri" panose="020F0502020204030204" pitchFamily="34" charset="0"/>
              </a:rPr>
              <a:t>rib prominence pushes the scapula backwards and upwards  </a:t>
            </a:r>
          </a:p>
          <a:p>
            <a:pPr marL="0" indent="0">
              <a:buNone/>
            </a:pPr>
            <a:r>
              <a:rPr lang="ja-JP" altLang="en-US" dirty="0">
                <a:latin typeface="Calibri" panose="020F0502020204030204" pitchFamily="34" charset="0"/>
                <a:cs typeface="Calibri" panose="020F0502020204030204" pitchFamily="34" charset="0"/>
              </a:rPr>
              <a:t>　</a:t>
            </a:r>
            <a:r>
              <a:rPr kumimoji="1" lang="en-US" altLang="ja-JP" dirty="0">
                <a:latin typeface="Calibri" panose="020F0502020204030204" pitchFamily="34" charset="0"/>
                <a:cs typeface="Calibri" panose="020F0502020204030204" pitchFamily="34" charset="0"/>
              </a:rPr>
              <a:t>with the shoulder sliding laterally and forward.</a:t>
            </a:r>
            <a:endParaRPr kumimoji="1" lang="ja-JP" alt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33169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C96EF3-FA13-4630-AE74-41309596DC53}"/>
              </a:ext>
            </a:extLst>
          </p:cNvPr>
          <p:cNvSpPr>
            <a:spLocks noGrp="1"/>
          </p:cNvSpPr>
          <p:nvPr>
            <p:ph type="title"/>
          </p:nvPr>
        </p:nvSpPr>
        <p:spPr/>
        <p:txBody>
          <a:bodyPr/>
          <a:lstStyle/>
          <a:p>
            <a:r>
              <a:rPr kumimoji="1" lang="en-US" altLang="ja-JP" dirty="0">
                <a:latin typeface="Calibri Light" panose="020F0302020204030204" pitchFamily="34" charset="0"/>
                <a:cs typeface="Calibri Light" panose="020F0302020204030204" pitchFamily="34" charset="0"/>
              </a:rPr>
              <a:t>Conclusion</a:t>
            </a:r>
            <a:endParaRPr kumimoji="1" lang="ja-JP" altLang="en-US" dirty="0">
              <a:latin typeface="Calibri Light" panose="020F0302020204030204" pitchFamily="34" charset="0"/>
              <a:cs typeface="Calibri Light" panose="020F0302020204030204" pitchFamily="34" charset="0"/>
            </a:endParaRPr>
          </a:p>
        </p:txBody>
      </p:sp>
      <p:sp>
        <p:nvSpPr>
          <p:cNvPr id="3" name="コンテンツ プレースホルダー 2">
            <a:extLst>
              <a:ext uri="{FF2B5EF4-FFF2-40B4-BE49-F238E27FC236}">
                <a16:creationId xmlns:a16="http://schemas.microsoft.com/office/drawing/2014/main" id="{71F9DE6A-7886-4477-9C68-B80906B683BB}"/>
              </a:ext>
            </a:extLst>
          </p:cNvPr>
          <p:cNvSpPr>
            <a:spLocks noGrp="1"/>
          </p:cNvSpPr>
          <p:nvPr>
            <p:ph idx="1"/>
          </p:nvPr>
        </p:nvSpPr>
        <p:spPr/>
        <p:txBody>
          <a:bodyPr>
            <a:normAutofit/>
          </a:bodyPr>
          <a:lstStyle/>
          <a:p>
            <a:r>
              <a:rPr lang="en-US" altLang="ja-JP" sz="3200" kern="0" dirty="0">
                <a:effectLst/>
                <a:latin typeface="Calibri" panose="020F0502020204030204" pitchFamily="34" charset="0"/>
                <a:ea typeface="AdvTimes"/>
                <a:cs typeface="Calibri" panose="020F0502020204030204" pitchFamily="34" charset="0"/>
              </a:rPr>
              <a:t>A significant correlation between postoperative RSHD and PT and MT AVR for AIS was found. </a:t>
            </a:r>
          </a:p>
          <a:p>
            <a:endParaRPr lang="en-US" altLang="ja-JP" sz="3200" kern="0" dirty="0">
              <a:effectLst/>
              <a:latin typeface="Calibri" panose="020F0502020204030204" pitchFamily="34" charset="0"/>
              <a:ea typeface="AdvTimes"/>
              <a:cs typeface="Calibri" panose="020F0502020204030204" pitchFamily="34" charset="0"/>
            </a:endParaRPr>
          </a:p>
          <a:p>
            <a:r>
              <a:rPr lang="en-US" altLang="ja-JP" sz="3200" kern="0" dirty="0">
                <a:latin typeface="Calibri" panose="020F0502020204030204" pitchFamily="34" charset="0"/>
                <a:ea typeface="AdvTimes"/>
                <a:cs typeface="Calibri" panose="020F0502020204030204" pitchFamily="34" charset="0"/>
              </a:rPr>
              <a:t>PT Cobb angle and PT and MT AVR associated with shoulder imbalance in AIS.</a:t>
            </a:r>
            <a:r>
              <a:rPr lang="en-US" altLang="ja-JP" sz="3200" kern="100" dirty="0">
                <a:effectLst/>
                <a:latin typeface="Calibri" panose="020F0502020204030204" pitchFamily="34" charset="0"/>
                <a:ea typeface="游明朝" panose="02020400000000000000" pitchFamily="18" charset="-128"/>
                <a:cs typeface="Calibri" panose="020F0502020204030204" pitchFamily="34" charset="0"/>
              </a:rPr>
              <a:t> </a:t>
            </a:r>
            <a:endParaRPr kumimoji="1" lang="ja-JP" alt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1381085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5072</TotalTime>
  <Words>1035</Words>
  <Application>Microsoft Office PowerPoint</Application>
  <PresentationFormat>Widescreen</PresentationFormat>
  <Paragraphs>207</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Yu Gothic</vt:lpstr>
      <vt:lpstr>Yu Gothic Light</vt:lpstr>
      <vt:lpstr>游明朝</vt:lpstr>
      <vt:lpstr>Arial</vt:lpstr>
      <vt:lpstr>Calibri</vt:lpstr>
      <vt:lpstr>Calibri Light</vt:lpstr>
      <vt:lpstr>Century</vt:lpstr>
      <vt:lpstr>Times New Roman</vt:lpstr>
      <vt:lpstr>Office テーマ</vt:lpstr>
      <vt:lpstr>Increased Upper Thoracic Curve Vertebral Rotation Is Associated with Shoulder Imbalance After Posterior Spinal Fusion for Adolescent Idiopathic Scoliosis </vt:lpstr>
      <vt:lpstr>COI</vt:lpstr>
      <vt:lpstr>Background and Objective</vt:lpstr>
      <vt:lpstr>Material and Method</vt:lpstr>
      <vt:lpstr>Result</vt:lpstr>
      <vt:lpstr>Result</vt:lpstr>
      <vt:lpstr>Result</vt:lpstr>
      <vt:lpstr>Discussion</vt:lpstr>
      <vt:lpstr>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Increased Upper Thoracic Curve Vertebral Rotation Is Associated with Shoulder Imbalance After Posterior Spinal Fusion for Adolescent Idiopathic Scoliosis</dc:title>
  <dc:creator>町田 真理</dc:creator>
  <cp:lastModifiedBy>david riding</cp:lastModifiedBy>
  <cp:revision>22</cp:revision>
  <dcterms:created xsi:type="dcterms:W3CDTF">2021-01-08T22:29:33Z</dcterms:created>
  <dcterms:modified xsi:type="dcterms:W3CDTF">2021-02-01T15:59:53Z</dcterms:modified>
</cp:coreProperties>
</file>