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36" r:id="rId3"/>
    <p:sldId id="328" r:id="rId4"/>
    <p:sldId id="337" r:id="rId5"/>
    <p:sldId id="307" r:id="rId6"/>
    <p:sldId id="338" r:id="rId7"/>
    <p:sldId id="339" r:id="rId8"/>
    <p:sldId id="288" r:id="rId9"/>
    <p:sldId id="296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09"/>
  </p:normalViewPr>
  <p:slideViewPr>
    <p:cSldViewPr snapToGrid="0" snapToObject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D953-BB3E-8741-B189-490C0069C68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A606-3AB9-424F-BEB8-BEFFCDBB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3D7592-4640-FE45-A265-35D4570A744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26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10F18-B604-D747-8C0B-CAF2E4E3DEF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5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6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7CA9-CE80-1544-B732-43A892DC0B8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13DD-F211-4449-B425-8847BFE9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29" y="261126"/>
            <a:ext cx="12043143" cy="16208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Is atlantoaxial TB different? Its altered biomechanics and treatment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939" y="2094613"/>
            <a:ext cx="9714614" cy="119964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Dr. Nandan Marathe: Spine Fellow, Toronto Western Hospital</a:t>
            </a:r>
          </a:p>
          <a:p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Prof. Sudhir Srivastava: Seth GS Medical College and KEM Hospital </a:t>
            </a: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42" b="67218" l="27379" r="68535">
                        <a14:foregroundMark x1="66025" y1="67218" x2="66025" y2="6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146" t="26293" r="30167" b="42612"/>
          <a:stretch/>
        </p:blipFill>
        <p:spPr>
          <a:xfrm>
            <a:off x="8111676" y="3506910"/>
            <a:ext cx="2710197" cy="2792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20" y="3830931"/>
            <a:ext cx="5952531" cy="2112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933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018" y="438238"/>
            <a:ext cx="81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98" y="1617785"/>
            <a:ext cx="11535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detection/ prevention of complications: always a desirable goal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Neurological recovery is usually achieved by canal re-alignment and neural decompression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reducibility, extent of bony destruction and meticulous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8474" y="6035041"/>
            <a:ext cx="1229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and long lasting result in CVJ tuberculosis</a:t>
            </a:r>
          </a:p>
        </p:txBody>
      </p:sp>
      <p:sp>
        <p:nvSpPr>
          <p:cNvPr id="5" name="Down Arrow 4"/>
          <p:cNvSpPr/>
          <p:nvPr/>
        </p:nvSpPr>
        <p:spPr>
          <a:xfrm>
            <a:off x="6021285" y="5109926"/>
            <a:ext cx="313553" cy="9251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8" t="35097" r="39433"/>
          <a:stretch/>
        </p:blipFill>
        <p:spPr>
          <a:xfrm>
            <a:off x="2375525" y="154843"/>
            <a:ext cx="6673458" cy="5977265"/>
          </a:xfrm>
          <a:ln>
            <a:solidFill>
              <a:schemeClr val="accent1"/>
            </a:solidFill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416594" y="6258176"/>
            <a:ext cx="9714614" cy="119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Presenter: Nandan 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Marathe</a:t>
            </a:r>
          </a:p>
        </p:txBody>
      </p:sp>
    </p:spTree>
    <p:extLst>
      <p:ext uri="{BB962C8B-B14F-4D97-AF65-F5344CB8AC3E}">
        <p14:creationId xmlns:p14="http://schemas.microsoft.com/office/powerpoint/2010/main" val="65437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546"/>
            <a:ext cx="9144000" cy="8236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 in Atlanto-axial segment - Unique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48" y="1848871"/>
            <a:ext cx="3530991" cy="26852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Junctional area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Inherently prone for instability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pathoanatomy </a:t>
            </a:r>
          </a:p>
        </p:txBody>
      </p:sp>
      <p:pic>
        <p:nvPicPr>
          <p:cNvPr id="4" name="Picture 3" descr="DSC0085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10" t="752" r="1586" b="49700"/>
          <a:stretch/>
        </p:blipFill>
        <p:spPr>
          <a:xfrm>
            <a:off x="585204" y="1350251"/>
            <a:ext cx="2782009" cy="3915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541" y="5507749"/>
            <a:ext cx="516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Tumbling of the heavy skull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5301" y="5138417"/>
            <a:ext cx="349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“Hat on Hook” in spine</a:t>
            </a:r>
          </a:p>
        </p:txBody>
      </p:sp>
      <p:pic>
        <p:nvPicPr>
          <p:cNvPr id="8" name="Picture 7" descr="Coron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02" t="9663" r="32989" b="22976"/>
          <a:stretch/>
        </p:blipFill>
        <p:spPr>
          <a:xfrm>
            <a:off x="8380074" y="1612662"/>
            <a:ext cx="3158136" cy="31576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570727" y="1799730"/>
            <a:ext cx="1599121" cy="15082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54" t="20109" r="7441" b="23201"/>
          <a:stretch/>
        </p:blipFill>
        <p:spPr>
          <a:xfrm>
            <a:off x="212650" y="198801"/>
            <a:ext cx="4901610" cy="2466753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8" t="18294" r="8558" b="11473"/>
          <a:stretch/>
        </p:blipFill>
        <p:spPr>
          <a:xfrm>
            <a:off x="5231218" y="2236833"/>
            <a:ext cx="6772939" cy="44725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999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057400" y="533401"/>
            <a:ext cx="1752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92D050"/>
                </a:solidFill>
              </a:rPr>
              <a:t>Grade </a:t>
            </a:r>
            <a:r>
              <a:rPr lang="en-US" altLang="en-US" sz="1800" b="1" dirty="0">
                <a:solidFill>
                  <a:srgbClr val="92D050"/>
                </a:solidFill>
                <a:latin typeface="Imprint MT Shadow" charset="0"/>
              </a:rPr>
              <a:t>I    </a:t>
            </a:r>
            <a:r>
              <a:rPr lang="en-US" altLang="en-US" sz="1800" b="1" dirty="0">
                <a:solidFill>
                  <a:srgbClr val="92D050"/>
                </a:solidFill>
              </a:rPr>
              <a:t>(Early involvement) 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810000" y="4572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105399" y="533401"/>
            <a:ext cx="1676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92D050"/>
                </a:solidFill>
              </a:rPr>
              <a:t>Grade</a:t>
            </a:r>
            <a:r>
              <a:rPr lang="en-US" altLang="en-US" sz="1800" b="1" dirty="0">
                <a:solidFill>
                  <a:srgbClr val="92D050"/>
                </a:solidFill>
                <a:latin typeface="Imprint MT Shadow" charset="0"/>
              </a:rPr>
              <a:t> II</a:t>
            </a:r>
            <a:r>
              <a:rPr lang="en-US" altLang="en-US" sz="1800" b="1" dirty="0">
                <a:solidFill>
                  <a:srgbClr val="92D050"/>
                </a:solidFill>
              </a:rPr>
              <a:t> (Moderate involvement) 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8165804" y="533401"/>
            <a:ext cx="20449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92D050"/>
                </a:solidFill>
              </a:rPr>
              <a:t>Grade </a:t>
            </a:r>
            <a:r>
              <a:rPr lang="en-US" altLang="en-US" sz="1800" b="1" dirty="0">
                <a:solidFill>
                  <a:srgbClr val="92D050"/>
                </a:solidFill>
                <a:latin typeface="Imprint MT Shadow" charset="0"/>
              </a:rPr>
              <a:t>III </a:t>
            </a:r>
            <a:r>
              <a:rPr lang="en-US" altLang="en-US" sz="1800" b="1" dirty="0">
                <a:solidFill>
                  <a:srgbClr val="92D050"/>
                </a:solidFill>
              </a:rPr>
              <a:t>(Significant involvement) 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638300" y="1881665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FF00"/>
                </a:solidFill>
              </a:rPr>
              <a:t>AKT, collar , traction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4876800" y="19050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FF00"/>
                </a:solidFill>
              </a:rPr>
              <a:t>AKT, collar , traction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8077200" y="1905000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FF00"/>
                </a:solidFill>
              </a:rPr>
              <a:t>AKT, collar , traction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692349" y="2894736"/>
            <a:ext cx="125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Improved (stable) 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3254449" y="2971800"/>
            <a:ext cx="1241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Unstable 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4724400" y="29718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Stable 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5791200" y="29718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Unstable 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7239000" y="281940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Concentric collapse</a:t>
            </a: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9067800" y="29718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B0F0"/>
                </a:solidFill>
              </a:rPr>
              <a:t>Unstable </a:t>
            </a: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1828800" y="487680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Continued conservative management </a:t>
            </a: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6454849" y="4283214"/>
            <a:ext cx="27875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Operative intervention</a:t>
            </a: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5414869" y="5591840"/>
            <a:ext cx="2590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Occipito-cervical fixation and  fusion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14354" name="Text Box 29"/>
          <p:cNvSpPr txBox="1">
            <a:spLocks noChangeArrowheads="1"/>
          </p:cNvSpPr>
          <p:nvPr/>
        </p:nvSpPr>
        <p:spPr bwMode="auto">
          <a:xfrm>
            <a:off x="7848600" y="5638800"/>
            <a:ext cx="24384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Transarticular screw fixation and fusion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>
            <a:off x="2743200" y="1600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>
            <a:off x="5867400" y="1524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>
            <a:off x="9220200" y="1524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>
            <a:off x="2286000" y="22098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39"/>
          <p:cNvSpPr>
            <a:spLocks noChangeShapeType="1"/>
          </p:cNvSpPr>
          <p:nvPr/>
        </p:nvSpPr>
        <p:spPr bwMode="auto">
          <a:xfrm>
            <a:off x="2286000" y="3657600"/>
            <a:ext cx="0" cy="1219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42"/>
          <p:cNvSpPr>
            <a:spLocks noChangeShapeType="1"/>
          </p:cNvSpPr>
          <p:nvPr/>
        </p:nvSpPr>
        <p:spPr bwMode="auto">
          <a:xfrm>
            <a:off x="2286000" y="2209800"/>
            <a:ext cx="15240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43"/>
          <p:cNvSpPr>
            <a:spLocks noChangeShapeType="1"/>
          </p:cNvSpPr>
          <p:nvPr/>
        </p:nvSpPr>
        <p:spPr bwMode="auto">
          <a:xfrm>
            <a:off x="4191000" y="3429000"/>
            <a:ext cx="2590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46"/>
          <p:cNvSpPr>
            <a:spLocks noChangeShapeType="1"/>
          </p:cNvSpPr>
          <p:nvPr/>
        </p:nvSpPr>
        <p:spPr bwMode="auto">
          <a:xfrm flipH="1">
            <a:off x="5181600" y="2286000"/>
            <a:ext cx="6858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47"/>
          <p:cNvSpPr>
            <a:spLocks noChangeShapeType="1"/>
          </p:cNvSpPr>
          <p:nvPr/>
        </p:nvSpPr>
        <p:spPr bwMode="auto">
          <a:xfrm>
            <a:off x="5867400" y="2286000"/>
            <a:ext cx="457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48"/>
          <p:cNvSpPr>
            <a:spLocks noChangeShapeType="1"/>
          </p:cNvSpPr>
          <p:nvPr/>
        </p:nvSpPr>
        <p:spPr bwMode="auto">
          <a:xfrm flipH="1">
            <a:off x="7924800" y="2286000"/>
            <a:ext cx="12954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49"/>
          <p:cNvSpPr>
            <a:spLocks noChangeShapeType="1"/>
          </p:cNvSpPr>
          <p:nvPr/>
        </p:nvSpPr>
        <p:spPr bwMode="auto">
          <a:xfrm>
            <a:off x="9220200" y="2286000"/>
            <a:ext cx="4572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50"/>
          <p:cNvSpPr>
            <a:spLocks noChangeShapeType="1"/>
          </p:cNvSpPr>
          <p:nvPr/>
        </p:nvSpPr>
        <p:spPr bwMode="auto">
          <a:xfrm flipH="1">
            <a:off x="8839200" y="3505200"/>
            <a:ext cx="838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51"/>
          <p:cNvSpPr>
            <a:spLocks noChangeShapeType="1"/>
          </p:cNvSpPr>
          <p:nvPr/>
        </p:nvSpPr>
        <p:spPr bwMode="auto">
          <a:xfrm>
            <a:off x="6400800" y="3505200"/>
            <a:ext cx="1295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52"/>
          <p:cNvSpPr>
            <a:spLocks noChangeShapeType="1"/>
          </p:cNvSpPr>
          <p:nvPr/>
        </p:nvSpPr>
        <p:spPr bwMode="auto">
          <a:xfrm flipH="1">
            <a:off x="3276600" y="3505200"/>
            <a:ext cx="1905000" cy="1447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55"/>
          <p:cNvSpPr>
            <a:spLocks noChangeShapeType="1"/>
          </p:cNvSpPr>
          <p:nvPr/>
        </p:nvSpPr>
        <p:spPr bwMode="auto">
          <a:xfrm flipH="1">
            <a:off x="4038600" y="3581400"/>
            <a:ext cx="3733800" cy="137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56"/>
          <p:cNvSpPr>
            <a:spLocks noChangeShapeType="1"/>
          </p:cNvSpPr>
          <p:nvPr/>
        </p:nvSpPr>
        <p:spPr bwMode="auto">
          <a:xfrm>
            <a:off x="6477000" y="5334000"/>
            <a:ext cx="2743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57"/>
          <p:cNvSpPr>
            <a:spLocks noChangeShapeType="1"/>
          </p:cNvSpPr>
          <p:nvPr/>
        </p:nvSpPr>
        <p:spPr bwMode="auto">
          <a:xfrm>
            <a:off x="7848600" y="4953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59"/>
          <p:cNvSpPr>
            <a:spLocks noChangeShapeType="1"/>
          </p:cNvSpPr>
          <p:nvPr/>
        </p:nvSpPr>
        <p:spPr bwMode="auto">
          <a:xfrm>
            <a:off x="6477000" y="5334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60"/>
          <p:cNvSpPr>
            <a:spLocks noChangeShapeType="1"/>
          </p:cNvSpPr>
          <p:nvPr/>
        </p:nvSpPr>
        <p:spPr bwMode="auto">
          <a:xfrm>
            <a:off x="9220200" y="5334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Text Box 39"/>
          <p:cNvSpPr txBox="1">
            <a:spLocks noChangeArrowheads="1"/>
          </p:cNvSpPr>
          <p:nvPr/>
        </p:nvSpPr>
        <p:spPr bwMode="auto">
          <a:xfrm>
            <a:off x="2209801" y="5699126"/>
            <a:ext cx="184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565978" y="257346"/>
            <a:ext cx="9264460" cy="62693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3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76" t="18605" r="8075" b="12868"/>
          <a:stretch/>
        </p:blipFill>
        <p:spPr>
          <a:xfrm>
            <a:off x="5908816" y="2977118"/>
            <a:ext cx="6127240" cy="373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56" t="18605" r="11854" b="11473"/>
          <a:stretch/>
        </p:blipFill>
        <p:spPr>
          <a:xfrm>
            <a:off x="104251" y="85061"/>
            <a:ext cx="5605692" cy="4104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670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59" t="17519" r="12824" b="14860"/>
          <a:stretch/>
        </p:blipFill>
        <p:spPr>
          <a:xfrm>
            <a:off x="6751674" y="2942754"/>
            <a:ext cx="5271292" cy="378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3" t="18605" r="4393" b="11318"/>
          <a:stretch/>
        </p:blipFill>
        <p:spPr>
          <a:xfrm>
            <a:off x="106325" y="95693"/>
            <a:ext cx="6511922" cy="37639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8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86" y="-29409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94267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All 108 patients underwent a minimum follow-up of 18 months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Mean follow-up: 50.23±24.46 months (range, 18–153 months)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64 males and 44 females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5 patients: lesions at multiple sites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6 cases of MDR TB 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Age of patients: 4 to 60 years</a:t>
            </a:r>
          </a:p>
          <a:p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40 patients being less than 18 years of age. </a:t>
            </a:r>
          </a:p>
        </p:txBody>
      </p:sp>
    </p:spTree>
    <p:extLst>
      <p:ext uri="{BB962C8B-B14F-4D97-AF65-F5344CB8AC3E}">
        <p14:creationId xmlns:p14="http://schemas.microsoft.com/office/powerpoint/2010/main" val="62191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452938" y="357188"/>
            <a:ext cx="3071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N" altLang="en-US" sz="3200" b="1" dirty="0">
                <a:solidFill>
                  <a:srgbClr val="00B050"/>
                </a:solidFill>
                <a:ea typeface="Arial" charset="0"/>
                <a:cs typeface="Arial" charset="0"/>
              </a:rPr>
              <a:t>Results  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381250" y="1489085"/>
            <a:ext cx="471487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altLang="en-US" b="1" dirty="0">
                <a:solidFill>
                  <a:srgbClr val="FFFF00"/>
                </a:solidFill>
                <a:ea typeface="Arial" charset="0"/>
                <a:cs typeface="Arial" charset="0"/>
              </a:rPr>
              <a:t>CONSERVATIVE GROUP</a:t>
            </a:r>
          </a:p>
          <a:p>
            <a:pPr eaLnBrk="1" hangingPunct="1"/>
            <a:endParaRPr lang="en-IN" altLang="en-US" sz="1800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IN" altLang="en-US" sz="1800" dirty="0">
                <a:solidFill>
                  <a:srgbClr val="FFFF00"/>
                </a:solidFill>
                <a:ea typeface="Arial" charset="0"/>
                <a:cs typeface="Arial" charset="0"/>
              </a:rPr>
              <a:t>                  </a:t>
            </a:r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Clinically appreciable tilt =  6</a:t>
            </a:r>
          </a:p>
          <a:p>
            <a:pPr eaLnBrk="1" hangingPunct="1"/>
            <a:endParaRPr lang="en-IN" altLang="en-US" sz="1800" b="1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                   Axial settling                    =  10</a:t>
            </a:r>
          </a:p>
        </p:txBody>
      </p:sp>
      <p:sp>
        <p:nvSpPr>
          <p:cNvPr id="4" name="Right Brace 3"/>
          <p:cNvSpPr>
            <a:spLocks/>
          </p:cNvSpPr>
          <p:nvPr/>
        </p:nvSpPr>
        <p:spPr bwMode="auto">
          <a:xfrm>
            <a:off x="7096126" y="2147915"/>
            <a:ext cx="123381" cy="914400"/>
          </a:xfrm>
          <a:prstGeom prst="rightBrace">
            <a:avLst>
              <a:gd name="adj1" fmla="val 8327"/>
              <a:gd name="adj2" fmla="val 50000"/>
            </a:avLst>
          </a:prstGeom>
          <a:noFill/>
          <a:ln w="31750" algn="ctr">
            <a:solidFill>
              <a:srgbClr val="FF0000">
                <a:alpha val="98000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IN">
              <a:solidFill>
                <a:srgbClr val="FF0000"/>
              </a:solidFill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301466" y="2420449"/>
            <a:ext cx="3071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No functional disability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381250" y="3924079"/>
            <a:ext cx="82153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altLang="en-US" b="1" dirty="0">
                <a:solidFill>
                  <a:srgbClr val="FFFF00"/>
                </a:solidFill>
                <a:ea typeface="Arial" charset="0"/>
                <a:cs typeface="Arial" charset="0"/>
              </a:rPr>
              <a:t>SURGICAL GROUP</a:t>
            </a:r>
          </a:p>
          <a:p>
            <a:pPr eaLnBrk="1" hangingPunct="1"/>
            <a:endParaRPr lang="en-IN" altLang="en-US" b="1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IN" altLang="en-US" sz="1800" dirty="0">
                <a:solidFill>
                  <a:srgbClr val="FFFF00"/>
                </a:solidFill>
                <a:ea typeface="Arial" charset="0"/>
                <a:cs typeface="Arial" charset="0"/>
              </a:rPr>
              <a:t>           </a:t>
            </a:r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No neurological deterioration</a:t>
            </a:r>
          </a:p>
          <a:p>
            <a:pPr eaLnBrk="1" hangingPunct="1"/>
            <a:endParaRPr lang="en-IN" altLang="en-US" sz="1800" b="1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           All 8 patients of clinical grade III  -   7 ambulatory</a:t>
            </a:r>
          </a:p>
          <a:p>
            <a:pPr eaLnBrk="1" hangingPunct="1"/>
            <a:endParaRPr lang="en-IN" altLang="en-US" sz="1800" b="1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lang="en-IN" altLang="en-US" sz="1800" b="1" dirty="0">
                <a:solidFill>
                  <a:srgbClr val="FFFF00"/>
                </a:solidFill>
                <a:ea typeface="Arial" charset="0"/>
                <a:cs typeface="Arial" charset="0"/>
              </a:rPr>
              <a:t>           2 patients          loss of correction (occipito cervical group)</a:t>
            </a:r>
            <a:r>
              <a:rPr lang="en-IN" altLang="en-US" sz="1800" dirty="0">
                <a:solidFill>
                  <a:srgbClr val="FFFF00"/>
                </a:solidFill>
                <a:ea typeface="Arial" charset="0"/>
                <a:cs typeface="Arial" charset="0"/>
              </a:rPr>
              <a:t>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17706" y="5810362"/>
            <a:ext cx="500063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4" grpId="0" animBg="1"/>
      <p:bldP spid="21509" grpId="0"/>
      <p:bldP spid="215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270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Imprint MT Shadow</vt:lpstr>
      <vt:lpstr>Office Theme</vt:lpstr>
      <vt:lpstr>Is atlantoaxial TB different? Its altered biomechanics and treatment strategies </vt:lpstr>
      <vt:lpstr>PowerPoint Presentation</vt:lpstr>
      <vt:lpstr>T.B in Atlanto-axial segment - Unique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atlantoaxial TB different? Its altered biomechanics and treatment strategies </dc:title>
  <dc:creator>Microsoft Office User</dc:creator>
  <cp:lastModifiedBy>david riding</cp:lastModifiedBy>
  <cp:revision>50</cp:revision>
  <dcterms:created xsi:type="dcterms:W3CDTF">2019-11-22T23:42:44Z</dcterms:created>
  <dcterms:modified xsi:type="dcterms:W3CDTF">2021-01-20T21:24:13Z</dcterms:modified>
</cp:coreProperties>
</file>