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271" r:id="rId4"/>
    <p:sldId id="300" r:id="rId5"/>
    <p:sldId id="288" r:id="rId6"/>
    <p:sldId id="286" r:id="rId7"/>
    <p:sldId id="299" r:id="rId8"/>
    <p:sldId id="287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/>
    <p:restoredTop sz="93631"/>
  </p:normalViewPr>
  <p:slideViewPr>
    <p:cSldViewPr snapToGrid="0" snapToObjects="1">
      <p:cViewPr varScale="1">
        <p:scale>
          <a:sx n="80" d="100"/>
          <a:sy n="80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4A4A-2AFF-0444-9368-CF948631B38F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50EA-6D4B-5D4A-AA98-1863A2986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50EA-6D4B-5D4A-AA98-1863A2986B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D9E5-F857-694C-A878-4388F639F71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EF90D-61C3-7044-A070-A026C010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6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59" y="832681"/>
            <a:ext cx="11887200" cy="1091812"/>
          </a:xfrm>
        </p:spPr>
        <p:txBody>
          <a:bodyPr>
            <a:normAutofit/>
          </a:bodyPr>
          <a:lstStyle/>
          <a:p>
            <a:r>
              <a:rPr lang="en-US" sz="3200"/>
              <a:t>Anatomic considerations and functional outcomes of Endoscopic transiliac approach for access to L5-S1 disc and foramen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959" y="2431003"/>
            <a:ext cx="9144000" cy="1013946"/>
          </a:xfrm>
        </p:spPr>
        <p:txBody>
          <a:bodyPr/>
          <a:lstStyle/>
          <a:p>
            <a:r>
              <a:rPr lang="en-US" dirty="0">
                <a:ea typeface="Arial" charset="0"/>
                <a:cs typeface="Arial" charset="0"/>
              </a:rPr>
              <a:t>Nandan Marathe, MD, Spine fellow, Toronto Western Hospital</a:t>
            </a:r>
          </a:p>
          <a:p>
            <a:r>
              <a:rPr lang="en-US" dirty="0">
                <a:ea typeface="Arial" charset="0"/>
                <a:cs typeface="Arial" charset="0"/>
              </a:rPr>
              <a:t>Prasad Patgaonkar, MD, Director, Indore Spine Centre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19" y="4088592"/>
            <a:ext cx="5952531" cy="21127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0" y="4343797"/>
            <a:ext cx="4252728" cy="14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78" t="35097" r="39433"/>
          <a:stretch/>
        </p:blipFill>
        <p:spPr>
          <a:xfrm>
            <a:off x="2579179" y="291433"/>
            <a:ext cx="6673458" cy="5977265"/>
          </a:xfr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64694" y="6353635"/>
            <a:ext cx="291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Presenter- Nandan Marathe</a:t>
            </a:r>
          </a:p>
        </p:txBody>
      </p:sp>
    </p:spTree>
    <p:extLst>
      <p:ext uri="{BB962C8B-B14F-4D97-AF65-F5344CB8AC3E}">
        <p14:creationId xmlns:p14="http://schemas.microsoft.com/office/powerpoint/2010/main" val="35773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97" y="434729"/>
            <a:ext cx="10515600" cy="6744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ea typeface="Arial" charset="0"/>
                <a:cs typeface="Arial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980" y="1884518"/>
            <a:ext cx="6499304" cy="5235628"/>
          </a:xfrm>
        </p:spPr>
        <p:txBody>
          <a:bodyPr>
            <a:normAutofit/>
          </a:bodyPr>
          <a:lstStyle/>
          <a:p>
            <a:r>
              <a:rPr lang="en-US" sz="2400" dirty="0"/>
              <a:t>Transforaminal endoscopic disc surgery (TELD) has several advantages as compared to open surgery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Efficacy of the procedure is in doubt when the conventional transforaminal approach is obstructed by anatomic barriers. One such difficult to access locations is </a:t>
            </a:r>
            <a:r>
              <a:rPr lang="en-US" sz="2400" u="sng" dirty="0"/>
              <a:t>L5-S1 disc.</a:t>
            </a:r>
            <a:endParaRPr lang="en-US" sz="2400" u="sng" dirty="0">
              <a:ea typeface="Arial" charset="0"/>
              <a:cs typeface="Arial" charset="0"/>
            </a:endParaRPr>
          </a:p>
          <a:p>
            <a:endParaRPr lang="en-US" sz="2400" dirty="0">
              <a:ea typeface="Arial" charset="0"/>
              <a:cs typeface="Arial" charset="0"/>
            </a:endParaRPr>
          </a:p>
          <a:p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73" y="1480481"/>
            <a:ext cx="3364724" cy="23799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974" y="4231758"/>
            <a:ext cx="3364724" cy="22605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385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Anatomical barriers at  L5-S1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8149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Arial" charset="0"/>
                <a:cs typeface="Arial" charset="0"/>
              </a:rPr>
              <a:t>High iliac crest</a:t>
            </a:r>
          </a:p>
          <a:p>
            <a:pPr marL="0" indent="0">
              <a:buNone/>
            </a:pPr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Narrow intertransverse space</a:t>
            </a:r>
          </a:p>
          <a:p>
            <a:pPr marL="0" indent="0">
              <a:buNone/>
            </a:pPr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Wide facet joint of L5–S1</a:t>
            </a:r>
          </a:p>
          <a:p>
            <a:pPr marL="0" indent="0">
              <a:buNone/>
            </a:pPr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Thick transverse process</a:t>
            </a:r>
          </a:p>
          <a:p>
            <a:pPr marL="0" indent="0">
              <a:buNone/>
            </a:pPr>
            <a:endParaRPr lang="en-US" dirty="0">
              <a:ea typeface="Arial" charset="0"/>
              <a:cs typeface="Arial" charset="0"/>
            </a:endParaRPr>
          </a:p>
          <a:p>
            <a:r>
              <a:rPr lang="en-US" dirty="0" err="1">
                <a:ea typeface="Arial" charset="0"/>
                <a:cs typeface="Arial" charset="0"/>
              </a:rPr>
              <a:t>Ala</a:t>
            </a:r>
            <a:r>
              <a:rPr lang="en-US" dirty="0">
                <a:ea typeface="Arial" charset="0"/>
                <a:cs typeface="Arial" charset="0"/>
              </a:rPr>
              <a:t> of the sacrum.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9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1514" y="1461061"/>
            <a:ext cx="53889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Arial" charset="0"/>
                <a:cs typeface="Arial" charset="0"/>
              </a:rPr>
              <a:t>-Osman and </a:t>
            </a:r>
            <a:r>
              <a:rPr lang="en-US" sz="3200" dirty="0" err="1">
                <a:ea typeface="Arial" charset="0"/>
                <a:cs typeface="Arial" charset="0"/>
              </a:rPr>
              <a:t>Marsolais</a:t>
            </a:r>
            <a:r>
              <a:rPr lang="en-US" sz="3200" dirty="0">
                <a:ea typeface="Arial" charset="0"/>
                <a:cs typeface="Arial" charset="0"/>
              </a:rPr>
              <a:t> reported a cadaver study on the feasibility of the </a:t>
            </a:r>
            <a:r>
              <a:rPr lang="en-US" sz="3200" dirty="0" err="1">
                <a:ea typeface="Arial" charset="0"/>
                <a:cs typeface="Arial" charset="0"/>
              </a:rPr>
              <a:t>transiliac</a:t>
            </a:r>
            <a:r>
              <a:rPr lang="en-US" sz="3200" dirty="0">
                <a:ea typeface="Arial" charset="0"/>
                <a:cs typeface="Arial" charset="0"/>
              </a:rPr>
              <a:t> approach for L5–S1 in 1997 </a:t>
            </a:r>
          </a:p>
          <a:p>
            <a:endParaRPr lang="en-US" sz="3200" dirty="0">
              <a:ea typeface="Arial" charset="0"/>
              <a:cs typeface="Arial" charset="0"/>
            </a:endParaRPr>
          </a:p>
          <a:p>
            <a:r>
              <a:rPr lang="en-US" sz="3200" dirty="0">
                <a:ea typeface="Arial" charset="0"/>
                <a:cs typeface="Arial" charset="0"/>
              </a:rPr>
              <a:t>-They concluded that </a:t>
            </a:r>
            <a:r>
              <a:rPr lang="en-US" sz="3200" dirty="0" err="1">
                <a:ea typeface="Arial" charset="0"/>
                <a:cs typeface="Arial" charset="0"/>
              </a:rPr>
              <a:t>transiliac</a:t>
            </a:r>
            <a:r>
              <a:rPr lang="en-US" sz="3200" dirty="0">
                <a:ea typeface="Arial" charset="0"/>
                <a:cs typeface="Arial" charset="0"/>
              </a:rPr>
              <a:t> approach to the lumbosacral junction is safe.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91" t="1680" r="2030" b="1827"/>
          <a:stretch/>
        </p:blipFill>
        <p:spPr>
          <a:xfrm>
            <a:off x="6007395" y="637952"/>
            <a:ext cx="5252484" cy="5497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719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26" y="153034"/>
            <a:ext cx="10515600" cy="655601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586" y="4454283"/>
            <a:ext cx="10515600" cy="22698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study was carried out over a period of 3 years (2015-2018) at a tertiary care spine centre. </a:t>
            </a:r>
          </a:p>
          <a:p>
            <a:r>
              <a:rPr lang="en-US" dirty="0"/>
              <a:t>Patients with a disc herniation at L5-S1 level were classified as per the method described by the same author that has been previously published. </a:t>
            </a:r>
          </a:p>
          <a:p>
            <a:r>
              <a:rPr lang="en-US" dirty="0"/>
              <a:t>We report the functional outcome</a:t>
            </a:r>
            <a:r>
              <a:rPr lang="en-US" baseline="30000" dirty="0"/>
              <a:t> </a:t>
            </a:r>
            <a:r>
              <a:rPr lang="en-US" dirty="0"/>
              <a:t>data obtained during the 2 year postoperative follow-up period.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30" t="13399" r="43204" b="22062"/>
          <a:stretch/>
        </p:blipFill>
        <p:spPr>
          <a:xfrm>
            <a:off x="2764466" y="808635"/>
            <a:ext cx="2206805" cy="3492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90" t="27279" r="22606" b="25670"/>
          <a:stretch/>
        </p:blipFill>
        <p:spPr>
          <a:xfrm>
            <a:off x="5777023" y="1109953"/>
            <a:ext cx="3968770" cy="28899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8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0" t="23745" r="22676" b="20310"/>
          <a:stretch/>
        </p:blipFill>
        <p:spPr>
          <a:xfrm>
            <a:off x="-124895" y="617882"/>
            <a:ext cx="7678404" cy="6240118"/>
          </a:xfrm>
        </p:spPr>
      </p:pic>
      <p:sp>
        <p:nvSpPr>
          <p:cNvPr id="2" name="TextBox 1"/>
          <p:cNvSpPr txBox="1"/>
          <p:nvPr/>
        </p:nvSpPr>
        <p:spPr>
          <a:xfrm>
            <a:off x="5082364" y="78429"/>
            <a:ext cx="329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Case example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8193"/>
          <a:stretch/>
        </p:blipFill>
        <p:spPr>
          <a:xfrm>
            <a:off x="7654821" y="617882"/>
            <a:ext cx="4537179" cy="60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90" y="17405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TELD was performed through trans-iliac approach in 62 patients</a:t>
            </a:r>
          </a:p>
          <a:p>
            <a:r>
              <a:rPr lang="en-US" dirty="0"/>
              <a:t>Average operative time: 42 minutes</a:t>
            </a:r>
          </a:p>
          <a:p>
            <a:r>
              <a:rPr lang="en-US" dirty="0"/>
              <a:t>Mean blood loss: 21 ml</a:t>
            </a:r>
          </a:p>
          <a:p>
            <a:r>
              <a:rPr lang="en-US" dirty="0"/>
              <a:t>Average LOS- 2 days (day of surgery and the day after).</a:t>
            </a:r>
          </a:p>
          <a:p>
            <a:r>
              <a:rPr lang="en-US" dirty="0"/>
              <a:t>VAS score improved from 8.31 to 2.25 (P value &lt;0.05)</a:t>
            </a:r>
          </a:p>
          <a:p>
            <a:r>
              <a:rPr lang="en-US" dirty="0"/>
              <a:t>ODI score also improved from  70.23 to 17.71 (P value &lt;0.05)</a:t>
            </a:r>
          </a:p>
          <a:p>
            <a:r>
              <a:rPr lang="en-US" dirty="0"/>
              <a:t>No patient deteriorated neurologically</a:t>
            </a:r>
          </a:p>
          <a:p>
            <a:r>
              <a:rPr lang="en-US" dirty="0"/>
              <a:t>One patient had recurrence at same level managed using selective nerve root block.</a:t>
            </a:r>
          </a:p>
        </p:txBody>
      </p:sp>
    </p:spTree>
    <p:extLst>
      <p:ext uri="{BB962C8B-B14F-4D97-AF65-F5344CB8AC3E}">
        <p14:creationId xmlns:p14="http://schemas.microsoft.com/office/powerpoint/2010/main" val="200489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60"/>
            <a:ext cx="1201332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a typeface="Arial" charset="0"/>
                <a:cs typeface="Arial" charset="0"/>
              </a:rPr>
              <a:t>The advantages of trans-iliac approach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682" y="1314930"/>
            <a:ext cx="7577958" cy="5108026"/>
          </a:xfrm>
        </p:spPr>
        <p:txBody>
          <a:bodyPr>
            <a:no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Easy removal of central, foraminal or up migrated disc fragment</a:t>
            </a:r>
          </a:p>
          <a:p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No damage to the endplate of S1</a:t>
            </a:r>
          </a:p>
          <a:p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Reduced risk of exiting nerve injury</a:t>
            </a:r>
          </a:p>
          <a:p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Ease of </a:t>
            </a:r>
            <a:r>
              <a:rPr lang="en-US" dirty="0" err="1">
                <a:ea typeface="Arial" charset="0"/>
                <a:cs typeface="Arial" charset="0"/>
              </a:rPr>
              <a:t>foraminoplasty</a:t>
            </a:r>
            <a:endParaRPr lang="en-US" dirty="0"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  <a:p>
            <a:r>
              <a:rPr lang="en-US" dirty="0">
                <a:ea typeface="Arial" charset="0"/>
                <a:cs typeface="Arial" charset="0"/>
              </a:rPr>
              <a:t>Epidural access </a:t>
            </a:r>
          </a:p>
          <a:p>
            <a:endParaRPr 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8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324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Anatomic considerations and functional outcomes of Endoscopic transiliac approach for access to L5-S1 disc and foramen</vt:lpstr>
      <vt:lpstr>PowerPoint Presentation</vt:lpstr>
      <vt:lpstr>Introduction</vt:lpstr>
      <vt:lpstr>Anatomical barriers at  L5-S1 </vt:lpstr>
      <vt:lpstr>PowerPoint Presentation</vt:lpstr>
      <vt:lpstr>Methods </vt:lpstr>
      <vt:lpstr>PowerPoint Presentation</vt:lpstr>
      <vt:lpstr>Results </vt:lpstr>
      <vt:lpstr>The advantages of trans-iliac approach include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Endoscopic Transiliac Approach</dc:title>
  <dc:creator>Microsoft Office User</dc:creator>
  <cp:lastModifiedBy>david riding</cp:lastModifiedBy>
  <cp:revision>39</cp:revision>
  <dcterms:created xsi:type="dcterms:W3CDTF">2019-10-29T00:35:13Z</dcterms:created>
  <dcterms:modified xsi:type="dcterms:W3CDTF">2021-01-20T21:25:10Z</dcterms:modified>
</cp:coreProperties>
</file>