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3" r:id="rId5"/>
    <p:sldId id="267" r:id="rId6"/>
    <p:sldId id="268" r:id="rId7"/>
    <p:sldId id="269" r:id="rId8"/>
    <p:sldId id="271" r:id="rId9"/>
    <p:sldId id="274" r:id="rId10"/>
    <p:sldId id="275" r:id="rId11"/>
    <p:sldId id="296"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6A6A6"/>
    <a:srgbClr val="FF9999"/>
    <a:srgbClr val="FF7C80"/>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C9204-F2B1-49FC-89DA-C6645A779E89}" v="24" dt="2021-01-21T03:01:40.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 Rampersaud" userId="e47d62548c40843a" providerId="LiveId" clId="{093C9204-F2B1-49FC-89DA-C6645A779E89}"/>
    <pc:docChg chg="undo redo custSel addSld delSld modSld">
      <pc:chgData name="Raja Rampersaud" userId="e47d62548c40843a" providerId="LiveId" clId="{093C9204-F2B1-49FC-89DA-C6645A779E89}" dt="2021-01-21T03:05:56.666" v="354" actId="1038"/>
      <pc:docMkLst>
        <pc:docMk/>
      </pc:docMkLst>
      <pc:sldChg chg="addSp delSp modSp mod">
        <pc:chgData name="Raja Rampersaud" userId="e47d62548c40843a" providerId="LiveId" clId="{093C9204-F2B1-49FC-89DA-C6645A779E89}" dt="2021-01-21T03:01:40.662" v="301"/>
        <pc:sldMkLst>
          <pc:docMk/>
          <pc:sldMk cId="3121624027" sldId="267"/>
        </pc:sldMkLst>
        <pc:spChg chg="mod">
          <ac:chgData name="Raja Rampersaud" userId="e47d62548c40843a" providerId="LiveId" clId="{093C9204-F2B1-49FC-89DA-C6645A779E89}" dt="2021-01-20T04:46:43.775" v="4" actId="20577"/>
          <ac:spMkLst>
            <pc:docMk/>
            <pc:sldMk cId="3121624027" sldId="267"/>
            <ac:spMk id="2" creationId="{E4DD8151-2C09-47F9-AF7A-30D1AFE221EB}"/>
          </ac:spMkLst>
        </pc:spChg>
        <pc:graphicFrameChg chg="add del mod">
          <ac:chgData name="Raja Rampersaud" userId="e47d62548c40843a" providerId="LiveId" clId="{093C9204-F2B1-49FC-89DA-C6645A779E89}" dt="2021-01-20T04:50:24.032" v="10" actId="478"/>
          <ac:graphicFrameMkLst>
            <pc:docMk/>
            <pc:sldMk cId="3121624027" sldId="267"/>
            <ac:graphicFrameMk id="6" creationId="{3F4344D7-717C-412A-BE9C-C929393E562A}"/>
          </ac:graphicFrameMkLst>
        </pc:graphicFrameChg>
        <pc:picChg chg="add del mod">
          <ac:chgData name="Raja Rampersaud" userId="e47d62548c40843a" providerId="LiveId" clId="{093C9204-F2B1-49FC-89DA-C6645A779E89}" dt="2021-01-21T03:01:12.976" v="300"/>
          <ac:picMkLst>
            <pc:docMk/>
            <pc:sldMk cId="3121624027" sldId="267"/>
            <ac:picMk id="5" creationId="{ECCD2C0A-CB27-4528-8413-183960032AC3}"/>
          </ac:picMkLst>
        </pc:picChg>
        <pc:picChg chg="add del mod">
          <ac:chgData name="Raja Rampersaud" userId="e47d62548c40843a" providerId="LiveId" clId="{093C9204-F2B1-49FC-89DA-C6645A779E89}" dt="2021-01-21T03:01:12.976" v="300"/>
          <ac:picMkLst>
            <pc:docMk/>
            <pc:sldMk cId="3121624027" sldId="267"/>
            <ac:picMk id="6" creationId="{A6B42A90-78E6-471F-BC33-0E24F80345BE}"/>
          </ac:picMkLst>
        </pc:picChg>
        <pc:picChg chg="add del mod">
          <ac:chgData name="Raja Rampersaud" userId="e47d62548c40843a" providerId="LiveId" clId="{093C9204-F2B1-49FC-89DA-C6645A779E89}" dt="2021-01-21T03:01:09.498" v="298" actId="478"/>
          <ac:picMkLst>
            <pc:docMk/>
            <pc:sldMk cId="3121624027" sldId="267"/>
            <ac:picMk id="7" creationId="{4DED6FDF-96CD-4148-BC0F-298F301BDF90}"/>
          </ac:picMkLst>
        </pc:picChg>
        <pc:picChg chg="add del mod">
          <ac:chgData name="Raja Rampersaud" userId="e47d62548c40843a" providerId="LiveId" clId="{093C9204-F2B1-49FC-89DA-C6645A779E89}" dt="2021-01-21T03:01:12.976" v="300"/>
          <ac:picMkLst>
            <pc:docMk/>
            <pc:sldMk cId="3121624027" sldId="267"/>
            <ac:picMk id="8" creationId="{940AD8CA-5D77-4CFD-BC4E-19C8B9E3AF1B}"/>
          </ac:picMkLst>
        </pc:picChg>
        <pc:picChg chg="add mod">
          <ac:chgData name="Raja Rampersaud" userId="e47d62548c40843a" providerId="LiveId" clId="{093C9204-F2B1-49FC-89DA-C6645A779E89}" dt="2021-01-21T03:01:40.662" v="301"/>
          <ac:picMkLst>
            <pc:docMk/>
            <pc:sldMk cId="3121624027" sldId="267"/>
            <ac:picMk id="9" creationId="{76A77DC3-DE62-431A-86D1-3387AFD3A145}"/>
          </ac:picMkLst>
        </pc:picChg>
      </pc:sldChg>
      <pc:sldChg chg="addSp modSp mod">
        <pc:chgData name="Raja Rampersaud" userId="e47d62548c40843a" providerId="LiveId" clId="{093C9204-F2B1-49FC-89DA-C6645A779E89}" dt="2021-01-21T03:02:21.766" v="313" actId="403"/>
        <pc:sldMkLst>
          <pc:docMk/>
          <pc:sldMk cId="3286426459" sldId="268"/>
        </pc:sldMkLst>
        <pc:spChg chg="mod">
          <ac:chgData name="Raja Rampersaud" userId="e47d62548c40843a" providerId="LiveId" clId="{093C9204-F2B1-49FC-89DA-C6645A779E89}" dt="2021-01-21T03:02:21.766" v="313" actId="403"/>
          <ac:spMkLst>
            <pc:docMk/>
            <pc:sldMk cId="3286426459" sldId="268"/>
            <ac:spMk id="3" creationId="{00000000-0000-0000-0000-000000000000}"/>
          </ac:spMkLst>
        </pc:spChg>
        <pc:picChg chg="add mod">
          <ac:chgData name="Raja Rampersaud" userId="e47d62548c40843a" providerId="LiveId" clId="{093C9204-F2B1-49FC-89DA-C6645A779E89}" dt="2021-01-20T05:22:24.849" v="206" actId="1038"/>
          <ac:picMkLst>
            <pc:docMk/>
            <pc:sldMk cId="3286426459" sldId="268"/>
            <ac:picMk id="4" creationId="{A730F3A7-8B98-4488-83D7-470771774844}"/>
          </ac:picMkLst>
        </pc:picChg>
        <pc:picChg chg="add mod">
          <ac:chgData name="Raja Rampersaud" userId="e47d62548c40843a" providerId="LiveId" clId="{093C9204-F2B1-49FC-89DA-C6645A779E89}" dt="2021-01-20T05:35:02.222" v="297" actId="1076"/>
          <ac:picMkLst>
            <pc:docMk/>
            <pc:sldMk cId="3286426459" sldId="268"/>
            <ac:picMk id="5" creationId="{DAD4FFBB-9C5A-4A1D-AED7-B8371A01AB00}"/>
          </ac:picMkLst>
        </pc:picChg>
      </pc:sldChg>
      <pc:sldChg chg="addSp delSp modSp mod">
        <pc:chgData name="Raja Rampersaud" userId="e47d62548c40843a" providerId="LiveId" clId="{093C9204-F2B1-49FC-89DA-C6645A779E89}" dt="2021-01-21T03:02:38.909" v="314" actId="478"/>
        <pc:sldMkLst>
          <pc:docMk/>
          <pc:sldMk cId="4024738105" sldId="269"/>
        </pc:sldMkLst>
        <pc:picChg chg="add del mod">
          <ac:chgData name="Raja Rampersaud" userId="e47d62548c40843a" providerId="LiveId" clId="{093C9204-F2B1-49FC-89DA-C6645A779E89}" dt="2021-01-21T03:02:38.909" v="314" actId="478"/>
          <ac:picMkLst>
            <pc:docMk/>
            <pc:sldMk cId="4024738105" sldId="269"/>
            <ac:picMk id="4" creationId="{9C62217B-C220-41A6-9118-EE7FC9687BDD}"/>
          </ac:picMkLst>
        </pc:picChg>
      </pc:sldChg>
      <pc:sldChg chg="del">
        <pc:chgData name="Raja Rampersaud" userId="e47d62548c40843a" providerId="LiveId" clId="{093C9204-F2B1-49FC-89DA-C6645A779E89}" dt="2021-01-20T05:22:46.852" v="207" actId="47"/>
        <pc:sldMkLst>
          <pc:docMk/>
          <pc:sldMk cId="3840557029" sldId="270"/>
        </pc:sldMkLst>
      </pc:sldChg>
      <pc:sldChg chg="addSp delSp modSp mod">
        <pc:chgData name="Raja Rampersaud" userId="e47d62548c40843a" providerId="LiveId" clId="{093C9204-F2B1-49FC-89DA-C6645A779E89}" dt="2021-01-21T03:05:56.666" v="354" actId="1038"/>
        <pc:sldMkLst>
          <pc:docMk/>
          <pc:sldMk cId="1008128738" sldId="272"/>
        </pc:sldMkLst>
        <pc:spChg chg="mod">
          <ac:chgData name="Raja Rampersaud" userId="e47d62548c40843a" providerId="LiveId" clId="{093C9204-F2B1-49FC-89DA-C6645A779E89}" dt="2021-01-20T05:29:03.892" v="288" actId="1035"/>
          <ac:spMkLst>
            <pc:docMk/>
            <pc:sldMk cId="1008128738" sldId="272"/>
            <ac:spMk id="3" creationId="{00000000-0000-0000-0000-000000000000}"/>
          </ac:spMkLst>
        </pc:spChg>
        <pc:spChg chg="add del">
          <ac:chgData name="Raja Rampersaud" userId="e47d62548c40843a" providerId="LiveId" clId="{093C9204-F2B1-49FC-89DA-C6645A779E89}" dt="2021-01-20T05:24:09.536" v="211" actId="22"/>
          <ac:spMkLst>
            <pc:docMk/>
            <pc:sldMk cId="1008128738" sldId="272"/>
            <ac:spMk id="5" creationId="{A76287C4-5003-4320-B36D-E0577D0BA600}"/>
          </ac:spMkLst>
        </pc:spChg>
        <pc:spChg chg="add mod">
          <ac:chgData name="Raja Rampersaud" userId="e47d62548c40843a" providerId="LiveId" clId="{093C9204-F2B1-49FC-89DA-C6645A779E89}" dt="2021-01-20T05:25:16.102" v="220" actId="21"/>
          <ac:spMkLst>
            <pc:docMk/>
            <pc:sldMk cId="1008128738" sldId="272"/>
            <ac:spMk id="9" creationId="{B81018CF-48DA-4212-9ACE-7C3F34692BC1}"/>
          </ac:spMkLst>
        </pc:spChg>
        <pc:spChg chg="add mod">
          <ac:chgData name="Raja Rampersaud" userId="e47d62548c40843a" providerId="LiveId" clId="{093C9204-F2B1-49FC-89DA-C6645A779E89}" dt="2021-01-20T05:28:58.279" v="270" actId="1076"/>
          <ac:spMkLst>
            <pc:docMk/>
            <pc:sldMk cId="1008128738" sldId="272"/>
            <ac:spMk id="10" creationId="{6E27D89C-32D6-4741-AD8A-149444BAF87F}"/>
          </ac:spMkLst>
        </pc:spChg>
        <pc:picChg chg="add del">
          <ac:chgData name="Raja Rampersaud" userId="e47d62548c40843a" providerId="LiveId" clId="{093C9204-F2B1-49FC-89DA-C6645A779E89}" dt="2021-01-20T05:24:12.259" v="213" actId="22"/>
          <ac:picMkLst>
            <pc:docMk/>
            <pc:sldMk cId="1008128738" sldId="272"/>
            <ac:picMk id="7" creationId="{2C818A60-B961-4E3C-9B17-EBBD06CC6E31}"/>
          </ac:picMkLst>
        </pc:picChg>
        <pc:picChg chg="add mod ord">
          <ac:chgData name="Raja Rampersaud" userId="e47d62548c40843a" providerId="LiveId" clId="{093C9204-F2B1-49FC-89DA-C6645A779E89}" dt="2021-01-21T03:05:56.666" v="354" actId="1038"/>
          <ac:picMkLst>
            <pc:docMk/>
            <pc:sldMk cId="1008128738" sldId="272"/>
            <ac:picMk id="11" creationId="{51E5B28F-4FDA-404B-8E59-201D9E9DEDB9}"/>
          </ac:picMkLst>
        </pc:picChg>
        <pc:picChg chg="add mod">
          <ac:chgData name="Raja Rampersaud" userId="e47d62548c40843a" providerId="LiveId" clId="{093C9204-F2B1-49FC-89DA-C6645A779E89}" dt="2021-01-20T05:28:45.061" v="269" actId="1036"/>
          <ac:picMkLst>
            <pc:docMk/>
            <pc:sldMk cId="1008128738" sldId="272"/>
            <ac:picMk id="12" creationId="{B3C6BDAD-1765-4E72-BB20-AEA26ECB8296}"/>
          </ac:picMkLst>
        </pc:picChg>
      </pc:sldChg>
      <pc:sldChg chg="addSp delSp modSp mod">
        <pc:chgData name="Raja Rampersaud" userId="e47d62548c40843a" providerId="LiveId" clId="{093C9204-F2B1-49FC-89DA-C6645A779E89}" dt="2021-01-20T05:22:01.008" v="179" actId="1076"/>
        <pc:sldMkLst>
          <pc:docMk/>
          <pc:sldMk cId="236944367" sldId="273"/>
        </pc:sldMkLst>
        <pc:spChg chg="mod">
          <ac:chgData name="Raja Rampersaud" userId="e47d62548c40843a" providerId="LiveId" clId="{093C9204-F2B1-49FC-89DA-C6645A779E89}" dt="2021-01-20T05:21:34.731" v="140" actId="1076"/>
          <ac:spMkLst>
            <pc:docMk/>
            <pc:sldMk cId="236944367" sldId="273"/>
            <ac:spMk id="3" creationId="{00000000-0000-0000-0000-000000000000}"/>
          </ac:spMkLst>
        </pc:spChg>
        <pc:spChg chg="mod">
          <ac:chgData name="Raja Rampersaud" userId="e47d62548c40843a" providerId="LiveId" clId="{093C9204-F2B1-49FC-89DA-C6645A779E89}" dt="2021-01-20T05:21:45.194" v="176" actId="1036"/>
          <ac:spMkLst>
            <pc:docMk/>
            <pc:sldMk cId="236944367" sldId="273"/>
            <ac:spMk id="4" creationId="{00000000-0000-0000-0000-000000000000}"/>
          </ac:spMkLst>
        </pc:spChg>
        <pc:picChg chg="add mod">
          <ac:chgData name="Raja Rampersaud" userId="e47d62548c40843a" providerId="LiveId" clId="{093C9204-F2B1-49FC-89DA-C6645A779E89}" dt="2021-01-20T05:22:01.008" v="179" actId="1076"/>
          <ac:picMkLst>
            <pc:docMk/>
            <pc:sldMk cId="236944367" sldId="273"/>
            <ac:picMk id="2" creationId="{9EF1F1A8-F064-4692-BABB-C9A1AEAF7299}"/>
          </ac:picMkLst>
        </pc:picChg>
        <pc:picChg chg="mod">
          <ac:chgData name="Raja Rampersaud" userId="e47d62548c40843a" providerId="LiveId" clId="{093C9204-F2B1-49FC-89DA-C6645A779E89}" dt="2021-01-20T05:06:41.300" v="133" actId="1076"/>
          <ac:picMkLst>
            <pc:docMk/>
            <pc:sldMk cId="236944367" sldId="273"/>
            <ac:picMk id="5" creationId="{6DB012EF-FCAF-4C16-821B-849E2394B504}"/>
          </ac:picMkLst>
        </pc:picChg>
        <pc:picChg chg="add del">
          <ac:chgData name="Raja Rampersaud" userId="e47d62548c40843a" providerId="LiveId" clId="{093C9204-F2B1-49FC-89DA-C6645A779E89}" dt="2021-01-20T05:06:42.124" v="134" actId="478"/>
          <ac:picMkLst>
            <pc:docMk/>
            <pc:sldMk cId="236944367" sldId="273"/>
            <ac:picMk id="6" creationId="{EAA35039-6D85-4AEB-AC1E-8A7735B260CE}"/>
          </ac:picMkLst>
        </pc:picChg>
        <pc:picChg chg="add del mod">
          <ac:chgData name="Raja Rampersaud" userId="e47d62548c40843a" providerId="LiveId" clId="{093C9204-F2B1-49FC-89DA-C6645A779E89}" dt="2021-01-20T05:21:16.598" v="136"/>
          <ac:picMkLst>
            <pc:docMk/>
            <pc:sldMk cId="236944367" sldId="273"/>
            <ac:picMk id="8" creationId="{61EE4C29-A250-4D12-AC66-8A3C2C1BBAD8}"/>
          </ac:picMkLst>
        </pc:picChg>
      </pc:sldChg>
      <pc:sldChg chg="addSp delSp modSp mod">
        <pc:chgData name="Raja Rampersaud" userId="e47d62548c40843a" providerId="LiveId" clId="{093C9204-F2B1-49FC-89DA-C6645A779E89}" dt="2021-01-21T03:02:46.338" v="315" actId="478"/>
        <pc:sldMkLst>
          <pc:docMk/>
          <pc:sldMk cId="30760402" sldId="274"/>
        </pc:sldMkLst>
        <pc:picChg chg="add del mod">
          <ac:chgData name="Raja Rampersaud" userId="e47d62548c40843a" providerId="LiveId" clId="{093C9204-F2B1-49FC-89DA-C6645A779E89}" dt="2021-01-21T03:02:46.338" v="315" actId="478"/>
          <ac:picMkLst>
            <pc:docMk/>
            <pc:sldMk cId="30760402" sldId="274"/>
            <ac:picMk id="5" creationId="{E7F290BC-9DB6-425A-80D9-9D94C63C9CDC}"/>
          </ac:picMkLst>
        </pc:picChg>
      </pc:sldChg>
      <pc:sldChg chg="addSp delSp modSp mod">
        <pc:chgData name="Raja Rampersaud" userId="e47d62548c40843a" providerId="LiveId" clId="{093C9204-F2B1-49FC-89DA-C6645A779E89}" dt="2021-01-21T03:02:52.765" v="316" actId="478"/>
        <pc:sldMkLst>
          <pc:docMk/>
          <pc:sldMk cId="3192039153" sldId="275"/>
        </pc:sldMkLst>
        <pc:picChg chg="add del mod">
          <ac:chgData name="Raja Rampersaud" userId="e47d62548c40843a" providerId="LiveId" clId="{093C9204-F2B1-49FC-89DA-C6645A779E89}" dt="2021-01-21T03:02:52.765" v="316" actId="478"/>
          <ac:picMkLst>
            <pc:docMk/>
            <pc:sldMk cId="3192039153" sldId="275"/>
            <ac:picMk id="9" creationId="{C0639C86-4224-4CCE-BD11-E931BD5FC2DB}"/>
          </ac:picMkLst>
        </pc:picChg>
      </pc:sldChg>
      <pc:sldChg chg="add del">
        <pc:chgData name="Raja Rampersaud" userId="e47d62548c40843a" providerId="LiveId" clId="{093C9204-F2B1-49FC-89DA-C6645A779E89}" dt="2021-01-20T05:29:38.468" v="290" actId="47"/>
        <pc:sldMkLst>
          <pc:docMk/>
          <pc:sldMk cId="3378140805" sldId="276"/>
        </pc:sldMkLst>
      </pc:sldChg>
      <pc:sldChg chg="modSp add mod">
        <pc:chgData name="Raja Rampersaud" userId="e47d62548c40843a" providerId="LiveId" clId="{093C9204-F2B1-49FC-89DA-C6645A779E89}" dt="2021-01-21T03:05:44.652" v="352" actId="20577"/>
        <pc:sldMkLst>
          <pc:docMk/>
          <pc:sldMk cId="3641244094" sldId="296"/>
        </pc:sldMkLst>
        <pc:spChg chg="mod">
          <ac:chgData name="Raja Rampersaud" userId="e47d62548c40843a" providerId="LiveId" clId="{093C9204-F2B1-49FC-89DA-C6645A779E89}" dt="2021-01-20T05:31:01.120" v="294" actId="20577"/>
          <ac:spMkLst>
            <pc:docMk/>
            <pc:sldMk cId="3641244094" sldId="296"/>
            <ac:spMk id="20481" creationId="{00000000-0000-0000-0000-000000000000}"/>
          </ac:spMkLst>
        </pc:spChg>
        <pc:spChg chg="mod">
          <ac:chgData name="Raja Rampersaud" userId="e47d62548c40843a" providerId="LiveId" clId="{093C9204-F2B1-49FC-89DA-C6645A779E89}" dt="2021-01-21T03:05:44.652" v="352" actId="20577"/>
          <ac:spMkLst>
            <pc:docMk/>
            <pc:sldMk cId="3641244094" sldId="296"/>
            <ac:spMk id="204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63432-A0E9-4D24-95FD-842BC89B76A3}" type="datetimeFigureOut">
              <a:rPr lang="en-CA" smtClean="0"/>
              <a:t>2021-01-21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0A18-8387-48CC-B91F-8B1A7CFDEC7A}" type="slidenum">
              <a:rPr lang="en-CA" smtClean="0"/>
              <a:t>‹#›</a:t>
            </a:fld>
            <a:endParaRPr lang="en-CA"/>
          </a:p>
        </p:txBody>
      </p:sp>
    </p:spTree>
    <p:extLst>
      <p:ext uri="{BB962C8B-B14F-4D97-AF65-F5344CB8AC3E}">
        <p14:creationId xmlns:p14="http://schemas.microsoft.com/office/powerpoint/2010/main" val="289283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E59DD0-F706-4D22-A6E2-66BDC524A882}" type="slidenum">
              <a:rPr lang="en-US" altLang="en-US" sz="1200"/>
              <a:pPr eaLnBrk="1" hangingPunct="1"/>
              <a:t>8</a:t>
            </a:fld>
            <a:endParaRPr lang="en-US" altLang="en-US" sz="120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14353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CBCE1E8-BE71-4259-92A9-3658942C2C71}"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94DCC8-4026-4B1A-8A92-91336665BF1B}" type="slidenum">
              <a:rPr lang="en-CA" smtClean="0"/>
              <a:t>‹#›</a:t>
            </a:fld>
            <a:endParaRPr lang="en-CA"/>
          </a:p>
        </p:txBody>
      </p:sp>
      <p:pic>
        <p:nvPicPr>
          <p:cNvPr id="7" name="Picture 6">
            <a:extLst>
              <a:ext uri="{FF2B5EF4-FFF2-40B4-BE49-F238E27FC236}">
                <a16:creationId xmlns:a16="http://schemas.microsoft.com/office/drawing/2014/main" id="{97F4194D-7E14-4DBB-9DB7-9F58571A3ADA}"/>
              </a:ext>
            </a:extLst>
          </p:cNvPr>
          <p:cNvPicPr>
            <a:picLocks noChangeAspect="1"/>
          </p:cNvPicPr>
          <p:nvPr userDrawn="1"/>
        </p:nvPicPr>
        <p:blipFill rotWithShape="1">
          <a:blip r:embed="rId2"/>
          <a:srcRect l="20955" t="38680" r="27976" b="41979"/>
          <a:stretch/>
        </p:blipFill>
        <p:spPr>
          <a:xfrm>
            <a:off x="9043135" y="6029045"/>
            <a:ext cx="2876243" cy="620061"/>
          </a:xfrm>
          <a:prstGeom prst="rect">
            <a:avLst/>
          </a:prstGeom>
        </p:spPr>
      </p:pic>
    </p:spTree>
    <p:extLst>
      <p:ext uri="{BB962C8B-B14F-4D97-AF65-F5344CB8AC3E}">
        <p14:creationId xmlns:p14="http://schemas.microsoft.com/office/powerpoint/2010/main" val="61591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CBCE1E8-BE71-4259-92A9-3658942C2C71}"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235595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CBCE1E8-BE71-4259-92A9-3658942C2C71}"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144581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CA"/>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CBCE1E8-BE71-4259-92A9-3658942C2C71}"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316006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BCE1E8-BE71-4259-92A9-3658942C2C71}"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9439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CBCE1E8-BE71-4259-92A9-3658942C2C71}"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279827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CBCE1E8-BE71-4259-92A9-3658942C2C71}" type="datetimeFigureOut">
              <a:rPr lang="en-CA" smtClean="0"/>
              <a:t>2021-01-21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156443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CBCE1E8-BE71-4259-92A9-3658942C2C71}" type="datetimeFigureOut">
              <a:rPr lang="en-CA" smtClean="0"/>
              <a:t>2021-01-21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147562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CE1E8-BE71-4259-92A9-3658942C2C71}" type="datetimeFigureOut">
              <a:rPr lang="en-CA" smtClean="0"/>
              <a:t>2021-01-21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342545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BCE1E8-BE71-4259-92A9-3658942C2C71}"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40693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BCE1E8-BE71-4259-92A9-3658942C2C71}"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E94DCC8-4026-4B1A-8A92-91336665BF1B}" type="slidenum">
              <a:rPr lang="en-CA" smtClean="0"/>
              <a:t>‹#›</a:t>
            </a:fld>
            <a:endParaRPr lang="en-CA"/>
          </a:p>
        </p:txBody>
      </p:sp>
    </p:spTree>
    <p:extLst>
      <p:ext uri="{BB962C8B-B14F-4D97-AF65-F5344CB8AC3E}">
        <p14:creationId xmlns:p14="http://schemas.microsoft.com/office/powerpoint/2010/main" val="399313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CE1E8-BE71-4259-92A9-3658942C2C71}" type="datetimeFigureOut">
              <a:rPr lang="en-CA" smtClean="0"/>
              <a:t>2021-01-21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4DCC8-4026-4B1A-8A92-91336665BF1B}" type="slidenum">
              <a:rPr lang="en-CA" smtClean="0"/>
              <a:t>‹#›</a:t>
            </a:fld>
            <a:endParaRPr lang="en-CA"/>
          </a:p>
        </p:txBody>
      </p:sp>
    </p:spTree>
    <p:extLst>
      <p:ext uri="{BB962C8B-B14F-4D97-AF65-F5344CB8AC3E}">
        <p14:creationId xmlns:p14="http://schemas.microsoft.com/office/powerpoint/2010/main" val="121241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0175" y="779543"/>
            <a:ext cx="10349948" cy="15902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500" dirty="0"/>
              <a:t>Decompression vs. Decompression and Fusion for “Stable” Degenerative Spondylolisthesis: A Randomized Clinical Trial</a:t>
            </a:r>
          </a:p>
        </p:txBody>
      </p:sp>
      <p:sp>
        <p:nvSpPr>
          <p:cNvPr id="4" name="Subtitle 8"/>
          <p:cNvSpPr txBox="1">
            <a:spLocks/>
          </p:cNvSpPr>
          <p:nvPr/>
        </p:nvSpPr>
        <p:spPr>
          <a:xfrm>
            <a:off x="296928" y="1965126"/>
            <a:ext cx="11590271" cy="3833331"/>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CA" sz="5100" dirty="0"/>
          </a:p>
          <a:p>
            <a:pPr marL="0" indent="0" algn="ctr">
              <a:lnSpc>
                <a:spcPct val="120000"/>
              </a:lnSpc>
              <a:buNone/>
            </a:pPr>
            <a:r>
              <a:rPr lang="en-CA" sz="6000" dirty="0"/>
              <a:t>Raja Rampersaud</a:t>
            </a:r>
            <a:r>
              <a:rPr lang="en-CA" sz="6000" baseline="30000" dirty="0"/>
              <a:t>1</a:t>
            </a:r>
            <a:r>
              <a:rPr lang="en-CA" sz="6000" dirty="0"/>
              <a:t>, Chris Bailey</a:t>
            </a:r>
            <a:r>
              <a:rPr lang="en-CA" sz="6000" baseline="30000" dirty="0"/>
              <a:t>2</a:t>
            </a:r>
            <a:r>
              <a:rPr lang="en-CA" sz="6000" dirty="0"/>
              <a:t>, Steve Casha</a:t>
            </a:r>
            <a:r>
              <a:rPr lang="en-CA" sz="6000" baseline="30000" dirty="0"/>
              <a:t>3</a:t>
            </a:r>
            <a:r>
              <a:rPr lang="en-CA" sz="6000" dirty="0"/>
              <a:t>, Andrew Glennie</a:t>
            </a:r>
            <a:r>
              <a:rPr lang="en-CA" sz="6000" baseline="30000" dirty="0"/>
              <a:t>4</a:t>
            </a:r>
            <a:r>
              <a:rPr lang="en-CA" sz="6000" dirty="0"/>
              <a:t>, Richard Fox</a:t>
            </a:r>
            <a:r>
              <a:rPr lang="en-CA" sz="6000" baseline="30000" dirty="0"/>
              <a:t>5</a:t>
            </a:r>
            <a:r>
              <a:rPr lang="en-CA" sz="6000" dirty="0"/>
              <a:t>, Greg McIntosh</a:t>
            </a:r>
            <a:r>
              <a:rPr lang="en-CA" sz="6000" baseline="30000" dirty="0"/>
              <a:t>6</a:t>
            </a:r>
            <a:r>
              <a:rPr lang="en-CA" sz="6000" dirty="0"/>
              <a:t>, Albert Yee</a:t>
            </a:r>
            <a:r>
              <a:rPr lang="en-CA" sz="6000" baseline="30000" dirty="0"/>
              <a:t>7</a:t>
            </a:r>
            <a:r>
              <a:rPr lang="en-CA" sz="6000" dirty="0"/>
              <a:t>, Charles Fisher</a:t>
            </a:r>
            <a:r>
              <a:rPr lang="en-CA" sz="6000" baseline="30000" dirty="0"/>
              <a:t>8</a:t>
            </a:r>
            <a:r>
              <a:rPr lang="en-CA" sz="6000" dirty="0"/>
              <a:t>, Anthony V Perruccio</a:t>
            </a:r>
            <a:r>
              <a:rPr lang="en-CA" sz="6000" baseline="30000" dirty="0"/>
              <a:t>9</a:t>
            </a:r>
            <a:endParaRPr lang="en-CA" sz="6000" dirty="0"/>
          </a:p>
          <a:p>
            <a:pPr algn="ctr"/>
            <a:endParaRPr lang="en-CA" sz="2900" baseline="30000" dirty="0"/>
          </a:p>
          <a:p>
            <a:pPr marL="0" indent="0" algn="ctr">
              <a:buNone/>
            </a:pPr>
            <a:r>
              <a:rPr lang="en-CA" sz="2900" baseline="30000" dirty="0"/>
              <a:t>1</a:t>
            </a:r>
            <a:r>
              <a:rPr lang="en-CA" sz="2900" dirty="0"/>
              <a:t> Division of Orthopaedics, Schroeder Arthritis Institute  and Krembil Research Institute, University Health Network and University of Toronto, Toronto, Ontario, Canada</a:t>
            </a:r>
          </a:p>
          <a:p>
            <a:pPr marL="0" indent="0" algn="ctr">
              <a:buNone/>
            </a:pPr>
            <a:r>
              <a:rPr lang="en-CA" sz="2900" baseline="30000" dirty="0"/>
              <a:t>2</a:t>
            </a:r>
            <a:r>
              <a:rPr lang="en-CA" sz="2900" dirty="0"/>
              <a:t>London Health Sciences Centre and Western University, London, Ontario, Canada</a:t>
            </a:r>
          </a:p>
          <a:p>
            <a:pPr marL="0" indent="0" algn="ctr">
              <a:buNone/>
            </a:pPr>
            <a:r>
              <a:rPr lang="en-CA" sz="2900" baseline="30000" dirty="0"/>
              <a:t>3</a:t>
            </a:r>
            <a:r>
              <a:rPr lang="en-CA" sz="2900" dirty="0"/>
              <a:t>Foothills Medical Centre and University of Calgary, Calgary, Alberta, Canada</a:t>
            </a:r>
          </a:p>
          <a:p>
            <a:pPr marL="0" indent="0" algn="ctr">
              <a:buNone/>
            </a:pPr>
            <a:r>
              <a:rPr lang="en-CA" sz="2900" baseline="30000" dirty="0"/>
              <a:t>4</a:t>
            </a:r>
            <a:r>
              <a:rPr lang="en-CA" sz="2900" dirty="0"/>
              <a:t>QEII Health Sciences Centre and Dalhousie University, Halifax, Nova Scotia, Canada</a:t>
            </a:r>
          </a:p>
          <a:p>
            <a:pPr marL="0" indent="0" algn="ctr">
              <a:buNone/>
            </a:pPr>
            <a:r>
              <a:rPr lang="en-CA" sz="2900" baseline="30000" dirty="0"/>
              <a:t>5</a:t>
            </a:r>
            <a:r>
              <a:rPr lang="en-CA" sz="2900" dirty="0"/>
              <a:t>Mackenzie Health Sciences Centre and University of Alberta Hospital, Edmonton, Alberta, Canada</a:t>
            </a:r>
          </a:p>
          <a:p>
            <a:pPr marL="0" indent="0" algn="ctr">
              <a:buNone/>
            </a:pPr>
            <a:r>
              <a:rPr lang="en-CA" sz="2900" baseline="30000" dirty="0"/>
              <a:t>6</a:t>
            </a:r>
            <a:r>
              <a:rPr lang="en-CA" sz="2900" dirty="0"/>
              <a:t>Canadian Spine Outcomes and Research Network, </a:t>
            </a:r>
            <a:r>
              <a:rPr lang="en-CA" sz="2900" dirty="0" err="1"/>
              <a:t>Markdale</a:t>
            </a:r>
            <a:r>
              <a:rPr lang="en-CA" sz="2900" dirty="0"/>
              <a:t>, Ontario, Canada</a:t>
            </a:r>
          </a:p>
          <a:p>
            <a:pPr marL="0" indent="0" algn="ctr">
              <a:buNone/>
            </a:pPr>
            <a:r>
              <a:rPr lang="en-CA" sz="2900" baseline="30000" dirty="0"/>
              <a:t>7</a:t>
            </a:r>
            <a:r>
              <a:rPr lang="en-CA" sz="2900" dirty="0"/>
              <a:t>Sunnybrook Health Sciences Centre and University of Toronto, Toronto, Ontario, Canada</a:t>
            </a:r>
          </a:p>
          <a:p>
            <a:pPr marL="0" indent="0" algn="ctr">
              <a:buNone/>
            </a:pPr>
            <a:r>
              <a:rPr lang="en-CA" sz="2900" baseline="30000" dirty="0"/>
              <a:t>8</a:t>
            </a:r>
            <a:r>
              <a:rPr lang="en-CA" sz="2900" dirty="0"/>
              <a:t>Vancouver General Hospital and University of British Columbia, Vancouver, British Columbia, Canada</a:t>
            </a:r>
          </a:p>
          <a:p>
            <a:pPr marL="0" indent="0" algn="ctr">
              <a:buNone/>
            </a:pPr>
            <a:r>
              <a:rPr lang="en-CA" sz="2900" baseline="30000" dirty="0"/>
              <a:t>9</a:t>
            </a:r>
            <a:r>
              <a:rPr lang="en-CA" sz="2900" dirty="0"/>
              <a:t>Schroeder Arthritis Institute, Krembil Research Institute, University Health Network;  </a:t>
            </a:r>
            <a:r>
              <a:rPr lang="en-CA" sz="2900" dirty="0" err="1"/>
              <a:t>Dalla</a:t>
            </a:r>
            <a:r>
              <a:rPr lang="en-CA" sz="2900" dirty="0"/>
              <a:t> Lana School of Public Health, University of Toronto, Toronto, Canada</a:t>
            </a:r>
          </a:p>
        </p:txBody>
      </p:sp>
      <p:pic>
        <p:nvPicPr>
          <p:cNvPr id="5" name="Picture 12" descr="Image result for u of t logo">
            <a:extLst>
              <a:ext uri="{FF2B5EF4-FFF2-40B4-BE49-F238E27FC236}">
                <a16:creationId xmlns:a16="http://schemas.microsoft.com/office/drawing/2014/main" id="{6DB012EF-FCAF-4C16-821B-849E2394B5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5598314"/>
            <a:ext cx="1410749" cy="1046797"/>
          </a:xfrm>
          <a:prstGeom prst="rect">
            <a:avLst/>
          </a:prstGeom>
          <a:noFill/>
          <a:effectLst>
            <a:glow rad="1905000">
              <a:schemeClr val="bg1">
                <a:alpha val="20000"/>
              </a:schemeClr>
            </a:glow>
          </a:effectLst>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EAA35039-6D85-4AEB-AC1E-8A7735B26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3" y="5994297"/>
            <a:ext cx="2529043" cy="650814"/>
          </a:xfrm>
          <a:prstGeom prst="rect">
            <a:avLst/>
          </a:prstGeom>
        </p:spPr>
      </p:pic>
      <p:pic>
        <p:nvPicPr>
          <p:cNvPr id="7" name="Picture 4" descr="Image result for krembil research institute">
            <a:extLst>
              <a:ext uri="{FF2B5EF4-FFF2-40B4-BE49-F238E27FC236}">
                <a16:creationId xmlns:a16="http://schemas.microsoft.com/office/drawing/2014/main" id="{90ADB500-E0AA-49CA-A78A-7A34728DB75B}"/>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36394"/>
          <a:stretch/>
        </p:blipFill>
        <p:spPr bwMode="auto">
          <a:xfrm>
            <a:off x="5793211" y="6062828"/>
            <a:ext cx="1857488" cy="4607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8215086" y="5994297"/>
            <a:ext cx="3566098" cy="482374"/>
          </a:xfrm>
          <a:prstGeom prst="rect">
            <a:avLst/>
          </a:prstGeom>
        </p:spPr>
      </p:pic>
      <p:pic>
        <p:nvPicPr>
          <p:cNvPr id="2" name="Picture 1">
            <a:extLst>
              <a:ext uri="{FF2B5EF4-FFF2-40B4-BE49-F238E27FC236}">
                <a16:creationId xmlns:a16="http://schemas.microsoft.com/office/drawing/2014/main" id="{9EF1F1A8-F064-4692-BABB-C9A1AEAF7299}"/>
              </a:ext>
            </a:extLst>
          </p:cNvPr>
          <p:cNvPicPr>
            <a:picLocks noChangeAspect="1"/>
          </p:cNvPicPr>
          <p:nvPr/>
        </p:nvPicPr>
        <p:blipFill>
          <a:blip r:embed="rId6"/>
          <a:stretch>
            <a:fillRect/>
          </a:stretch>
        </p:blipFill>
        <p:spPr>
          <a:xfrm>
            <a:off x="-81062" y="-64847"/>
            <a:ext cx="5320135" cy="898001"/>
          </a:xfrm>
          <a:prstGeom prst="rect">
            <a:avLst/>
          </a:prstGeom>
        </p:spPr>
      </p:pic>
    </p:spTree>
    <p:extLst>
      <p:ext uri="{BB962C8B-B14F-4D97-AF65-F5344CB8AC3E}">
        <p14:creationId xmlns:p14="http://schemas.microsoft.com/office/powerpoint/2010/main" val="23694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8151-2C09-47F9-AF7A-30D1AFE221EB}"/>
              </a:ext>
            </a:extLst>
          </p:cNvPr>
          <p:cNvSpPr>
            <a:spLocks noGrp="1"/>
          </p:cNvSpPr>
          <p:nvPr>
            <p:ph type="title"/>
          </p:nvPr>
        </p:nvSpPr>
        <p:spPr/>
        <p:txBody>
          <a:bodyPr/>
          <a:lstStyle/>
          <a:p>
            <a:r>
              <a:rPr lang="en-CA" dirty="0"/>
              <a:t>Disclosure:</a:t>
            </a:r>
          </a:p>
        </p:txBody>
      </p:sp>
      <p:sp>
        <p:nvSpPr>
          <p:cNvPr id="3" name="Content Placeholder 2">
            <a:extLst>
              <a:ext uri="{FF2B5EF4-FFF2-40B4-BE49-F238E27FC236}">
                <a16:creationId xmlns:a16="http://schemas.microsoft.com/office/drawing/2014/main" id="{D665BDA5-34FE-41D9-9AD7-67A630909A3C}"/>
              </a:ext>
            </a:extLst>
          </p:cNvPr>
          <p:cNvSpPr>
            <a:spLocks noGrp="1"/>
          </p:cNvSpPr>
          <p:nvPr>
            <p:ph idx="1"/>
          </p:nvPr>
        </p:nvSpPr>
        <p:spPr/>
        <p:txBody>
          <a:bodyPr/>
          <a:lstStyle/>
          <a:p>
            <a:endParaRPr lang="en-CA" dirty="0"/>
          </a:p>
        </p:txBody>
      </p:sp>
      <p:pic>
        <p:nvPicPr>
          <p:cNvPr id="9" name="Picture 8">
            <a:extLst>
              <a:ext uri="{FF2B5EF4-FFF2-40B4-BE49-F238E27FC236}">
                <a16:creationId xmlns:a16="http://schemas.microsoft.com/office/drawing/2014/main" id="{76A77DC3-DE62-431A-86D1-3387AFD3A145}"/>
              </a:ext>
            </a:extLst>
          </p:cNvPr>
          <p:cNvPicPr>
            <a:picLocks noChangeAspect="1"/>
          </p:cNvPicPr>
          <p:nvPr/>
        </p:nvPicPr>
        <p:blipFill>
          <a:blip r:embed="rId2"/>
          <a:stretch>
            <a:fillRect/>
          </a:stretch>
        </p:blipFill>
        <p:spPr>
          <a:xfrm>
            <a:off x="6712769" y="34594"/>
            <a:ext cx="5443702" cy="6858000"/>
          </a:xfrm>
          <a:prstGeom prst="rect">
            <a:avLst/>
          </a:prstGeom>
        </p:spPr>
      </p:pic>
    </p:spTree>
    <p:extLst>
      <p:ext uri="{BB962C8B-B14F-4D97-AF65-F5344CB8AC3E}">
        <p14:creationId xmlns:p14="http://schemas.microsoft.com/office/powerpoint/2010/main" val="312162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a:xfrm>
            <a:off x="838200" y="1825625"/>
            <a:ext cx="10515600" cy="1533592"/>
          </a:xfrm>
        </p:spPr>
        <p:txBody>
          <a:bodyPr>
            <a:noAutofit/>
          </a:bodyPr>
          <a:lstStyle/>
          <a:p>
            <a:pPr marL="457200" lvl="1" indent="0">
              <a:lnSpc>
                <a:spcPct val="150000"/>
              </a:lnSpc>
              <a:buNone/>
            </a:pPr>
            <a:r>
              <a:rPr lang="en-CA" sz="2200" dirty="0"/>
              <a:t>There is growing evidence that fusion is not required in all degenerative spondylolisthesis (DS) surgery patients.</a:t>
            </a:r>
          </a:p>
          <a:p>
            <a:pPr marL="457200" lvl="1" indent="0">
              <a:lnSpc>
                <a:spcPct val="150000"/>
              </a:lnSpc>
              <a:buNone/>
            </a:pPr>
            <a:endParaRPr lang="en-CA" sz="2200" dirty="0"/>
          </a:p>
          <a:p>
            <a:pPr marL="457200" lvl="1" indent="0">
              <a:lnSpc>
                <a:spcPct val="150000"/>
              </a:lnSpc>
              <a:buNone/>
            </a:pPr>
            <a:r>
              <a:rPr lang="en-CA" sz="2200" dirty="0"/>
              <a:t>Criteria for who should and should not be fused remain lacking.</a:t>
            </a:r>
          </a:p>
          <a:p>
            <a:pPr marL="457200" lvl="1" indent="0">
              <a:lnSpc>
                <a:spcPct val="150000"/>
              </a:lnSpc>
              <a:buNone/>
            </a:pPr>
            <a:endParaRPr lang="en-CA" sz="2200" dirty="0"/>
          </a:p>
          <a:p>
            <a:pPr marL="457200" lvl="1" indent="0">
              <a:lnSpc>
                <a:spcPct val="150000"/>
              </a:lnSpc>
              <a:buNone/>
            </a:pPr>
            <a:r>
              <a:rPr lang="en-CA" sz="2200" b="1" dirty="0">
                <a:latin typeface="+mj-lt"/>
              </a:rPr>
              <a:t>PURPOSE:</a:t>
            </a:r>
            <a:r>
              <a:rPr lang="en-CA" sz="2200" dirty="0"/>
              <a:t>  Compare one-year patient reported outcomes (PROs) following decompression versus decompression and fusion in DS patients with predefined preoperative clinical and radiographic criteria. </a:t>
            </a:r>
          </a:p>
        </p:txBody>
      </p:sp>
      <p:pic>
        <p:nvPicPr>
          <p:cNvPr id="4" name="Picture 3">
            <a:extLst>
              <a:ext uri="{FF2B5EF4-FFF2-40B4-BE49-F238E27FC236}">
                <a16:creationId xmlns:a16="http://schemas.microsoft.com/office/drawing/2014/main" id="{A730F3A7-8B98-4488-83D7-470771774844}"/>
              </a:ext>
            </a:extLst>
          </p:cNvPr>
          <p:cNvPicPr>
            <a:picLocks noChangeAspect="1"/>
          </p:cNvPicPr>
          <p:nvPr/>
        </p:nvPicPr>
        <p:blipFill>
          <a:blip r:embed="rId2"/>
          <a:stretch>
            <a:fillRect/>
          </a:stretch>
        </p:blipFill>
        <p:spPr>
          <a:xfrm>
            <a:off x="8554560" y="6311913"/>
            <a:ext cx="3566098" cy="482374"/>
          </a:xfrm>
          <a:prstGeom prst="rect">
            <a:avLst/>
          </a:prstGeom>
        </p:spPr>
      </p:pic>
      <p:pic>
        <p:nvPicPr>
          <p:cNvPr id="5" name="Picture 4">
            <a:extLst>
              <a:ext uri="{FF2B5EF4-FFF2-40B4-BE49-F238E27FC236}">
                <a16:creationId xmlns:a16="http://schemas.microsoft.com/office/drawing/2014/main" id="{DAD4FFBB-9C5A-4A1D-AED7-B8371A01AB00}"/>
              </a:ext>
            </a:extLst>
          </p:cNvPr>
          <p:cNvPicPr>
            <a:picLocks noChangeAspect="1"/>
          </p:cNvPicPr>
          <p:nvPr/>
        </p:nvPicPr>
        <p:blipFill rotWithShape="1">
          <a:blip r:embed="rId3"/>
          <a:srcRect b="46739"/>
          <a:stretch/>
        </p:blipFill>
        <p:spPr>
          <a:xfrm>
            <a:off x="6592440" y="230188"/>
            <a:ext cx="5446270" cy="1292243"/>
          </a:xfrm>
          <a:prstGeom prst="rect">
            <a:avLst/>
          </a:prstGeom>
        </p:spPr>
      </p:pic>
    </p:spTree>
    <p:extLst>
      <p:ext uri="{BB962C8B-B14F-4D97-AF65-F5344CB8AC3E}">
        <p14:creationId xmlns:p14="http://schemas.microsoft.com/office/powerpoint/2010/main" val="328642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Methods</a:t>
            </a:r>
          </a:p>
        </p:txBody>
      </p:sp>
      <p:sp>
        <p:nvSpPr>
          <p:cNvPr id="3" name="Content Placeholder 2"/>
          <p:cNvSpPr>
            <a:spLocks noGrp="1"/>
          </p:cNvSpPr>
          <p:nvPr>
            <p:ph idx="1"/>
          </p:nvPr>
        </p:nvSpPr>
        <p:spPr>
          <a:xfrm>
            <a:off x="413884" y="1575188"/>
            <a:ext cx="11704320" cy="4729363"/>
          </a:xfrm>
        </p:spPr>
        <p:txBody>
          <a:bodyPr>
            <a:noAutofit/>
          </a:bodyPr>
          <a:lstStyle/>
          <a:p>
            <a:pPr marL="457200" lvl="1" indent="0">
              <a:buNone/>
            </a:pPr>
            <a:r>
              <a:rPr lang="en-CA" sz="2200" dirty="0"/>
              <a:t>A multicenter, randomized clinical trial was conducted at 7 CSORN sites.</a:t>
            </a:r>
          </a:p>
          <a:p>
            <a:pPr marL="457200" lvl="1" indent="0">
              <a:buNone/>
            </a:pPr>
            <a:endParaRPr lang="en-CA" sz="2200" dirty="0"/>
          </a:p>
          <a:p>
            <a:pPr marL="457200" lvl="1" indent="0">
              <a:buNone/>
            </a:pPr>
            <a:r>
              <a:rPr lang="en-CA" sz="2200" dirty="0"/>
              <a:t>A composite a priori definition of “Stable” DS patients was used for enrollment:</a:t>
            </a:r>
          </a:p>
          <a:p>
            <a:pPr marL="1260475" lvl="1" indent="-346075"/>
            <a:r>
              <a:rPr lang="en-CA" sz="2200" dirty="0"/>
              <a:t>1-2 level LSS</a:t>
            </a:r>
          </a:p>
          <a:p>
            <a:pPr marL="1260475" lvl="1" indent="-346075"/>
            <a:r>
              <a:rPr lang="en-CA" sz="2200" dirty="0"/>
              <a:t>neurogenic claudication with leg symptoms ≥ back pain symptoms</a:t>
            </a:r>
          </a:p>
          <a:p>
            <a:pPr marL="1260475" lvl="1" indent="-346075"/>
            <a:r>
              <a:rPr lang="en-CA" sz="2200" dirty="0"/>
              <a:t>&lt;50% </a:t>
            </a:r>
            <a:r>
              <a:rPr lang="en-CA" sz="2200" dirty="0" err="1"/>
              <a:t>listhesis</a:t>
            </a:r>
            <a:endParaRPr lang="en-CA" sz="2200" dirty="0"/>
          </a:p>
          <a:p>
            <a:pPr marL="1260475" lvl="1" indent="-346075"/>
            <a:r>
              <a:rPr lang="en-CA" sz="2200" dirty="0"/>
              <a:t>dynamic movement  of &lt;5mm of translation on flexion/extension radiographs or MRI/CT to standing radiograph</a:t>
            </a:r>
          </a:p>
          <a:p>
            <a:pPr marL="1260475" lvl="1" indent="-346075"/>
            <a:r>
              <a:rPr lang="en-CA" sz="2200" dirty="0"/>
              <a:t>neutral or </a:t>
            </a:r>
            <a:r>
              <a:rPr lang="en-CA" sz="2200" dirty="0" err="1"/>
              <a:t>lordotic</a:t>
            </a:r>
            <a:r>
              <a:rPr lang="en-CA" sz="2200" dirty="0"/>
              <a:t> DS disc</a:t>
            </a:r>
          </a:p>
          <a:p>
            <a:pPr marL="1260475" lvl="1" indent="-346075"/>
            <a:r>
              <a:rPr lang="en-CA" sz="2200" dirty="0"/>
              <a:t>&lt;10</a:t>
            </a:r>
            <a:r>
              <a:rPr lang="en-CA" sz="2200" baseline="30000" dirty="0"/>
              <a:t>0</a:t>
            </a:r>
            <a:r>
              <a:rPr lang="en-CA" sz="2200" dirty="0"/>
              <a:t> scoliosis without evidence of rotatory or lateral </a:t>
            </a:r>
            <a:r>
              <a:rPr lang="en-CA" sz="2200" dirty="0" err="1"/>
              <a:t>listhesis</a:t>
            </a:r>
            <a:r>
              <a:rPr lang="en-CA" sz="2200" dirty="0"/>
              <a:t> on standing x-rays </a:t>
            </a:r>
          </a:p>
          <a:p>
            <a:pPr lvl="1"/>
            <a:endParaRPr lang="en-CA" sz="2200" dirty="0"/>
          </a:p>
          <a:p>
            <a:pPr marL="457200" lvl="1" indent="0">
              <a:buNone/>
            </a:pPr>
            <a:r>
              <a:rPr lang="en-CA" sz="2200" dirty="0"/>
              <a:t>Computer-generated randomization was utilized. Standard univariate statistical analyses of baseline as well as follow-up categorical and continuous variables were performed with SPSS.</a:t>
            </a:r>
          </a:p>
          <a:p>
            <a:endParaRPr lang="en-CA" sz="2200" dirty="0"/>
          </a:p>
        </p:txBody>
      </p:sp>
    </p:spTree>
    <p:extLst>
      <p:ext uri="{BB962C8B-B14F-4D97-AF65-F5344CB8AC3E}">
        <p14:creationId xmlns:p14="http://schemas.microsoft.com/office/powerpoint/2010/main" val="402473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832423"/>
          </a:xfrm>
        </p:spPr>
        <p:txBody>
          <a:bodyPr/>
          <a:lstStyle/>
          <a:p>
            <a:r>
              <a:rPr lang="en-CA" dirty="0"/>
              <a:t>Results</a:t>
            </a:r>
          </a:p>
        </p:txBody>
      </p:sp>
      <p:sp>
        <p:nvSpPr>
          <p:cNvPr id="3" name="Content Placeholder 2"/>
          <p:cNvSpPr>
            <a:spLocks noGrp="1"/>
          </p:cNvSpPr>
          <p:nvPr>
            <p:ph idx="1"/>
          </p:nvPr>
        </p:nvSpPr>
        <p:spPr>
          <a:xfrm>
            <a:off x="268970" y="1154755"/>
            <a:ext cx="5852429" cy="623245"/>
          </a:xfrm>
        </p:spPr>
        <p:txBody>
          <a:bodyPr>
            <a:noAutofit/>
          </a:bodyPr>
          <a:lstStyle/>
          <a:p>
            <a:pPr marL="0" lvl="1" indent="0">
              <a:buNone/>
            </a:pPr>
            <a:r>
              <a:rPr lang="en-CA" sz="2200" dirty="0"/>
              <a:t>48 of 70 enrolled patients (69%) were eligible and randomized          </a:t>
            </a:r>
            <a:r>
              <a:rPr lang="en-CA" sz="2200" b="1" dirty="0"/>
              <a:t>24 fusion, 24 no fusion</a:t>
            </a:r>
          </a:p>
        </p:txBody>
      </p:sp>
      <p:graphicFrame>
        <p:nvGraphicFramePr>
          <p:cNvPr id="4" name="Table 3"/>
          <p:cNvGraphicFramePr>
            <a:graphicFrameLocks noGrp="1"/>
          </p:cNvGraphicFramePr>
          <p:nvPr>
            <p:extLst>
              <p:ext uri="{D42A27DB-BD31-4B8C-83A1-F6EECF244321}">
                <p14:modId xmlns:p14="http://schemas.microsoft.com/office/powerpoint/2010/main" val="3322750604"/>
              </p:ext>
            </p:extLst>
          </p:nvPr>
        </p:nvGraphicFramePr>
        <p:xfrm>
          <a:off x="177129" y="2087150"/>
          <a:ext cx="5944271" cy="4044950"/>
        </p:xfrm>
        <a:graphic>
          <a:graphicData uri="http://schemas.openxmlformats.org/drawingml/2006/table">
            <a:tbl>
              <a:tblPr bandRow="1">
                <a:tableStyleId>{5C22544A-7EE6-4342-B048-85BDC9FD1C3A}</a:tableStyleId>
              </a:tblPr>
              <a:tblGrid>
                <a:gridCol w="2654971">
                  <a:extLst>
                    <a:ext uri="{9D8B030D-6E8A-4147-A177-3AD203B41FA5}">
                      <a16:colId xmlns:a16="http://schemas.microsoft.com/office/drawing/2014/main" val="3585365649"/>
                    </a:ext>
                  </a:extLst>
                </a:gridCol>
                <a:gridCol w="1219200">
                  <a:extLst>
                    <a:ext uri="{9D8B030D-6E8A-4147-A177-3AD203B41FA5}">
                      <a16:colId xmlns:a16="http://schemas.microsoft.com/office/drawing/2014/main" val="598797073"/>
                    </a:ext>
                  </a:extLst>
                </a:gridCol>
                <a:gridCol w="1041400">
                  <a:extLst>
                    <a:ext uri="{9D8B030D-6E8A-4147-A177-3AD203B41FA5}">
                      <a16:colId xmlns:a16="http://schemas.microsoft.com/office/drawing/2014/main" val="3771825774"/>
                    </a:ext>
                  </a:extLst>
                </a:gridCol>
                <a:gridCol w="1028700">
                  <a:extLst>
                    <a:ext uri="{9D8B030D-6E8A-4147-A177-3AD203B41FA5}">
                      <a16:colId xmlns:a16="http://schemas.microsoft.com/office/drawing/2014/main" val="3150272617"/>
                    </a:ext>
                  </a:extLst>
                </a:gridCol>
              </a:tblGrid>
              <a:tr h="184150">
                <a:tc>
                  <a:txBody>
                    <a:bodyPr/>
                    <a:lstStyle/>
                    <a:p>
                      <a:pPr algn="l" fontAlgn="b"/>
                      <a:endParaRPr lang="en-CA" sz="2000" b="0" i="0" u="none" strike="noStrike" dirty="0">
                        <a:solidFill>
                          <a:srgbClr val="000000"/>
                        </a:solidFill>
                        <a:effectLst/>
                        <a:latin typeface="+mn-lt"/>
                      </a:endParaRPr>
                    </a:p>
                  </a:txBody>
                  <a:tcPr marL="6350" marR="6350" marT="6350" marB="0" anchor="b">
                    <a:noFill/>
                  </a:tcPr>
                </a:tc>
                <a:tc>
                  <a:txBody>
                    <a:bodyPr/>
                    <a:lstStyle/>
                    <a:p>
                      <a:pPr algn="ctr" fontAlgn="b"/>
                      <a:r>
                        <a:rPr lang="en-CA" sz="2000" b="1" u="none" strike="noStrike" dirty="0">
                          <a:effectLst/>
                          <a:latin typeface="+mn-lt"/>
                        </a:rPr>
                        <a:t>Non-Fusion</a:t>
                      </a:r>
                      <a:endParaRPr lang="en-CA" sz="2000" b="1" i="0" u="none" strike="noStrike" dirty="0">
                        <a:solidFill>
                          <a:srgbClr val="000000"/>
                        </a:solidFill>
                        <a:effectLst/>
                        <a:latin typeface="+mn-lt"/>
                      </a:endParaRPr>
                    </a:p>
                  </a:txBody>
                  <a:tcPr marL="6350" marR="6350" marT="6350" marB="0" anchor="b"/>
                </a:tc>
                <a:tc>
                  <a:txBody>
                    <a:bodyPr/>
                    <a:lstStyle/>
                    <a:p>
                      <a:pPr algn="ctr" fontAlgn="b"/>
                      <a:r>
                        <a:rPr lang="en-CA" sz="2000" b="1" u="none" strike="noStrike" dirty="0">
                          <a:effectLst/>
                          <a:latin typeface="+mn-lt"/>
                        </a:rPr>
                        <a:t>Fusion</a:t>
                      </a:r>
                      <a:endParaRPr lang="en-CA" sz="2000" b="1" i="0" u="none" strike="noStrike" dirty="0">
                        <a:solidFill>
                          <a:srgbClr val="000000"/>
                        </a:solidFill>
                        <a:effectLst/>
                        <a:latin typeface="+mn-lt"/>
                      </a:endParaRPr>
                    </a:p>
                  </a:txBody>
                  <a:tcPr marL="6350" marR="6350" marT="6350" marB="0" anchor="b"/>
                </a:tc>
                <a:tc>
                  <a:txBody>
                    <a:bodyPr/>
                    <a:lstStyle/>
                    <a:p>
                      <a:pPr algn="ctr" fontAlgn="b"/>
                      <a:endParaRPr lang="en-CA" sz="2000" b="0" i="0" u="none" strike="noStrike" dirty="0">
                        <a:solidFill>
                          <a:srgbClr val="000000"/>
                        </a:solidFill>
                        <a:effectLst/>
                        <a:latin typeface="+mn-lt"/>
                      </a:endParaRPr>
                    </a:p>
                  </a:txBody>
                  <a:tcPr marL="6350" marR="6350" marT="6350" marB="0" anchor="b">
                    <a:noFill/>
                  </a:tcPr>
                </a:tc>
                <a:extLst>
                  <a:ext uri="{0D108BD9-81ED-4DB2-BD59-A6C34878D82A}">
                    <a16:rowId xmlns:a16="http://schemas.microsoft.com/office/drawing/2014/main" val="71020659"/>
                  </a:ext>
                </a:extLst>
              </a:tr>
              <a:tr h="184150">
                <a:tc>
                  <a:txBody>
                    <a:bodyPr/>
                    <a:lstStyle/>
                    <a:p>
                      <a:pPr algn="l" fontAlgn="b"/>
                      <a:endParaRPr lang="en-CA" sz="2000" b="0" i="0" u="none" strike="noStrike" dirty="0">
                        <a:solidFill>
                          <a:srgbClr val="000000"/>
                        </a:solidFill>
                        <a:effectLst/>
                        <a:latin typeface="+mn-lt"/>
                      </a:endParaRPr>
                    </a:p>
                  </a:txBody>
                  <a:tcPr marL="6350" marR="6350" marT="6350" marB="0" anchor="b">
                    <a:noFill/>
                  </a:tcPr>
                </a:tc>
                <a:tc>
                  <a:txBody>
                    <a:bodyPr/>
                    <a:lstStyle/>
                    <a:p>
                      <a:pPr algn="ctr" fontAlgn="b"/>
                      <a:r>
                        <a:rPr lang="en-US" sz="2000" b="0" i="0" u="none" strike="noStrike" dirty="0">
                          <a:solidFill>
                            <a:srgbClr val="000000"/>
                          </a:solidFill>
                          <a:effectLst/>
                          <a:latin typeface="+mn-lt"/>
                        </a:rPr>
                        <a:t>(n=24)</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(n=24)</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2000" u="none" strike="noStrike" dirty="0">
                          <a:effectLst/>
                          <a:latin typeface="+mn-lt"/>
                        </a:rPr>
                        <a:t>p-value</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727998"/>
                  </a:ext>
                </a:extLst>
              </a:tr>
              <a:tr h="184150">
                <a:tc>
                  <a:txBody>
                    <a:bodyPr/>
                    <a:lstStyle/>
                    <a:p>
                      <a:pPr algn="l" fontAlgn="b"/>
                      <a:r>
                        <a:rPr lang="en-CA" sz="2000" u="none" strike="noStrike" dirty="0">
                          <a:effectLst/>
                          <a:latin typeface="+mn-lt"/>
                        </a:rPr>
                        <a:t>Female Sex</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50.0%</a:t>
                      </a:r>
                      <a:endParaRPr lang="en-CA" sz="2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latin typeface="+mn-lt"/>
                        </a:rPr>
                        <a:t>58.3%</a:t>
                      </a:r>
                      <a:endParaRPr lang="en-CA" sz="2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A" sz="2000" u="none" strike="noStrike" dirty="0">
                          <a:effectLst/>
                          <a:latin typeface="+mn-lt"/>
                        </a:rPr>
                        <a:t>0.772</a:t>
                      </a:r>
                      <a:endParaRPr lang="en-CA" sz="2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95120633"/>
                  </a:ext>
                </a:extLst>
              </a:tr>
              <a:tr h="184150">
                <a:tc>
                  <a:txBody>
                    <a:bodyPr/>
                    <a:lstStyle/>
                    <a:p>
                      <a:pPr algn="l" fontAlgn="b"/>
                      <a:r>
                        <a:rPr lang="en-CA" sz="2000" u="none" strike="noStrike" dirty="0">
                          <a:effectLst/>
                          <a:latin typeface="+mn-lt"/>
                        </a:rPr>
                        <a:t>Smoker</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4.2%</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8.3%</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1.000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130652044"/>
                  </a:ext>
                </a:extLst>
              </a:tr>
              <a:tr h="184150">
                <a:tc>
                  <a:txBody>
                    <a:bodyPr/>
                    <a:lstStyle/>
                    <a:p>
                      <a:pPr algn="l" fontAlgn="b"/>
                      <a:r>
                        <a:rPr lang="en-CA" sz="2000" u="none" strike="noStrike" dirty="0">
                          <a:effectLst/>
                          <a:latin typeface="+mn-lt"/>
                        </a:rPr>
                        <a:t>Claims 'yes'</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0.0%</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13.0%</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0.236</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53095817"/>
                  </a:ext>
                </a:extLst>
              </a:tr>
              <a:tr h="184150">
                <a:tc>
                  <a:txBody>
                    <a:bodyPr/>
                    <a:lstStyle/>
                    <a:p>
                      <a:pPr algn="l" fontAlgn="b"/>
                      <a:r>
                        <a:rPr lang="en-CA" sz="2000" u="none" strike="noStrike" dirty="0">
                          <a:effectLst/>
                          <a:latin typeface="+mn-lt"/>
                        </a:rPr>
                        <a:t>Symptom duration &gt;2yrs</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70.8%</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87.5%</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0.286</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541378199"/>
                  </a:ext>
                </a:extLst>
              </a:tr>
              <a:tr h="184150">
                <a:tc>
                  <a:txBody>
                    <a:bodyPr/>
                    <a:lstStyle/>
                    <a:p>
                      <a:pPr algn="l" fontAlgn="b"/>
                      <a:r>
                        <a:rPr lang="en-US" sz="2000" u="none" strike="noStrike" dirty="0" smtClean="0">
                          <a:effectLst/>
                          <a:latin typeface="+mn-lt"/>
                        </a:rPr>
                        <a:t>Medications</a:t>
                      </a:r>
                      <a:endParaRPr lang="en-US" sz="2000" b="0" i="0" u="none" strike="noStrike" dirty="0">
                        <a:solidFill>
                          <a:srgbClr val="FF0000"/>
                        </a:solidFill>
                        <a:effectLst/>
                        <a:latin typeface="+mn-lt"/>
                      </a:endParaRPr>
                    </a:p>
                  </a:txBody>
                  <a:tcPr marL="6350" marR="6350" marT="6350" marB="0" anchor="ctr"/>
                </a:tc>
                <a:tc>
                  <a:txBody>
                    <a:bodyPr/>
                    <a:lstStyle/>
                    <a:p>
                      <a:pPr algn="ctr" fontAlgn="b"/>
                      <a:r>
                        <a:rPr lang="en-CA" sz="2000" u="none" strike="noStrike">
                          <a:effectLst/>
                          <a:latin typeface="+mn-lt"/>
                        </a:rPr>
                        <a:t>70.8%</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83.3%</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0.494</a:t>
                      </a:r>
                      <a:endParaRPr lang="en-CA" sz="20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6897470"/>
                  </a:ext>
                </a:extLst>
              </a:tr>
              <a:tr h="184150">
                <a:tc>
                  <a:txBody>
                    <a:bodyPr/>
                    <a:lstStyle/>
                    <a:p>
                      <a:pPr algn="l" fontAlgn="b"/>
                      <a:r>
                        <a:rPr lang="en-CA" sz="2000" u="none" strike="noStrike" dirty="0">
                          <a:effectLst/>
                          <a:latin typeface="+mn-lt"/>
                        </a:rPr>
                        <a:t>Narcotic med use 'yes'</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31.3%</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50.0%</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0.320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825383000"/>
                  </a:ext>
                </a:extLst>
              </a:tr>
              <a:tr h="184150">
                <a:tc>
                  <a:txBody>
                    <a:bodyPr/>
                    <a:lstStyle/>
                    <a:p>
                      <a:pPr algn="l" fontAlgn="b"/>
                      <a:r>
                        <a:rPr lang="en-CA" sz="2000" u="none" strike="noStrike" dirty="0">
                          <a:effectLst/>
                          <a:latin typeface="+mn-lt"/>
                        </a:rPr>
                        <a:t>Prev. surgery 'yes'</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4.2%</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8.3%</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1.000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795870089"/>
                  </a:ext>
                </a:extLst>
              </a:tr>
              <a:tr h="184150">
                <a:tc>
                  <a:txBody>
                    <a:bodyPr/>
                    <a:lstStyle/>
                    <a:p>
                      <a:pPr algn="l" fontAlgn="b"/>
                      <a:endParaRPr lang="en-CA" sz="2000" b="0" i="0" u="none" strike="noStrike" dirty="0">
                        <a:solidFill>
                          <a:srgbClr val="000000"/>
                        </a:solidFill>
                        <a:effectLst/>
                        <a:latin typeface="+mn-lt"/>
                      </a:endParaRPr>
                    </a:p>
                  </a:txBody>
                  <a:tcPr marL="6350" marR="6350" marT="6350" marB="0" anchor="ctr"/>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088909464"/>
                  </a:ext>
                </a:extLst>
              </a:tr>
              <a:tr h="184150">
                <a:tc>
                  <a:txBody>
                    <a:bodyPr/>
                    <a:lstStyle/>
                    <a:p>
                      <a:pPr algn="l" fontAlgn="b"/>
                      <a:r>
                        <a:rPr lang="en-CA" sz="2000" u="none" strike="noStrike" dirty="0">
                          <a:effectLst/>
                          <a:latin typeface="+mn-lt"/>
                        </a:rPr>
                        <a:t>Age, mean</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66.1</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68.8</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0.285</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81716969"/>
                  </a:ext>
                </a:extLst>
              </a:tr>
              <a:tr h="184150">
                <a:tc>
                  <a:txBody>
                    <a:bodyPr/>
                    <a:lstStyle/>
                    <a:p>
                      <a:pPr algn="l" fontAlgn="b"/>
                      <a:r>
                        <a:rPr lang="en-CA" sz="2000" u="none" strike="noStrike" dirty="0">
                          <a:effectLst/>
                          <a:latin typeface="+mn-lt"/>
                        </a:rPr>
                        <a:t>BMI, mean</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28.5</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28.6</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0.969</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958373286"/>
                  </a:ext>
                </a:extLst>
              </a:tr>
              <a:tr h="184150">
                <a:tc>
                  <a:txBody>
                    <a:bodyPr/>
                    <a:lstStyle/>
                    <a:p>
                      <a:pPr algn="l" fontAlgn="b"/>
                      <a:r>
                        <a:rPr lang="en-CA" sz="2000" u="none" strike="noStrike" dirty="0">
                          <a:effectLst/>
                          <a:latin typeface="+mn-lt"/>
                        </a:rPr>
                        <a:t>Comorbidities, mean #</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2.9</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latin typeface="+mn-lt"/>
                        </a:rPr>
                        <a:t>3.3</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latin typeface="+mn-lt"/>
                        </a:rPr>
                        <a:t>0.457</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15240562"/>
                  </a:ext>
                </a:extLst>
              </a:tr>
            </a:tbl>
          </a:graphicData>
        </a:graphic>
      </p:graphicFrame>
      <p:sp>
        <p:nvSpPr>
          <p:cNvPr id="5" name="Rectangle 4"/>
          <p:cNvSpPr/>
          <p:nvPr/>
        </p:nvSpPr>
        <p:spPr>
          <a:xfrm>
            <a:off x="111826" y="6286425"/>
            <a:ext cx="11940474" cy="446276"/>
          </a:xfrm>
          <a:prstGeom prst="rect">
            <a:avLst/>
          </a:prstGeom>
          <a:solidFill>
            <a:srgbClr val="FFC000">
              <a:alpha val="50196"/>
            </a:srgbClr>
          </a:solidFill>
          <a:ln w="38100">
            <a:solidFill>
              <a:srgbClr val="FF0000"/>
            </a:solidFill>
          </a:ln>
        </p:spPr>
        <p:txBody>
          <a:bodyPr wrap="square">
            <a:spAutoFit/>
          </a:bodyPr>
          <a:lstStyle/>
          <a:p>
            <a:pPr marL="0" lvl="1" algn="ctr"/>
            <a:r>
              <a:rPr lang="en-CA" sz="2300" b="1" dirty="0"/>
              <a:t>Successful randomization: No sig. diffs </a:t>
            </a:r>
            <a:r>
              <a:rPr lang="en-CA" sz="2300" dirty="0"/>
              <a:t>in demographic/clinical characteristics between groups </a:t>
            </a:r>
          </a:p>
        </p:txBody>
      </p:sp>
      <p:graphicFrame>
        <p:nvGraphicFramePr>
          <p:cNvPr id="6" name="Table 5"/>
          <p:cNvGraphicFramePr>
            <a:graphicFrameLocks noGrp="1"/>
          </p:cNvGraphicFramePr>
          <p:nvPr>
            <p:extLst>
              <p:ext uri="{D42A27DB-BD31-4B8C-83A1-F6EECF244321}">
                <p14:modId xmlns:p14="http://schemas.microsoft.com/office/powerpoint/2010/main" val="229758755"/>
              </p:ext>
            </p:extLst>
          </p:nvPr>
        </p:nvGraphicFramePr>
        <p:xfrm>
          <a:off x="6362701" y="144720"/>
          <a:ext cx="5765799" cy="5987380"/>
        </p:xfrm>
        <a:graphic>
          <a:graphicData uri="http://schemas.openxmlformats.org/drawingml/2006/table">
            <a:tbl>
              <a:tblPr bandRow="1">
                <a:tableStyleId>{5C22544A-7EE6-4342-B048-85BDC9FD1C3A}</a:tableStyleId>
              </a:tblPr>
              <a:tblGrid>
                <a:gridCol w="2832099">
                  <a:extLst>
                    <a:ext uri="{9D8B030D-6E8A-4147-A177-3AD203B41FA5}">
                      <a16:colId xmlns:a16="http://schemas.microsoft.com/office/drawing/2014/main" val="3106413063"/>
                    </a:ext>
                  </a:extLst>
                </a:gridCol>
                <a:gridCol w="1282700">
                  <a:extLst>
                    <a:ext uri="{9D8B030D-6E8A-4147-A177-3AD203B41FA5}">
                      <a16:colId xmlns:a16="http://schemas.microsoft.com/office/drawing/2014/main" val="836905723"/>
                    </a:ext>
                  </a:extLst>
                </a:gridCol>
                <a:gridCol w="838200">
                  <a:extLst>
                    <a:ext uri="{9D8B030D-6E8A-4147-A177-3AD203B41FA5}">
                      <a16:colId xmlns:a16="http://schemas.microsoft.com/office/drawing/2014/main" val="320049496"/>
                    </a:ext>
                  </a:extLst>
                </a:gridCol>
                <a:gridCol w="812800">
                  <a:extLst>
                    <a:ext uri="{9D8B030D-6E8A-4147-A177-3AD203B41FA5}">
                      <a16:colId xmlns:a16="http://schemas.microsoft.com/office/drawing/2014/main" val="1987075929"/>
                    </a:ext>
                  </a:extLst>
                </a:gridCol>
              </a:tblGrid>
              <a:tr h="184150">
                <a:tc>
                  <a:txBody>
                    <a:bodyPr/>
                    <a:lstStyle/>
                    <a:p>
                      <a:pPr algn="l" fontAlgn="b"/>
                      <a:endParaRPr lang="en-CA" sz="2000" b="0" i="0" u="none" strike="noStrike" dirty="0">
                        <a:solidFill>
                          <a:srgbClr val="000000"/>
                        </a:solidFill>
                        <a:effectLst/>
                        <a:latin typeface="+mn-lt"/>
                      </a:endParaRPr>
                    </a:p>
                  </a:txBody>
                  <a:tcPr marL="6350" marR="6350" marT="6350" marB="0" anchor="b">
                    <a:noFill/>
                  </a:tcPr>
                </a:tc>
                <a:tc>
                  <a:txBody>
                    <a:bodyPr/>
                    <a:lstStyle/>
                    <a:p>
                      <a:pPr algn="ctr" fontAlgn="b"/>
                      <a:r>
                        <a:rPr lang="en-CA" sz="2000" b="1" u="none" strike="noStrike" dirty="0">
                          <a:effectLst/>
                        </a:rPr>
                        <a:t>Non-Fusion</a:t>
                      </a:r>
                      <a:endParaRPr lang="en-CA" sz="2000" b="1" i="0" u="none" strike="noStrike" dirty="0">
                        <a:solidFill>
                          <a:srgbClr val="000000"/>
                        </a:solidFill>
                        <a:effectLst/>
                        <a:latin typeface="+mn-lt"/>
                      </a:endParaRPr>
                    </a:p>
                  </a:txBody>
                  <a:tcPr marL="6350" marR="6350" marT="6350" marB="0" anchor="b"/>
                </a:tc>
                <a:tc>
                  <a:txBody>
                    <a:bodyPr/>
                    <a:lstStyle/>
                    <a:p>
                      <a:pPr algn="ctr" fontAlgn="b"/>
                      <a:r>
                        <a:rPr lang="en-CA" sz="2000" b="1" u="none" strike="noStrike" dirty="0">
                          <a:effectLst/>
                        </a:rPr>
                        <a:t>Fusion</a:t>
                      </a:r>
                      <a:endParaRPr lang="en-CA" sz="2000" b="1" i="0" u="none" strike="noStrike" dirty="0">
                        <a:solidFill>
                          <a:srgbClr val="000000"/>
                        </a:solidFill>
                        <a:effectLst/>
                        <a:latin typeface="+mn-lt"/>
                      </a:endParaRPr>
                    </a:p>
                  </a:txBody>
                  <a:tcPr marL="6350" marR="6350" marT="6350" marB="0" anchor="b"/>
                </a:tc>
                <a:tc>
                  <a:txBody>
                    <a:bodyPr/>
                    <a:lstStyle/>
                    <a:p>
                      <a:pPr algn="ctr" fontAlgn="b"/>
                      <a:endParaRPr lang="en-CA" sz="2000" b="0" i="0" u="none" strike="noStrike" dirty="0">
                        <a:solidFill>
                          <a:srgbClr val="000000"/>
                        </a:solidFill>
                        <a:effectLst/>
                        <a:latin typeface="+mn-lt"/>
                      </a:endParaRPr>
                    </a:p>
                  </a:txBody>
                  <a:tcPr marL="6350" marR="6350" marT="6350" marB="0" anchor="b">
                    <a:noFill/>
                  </a:tcPr>
                </a:tc>
                <a:extLst>
                  <a:ext uri="{0D108BD9-81ED-4DB2-BD59-A6C34878D82A}">
                    <a16:rowId xmlns:a16="http://schemas.microsoft.com/office/drawing/2014/main" val="1834871329"/>
                  </a:ext>
                </a:extLst>
              </a:tr>
              <a:tr h="184150">
                <a:tc>
                  <a:txBody>
                    <a:bodyPr/>
                    <a:lstStyle/>
                    <a:p>
                      <a:pPr algn="l" fontAlgn="b"/>
                      <a:endParaRPr lang="en-CA" sz="2000" b="0" i="0" u="none" strike="noStrike" dirty="0">
                        <a:solidFill>
                          <a:srgbClr val="000000"/>
                        </a:solidFill>
                        <a:effectLst/>
                        <a:latin typeface="+mn-lt"/>
                      </a:endParaRPr>
                    </a:p>
                  </a:txBody>
                  <a:tcPr marL="6350" marR="6350" marT="6350" marB="0" anchor="b">
                    <a:noFill/>
                  </a:tcPr>
                </a:tc>
                <a:tc>
                  <a:txBody>
                    <a:bodyPr/>
                    <a:lstStyle/>
                    <a:p>
                      <a:pPr algn="ctr" fontAlgn="b"/>
                      <a:r>
                        <a:rPr lang="en-US" sz="2000" u="none" strike="noStrike" dirty="0">
                          <a:effectLst/>
                        </a:rPr>
                        <a:t>(n=24)</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(n=24)</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2000" u="none" strike="noStrike" dirty="0">
                          <a:effectLst/>
                        </a:rPr>
                        <a:t>p-value</a:t>
                      </a:r>
                      <a:endParaRPr lang="en-CA" sz="20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128020"/>
                  </a:ext>
                </a:extLst>
              </a:tr>
              <a:tr h="184150">
                <a:tc>
                  <a:txBody>
                    <a:bodyPr/>
                    <a:lstStyle/>
                    <a:p>
                      <a:pPr algn="r" fontAlgn="b"/>
                      <a:r>
                        <a:rPr lang="en-CA" sz="2000" u="none" strike="noStrike" dirty="0">
                          <a:effectLst/>
                        </a:rPr>
                        <a:t>Back pain</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dirty="0">
                          <a:effectLst/>
                        </a:rPr>
                        <a:t>7.0</a:t>
                      </a:r>
                      <a:endParaRPr lang="en-CA" sz="2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A" sz="2000" u="none" strike="noStrike">
                          <a:effectLst/>
                        </a:rPr>
                        <a:t>6.6</a:t>
                      </a:r>
                      <a:endParaRPr lang="en-CA" sz="2000" b="0" i="0" u="none" strike="noStrike">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A" sz="2000" u="none" strike="noStrike">
                          <a:effectLst/>
                        </a:rPr>
                        <a:t>0.540</a:t>
                      </a:r>
                      <a:endParaRPr lang="en-CA" sz="2000" b="0" i="0" u="none" strike="noStrike">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24277584"/>
                  </a:ext>
                </a:extLst>
              </a:tr>
              <a:tr h="184150">
                <a:tc>
                  <a:txBody>
                    <a:bodyPr/>
                    <a:lstStyle/>
                    <a:p>
                      <a:pPr algn="r" fontAlgn="b"/>
                      <a:r>
                        <a:rPr lang="en-CA" sz="2000" u="none" strike="noStrike" dirty="0">
                          <a:effectLst/>
                        </a:rPr>
                        <a:t>Leg pain</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dirty="0">
                          <a:effectLst/>
                        </a:rPr>
                        <a:t>7.4</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rPr>
                        <a:t>7.0</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rPr>
                        <a:t>0.472</a:t>
                      </a:r>
                      <a:endParaRPr lang="en-CA" sz="20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520613085"/>
                  </a:ext>
                </a:extLst>
              </a:tr>
              <a:tr h="184150">
                <a:tc>
                  <a:txBody>
                    <a:bodyPr/>
                    <a:lstStyle/>
                    <a:p>
                      <a:pPr algn="r" fontAlgn="b"/>
                      <a:r>
                        <a:rPr lang="en-CA" sz="2000" u="none" strike="noStrike" dirty="0">
                          <a:effectLst/>
                        </a:rPr>
                        <a:t>PHQ-9</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dirty="0">
                          <a:effectLst/>
                        </a:rPr>
                        <a:t>5.8</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rPr>
                        <a:t>8.2</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rPr>
                        <a:t>0.076</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20138444"/>
                  </a:ext>
                </a:extLst>
              </a:tr>
              <a:tr h="184150">
                <a:tc>
                  <a:txBody>
                    <a:bodyPr/>
                    <a:lstStyle/>
                    <a:p>
                      <a:pPr algn="r" fontAlgn="b"/>
                      <a:r>
                        <a:rPr lang="en-CA" sz="2000" u="none" strike="noStrike" dirty="0" err="1">
                          <a:effectLst/>
                        </a:rPr>
                        <a:t>Oswestry</a:t>
                      </a:r>
                      <a:r>
                        <a:rPr lang="en-CA" sz="2000" u="none" strike="noStrike" baseline="0" dirty="0">
                          <a:effectLst/>
                        </a:rPr>
                        <a:t> </a:t>
                      </a:r>
                      <a:r>
                        <a:rPr lang="en-CA" sz="2000" u="none" strike="noStrike" dirty="0">
                          <a:effectLst/>
                        </a:rPr>
                        <a:t>Disability Index</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dirty="0">
                          <a:effectLst/>
                        </a:rPr>
                        <a:t>41.7</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rPr>
                        <a:t>41.3</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dirty="0">
                          <a:effectLst/>
                        </a:rPr>
                        <a:t>0.916</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120404745"/>
                  </a:ext>
                </a:extLst>
              </a:tr>
              <a:tr h="386680">
                <a:tc>
                  <a:txBody>
                    <a:bodyPr/>
                    <a:lstStyle/>
                    <a:p>
                      <a:pPr algn="r" fontAlgn="b"/>
                      <a:r>
                        <a:rPr lang="en-CA" sz="2000" u="none" strike="noStrike" dirty="0">
                          <a:effectLst/>
                        </a:rPr>
                        <a:t>SF-12 PCS</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30.9</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34.4</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0.171</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858704109"/>
                  </a:ext>
                </a:extLst>
              </a:tr>
              <a:tr h="184150">
                <a:tc>
                  <a:txBody>
                    <a:bodyPr/>
                    <a:lstStyle/>
                    <a:p>
                      <a:pPr algn="r" fontAlgn="b"/>
                      <a:r>
                        <a:rPr lang="en-CA" sz="2000" u="none" strike="noStrike" dirty="0">
                          <a:effectLst/>
                        </a:rPr>
                        <a:t>SF-12 MCS</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dirty="0">
                          <a:effectLst/>
                        </a:rPr>
                        <a:t>54.6</a:t>
                      </a:r>
                      <a:endParaRPr lang="en-CA" sz="2000" b="0" i="0" u="none" strike="noStrike" dirty="0">
                        <a:solidFill>
                          <a:srgbClr val="000000"/>
                        </a:solidFill>
                        <a:effectLst/>
                        <a:latin typeface="+mn-lt"/>
                      </a:endParaRPr>
                    </a:p>
                  </a:txBody>
                  <a:tcPr marL="6350" marR="6350" marT="6350" marB="0" anchor="ctr"/>
                </a:tc>
                <a:tc>
                  <a:txBody>
                    <a:bodyPr/>
                    <a:lstStyle/>
                    <a:p>
                      <a:pPr algn="ctr" fontAlgn="b"/>
                      <a:r>
                        <a:rPr lang="en-CA" sz="2000" u="none" strike="noStrike">
                          <a:effectLst/>
                        </a:rPr>
                        <a:t>51.6</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0.110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110021079"/>
                  </a:ext>
                </a:extLst>
              </a:tr>
              <a:tr h="184150">
                <a:tc>
                  <a:txBody>
                    <a:bodyPr/>
                    <a:lstStyle/>
                    <a:p>
                      <a:pPr algn="r" fontAlgn="b"/>
                      <a:r>
                        <a:rPr lang="en-CA" sz="2000" u="none" strike="noStrike" dirty="0">
                          <a:effectLst/>
                        </a:rPr>
                        <a:t>EQ-5D</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0.60</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0.58</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0.692</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277607266"/>
                  </a:ext>
                </a:extLst>
              </a:tr>
              <a:tr h="184150">
                <a:tc>
                  <a:txBody>
                    <a:bodyPr/>
                    <a:lstStyle/>
                    <a:p>
                      <a:pPr algn="l" fontAlgn="b"/>
                      <a:r>
                        <a:rPr lang="en-US" sz="2000" u="sng" strike="noStrike" dirty="0">
                          <a:effectLst/>
                        </a:rPr>
                        <a:t>Dominant symptom</a:t>
                      </a:r>
                      <a:endParaRPr lang="en-CA" sz="2000" b="0" i="0" u="sng" strike="noStrike" dirty="0">
                        <a:solidFill>
                          <a:srgbClr val="000000"/>
                        </a:solidFill>
                        <a:effectLst/>
                        <a:latin typeface="+mn-lt"/>
                      </a:endParaRPr>
                    </a:p>
                  </a:txBody>
                  <a:tcPr marL="6350" marR="6350" marT="6350" marB="0" anchor="b"/>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651405824"/>
                  </a:ext>
                </a:extLst>
              </a:tr>
              <a:tr h="184150">
                <a:tc>
                  <a:txBody>
                    <a:bodyPr/>
                    <a:lstStyle/>
                    <a:p>
                      <a:pPr algn="r" fontAlgn="b"/>
                      <a:r>
                        <a:rPr lang="en-CA" sz="2000" u="none" strike="noStrike" dirty="0">
                          <a:effectLst/>
                        </a:rPr>
                        <a:t>neurogenic claudication</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87.5%</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87.5%</a:t>
                      </a:r>
                      <a:endParaRPr lang="en-CA" sz="2000" b="0" i="0" u="none" strike="noStrike">
                        <a:solidFill>
                          <a:srgbClr val="000000"/>
                        </a:solidFill>
                        <a:effectLst/>
                        <a:latin typeface="+mn-lt"/>
                      </a:endParaRPr>
                    </a:p>
                  </a:txBody>
                  <a:tcPr marL="6350" marR="6350" marT="6350" marB="0" anchor="ctr"/>
                </a:tc>
                <a:tc rowSpan="2">
                  <a:txBody>
                    <a:bodyPr/>
                    <a:lstStyle/>
                    <a:p>
                      <a:pPr algn="ctr" fontAlgn="b"/>
                      <a:r>
                        <a:rPr lang="en-CA" sz="2000" u="none" strike="noStrike" dirty="0">
                          <a:effectLst/>
                        </a:rPr>
                        <a:t>1.000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838182619"/>
                  </a:ext>
                </a:extLst>
              </a:tr>
              <a:tr h="184150">
                <a:tc>
                  <a:txBody>
                    <a:bodyPr/>
                    <a:lstStyle/>
                    <a:p>
                      <a:pPr algn="r" fontAlgn="b"/>
                      <a:r>
                        <a:rPr lang="en-CA" sz="2000" u="none" strike="noStrike" dirty="0">
                          <a:effectLst/>
                        </a:rPr>
                        <a:t>radiculopathy</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12.5%</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12.5%</a:t>
                      </a:r>
                      <a:endParaRPr lang="en-CA" sz="2000" b="0" i="0" u="none" strike="noStrike" dirty="0">
                        <a:solidFill>
                          <a:srgbClr val="000000"/>
                        </a:solidFill>
                        <a:effectLst/>
                        <a:latin typeface="+mn-lt"/>
                      </a:endParaRPr>
                    </a:p>
                  </a:txBody>
                  <a:tcPr marL="6350" marR="6350" marT="6350" marB="0" anchor="ctr"/>
                </a:tc>
                <a:tc vMerge="1">
                  <a:txBody>
                    <a:bodyPr/>
                    <a:lstStyle/>
                    <a:p>
                      <a:pPr algn="ctr" fontAlgn="b"/>
                      <a:endParaRPr lang="en-C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43575862"/>
                  </a:ext>
                </a:extLst>
              </a:tr>
              <a:tr h="184150">
                <a:tc>
                  <a:txBody>
                    <a:bodyPr/>
                    <a:lstStyle/>
                    <a:p>
                      <a:pPr algn="r" fontAlgn="b"/>
                      <a:r>
                        <a:rPr lang="en-CA" sz="2000" u="none" strike="noStrike" dirty="0">
                          <a:effectLst/>
                        </a:rPr>
                        <a:t>duration &lt;2 years</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45.8%</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16.7%</a:t>
                      </a:r>
                      <a:endParaRPr lang="en-CA" sz="2000" b="0" i="0" u="none" strike="noStrike">
                        <a:solidFill>
                          <a:srgbClr val="000000"/>
                        </a:solidFill>
                        <a:effectLst/>
                        <a:latin typeface="+mn-lt"/>
                      </a:endParaRPr>
                    </a:p>
                  </a:txBody>
                  <a:tcPr marL="6350" marR="6350" marT="6350" marB="0" anchor="ctr"/>
                </a:tc>
                <a:tc rowSpan="2">
                  <a:txBody>
                    <a:bodyPr/>
                    <a:lstStyle/>
                    <a:p>
                      <a:pPr algn="ctr" fontAlgn="b"/>
                      <a:r>
                        <a:rPr lang="en-CA" sz="2000" u="none" strike="noStrike" dirty="0">
                          <a:effectLst/>
                        </a:rPr>
                        <a:t>0.060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734804763"/>
                  </a:ext>
                </a:extLst>
              </a:tr>
              <a:tr h="184150">
                <a:tc>
                  <a:txBody>
                    <a:bodyPr/>
                    <a:lstStyle/>
                    <a:p>
                      <a:pPr algn="r" fontAlgn="b"/>
                      <a:r>
                        <a:rPr lang="en-CA" sz="2000" u="none" strike="noStrike" dirty="0">
                          <a:effectLst/>
                        </a:rPr>
                        <a:t>2+ years</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54.2%</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83.3%</a:t>
                      </a:r>
                      <a:endParaRPr lang="en-CA" sz="2000" b="0" i="0" u="none" strike="noStrike" dirty="0">
                        <a:solidFill>
                          <a:srgbClr val="000000"/>
                        </a:solidFill>
                        <a:effectLst/>
                        <a:latin typeface="+mn-lt"/>
                      </a:endParaRPr>
                    </a:p>
                  </a:txBody>
                  <a:tcPr marL="6350" marR="6350" marT="6350" marB="0" anchor="ctr"/>
                </a:tc>
                <a:tc vMerge="1">
                  <a:txBody>
                    <a:bodyPr/>
                    <a:lstStyle/>
                    <a:p>
                      <a:pPr algn="ctr" fontAlgn="b"/>
                      <a:endParaRPr lang="en-CA" sz="20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876646222"/>
                  </a:ext>
                </a:extLst>
              </a:tr>
              <a:tr h="184150">
                <a:tc>
                  <a:txBody>
                    <a:bodyPr/>
                    <a:lstStyle/>
                    <a:p>
                      <a:pPr algn="r" fontAlgn="b"/>
                      <a:endParaRPr lang="en-CA" sz="2000" b="0" i="0" u="none" strike="noStrike" dirty="0">
                        <a:solidFill>
                          <a:srgbClr val="000000"/>
                        </a:solidFill>
                        <a:effectLst/>
                        <a:latin typeface="+mn-lt"/>
                      </a:endParaRPr>
                    </a:p>
                  </a:txBody>
                  <a:tcPr marL="6350" marR="6350" marT="6350" marB="0" anchor="b"/>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465587998"/>
                  </a:ext>
                </a:extLst>
              </a:tr>
              <a:tr h="184150">
                <a:tc>
                  <a:txBody>
                    <a:bodyPr/>
                    <a:lstStyle/>
                    <a:p>
                      <a:pPr algn="r" fontAlgn="b"/>
                      <a:r>
                        <a:rPr lang="en-CA" sz="2000" u="none" strike="noStrike" dirty="0">
                          <a:effectLst/>
                        </a:rPr>
                        <a:t>Motor deficit 'yes'</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41.7%</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41.7%</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1.000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140056402"/>
                  </a:ext>
                </a:extLst>
              </a:tr>
              <a:tr h="184150">
                <a:tc>
                  <a:txBody>
                    <a:bodyPr/>
                    <a:lstStyle/>
                    <a:p>
                      <a:pPr algn="r" fontAlgn="b"/>
                      <a:endParaRPr lang="en-CA" sz="2000" b="0" i="0" u="none" strike="noStrike" dirty="0">
                        <a:solidFill>
                          <a:srgbClr val="000000"/>
                        </a:solidFill>
                        <a:effectLst/>
                        <a:latin typeface="+mn-lt"/>
                      </a:endParaRPr>
                    </a:p>
                  </a:txBody>
                  <a:tcPr marL="6350" marR="6350" marT="6350" marB="0" anchor="b"/>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a:solidFill>
                          <a:srgbClr val="000000"/>
                        </a:solidFill>
                        <a:effectLst/>
                        <a:latin typeface="+mn-lt"/>
                      </a:endParaRPr>
                    </a:p>
                  </a:txBody>
                  <a:tcPr marL="6350" marR="6350" marT="6350" marB="0" anchor="ctr"/>
                </a:tc>
                <a:tc>
                  <a:txBody>
                    <a:bodyPr/>
                    <a:lstStyle/>
                    <a:p>
                      <a:pPr algn="ctr" fontAlgn="b"/>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15689487"/>
                  </a:ext>
                </a:extLst>
              </a:tr>
              <a:tr h="184150">
                <a:tc>
                  <a:txBody>
                    <a:bodyPr/>
                    <a:lstStyle/>
                    <a:p>
                      <a:pPr algn="r" fontAlgn="b"/>
                      <a:r>
                        <a:rPr lang="en-CA" sz="2000" u="none" strike="noStrike" dirty="0">
                          <a:effectLst/>
                        </a:rPr>
                        <a:t>Spondylolisthesis  Grade I</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79.2%</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a:effectLst/>
                        </a:rPr>
                        <a:t>83.3%</a:t>
                      </a:r>
                      <a:endParaRPr lang="en-CA" sz="2000" b="0" i="0" u="none" strike="noStrike">
                        <a:solidFill>
                          <a:srgbClr val="000000"/>
                        </a:solidFill>
                        <a:effectLst/>
                        <a:latin typeface="+mn-lt"/>
                      </a:endParaRPr>
                    </a:p>
                  </a:txBody>
                  <a:tcPr marL="6350" marR="6350" marT="6350" marB="0" anchor="ctr"/>
                </a:tc>
                <a:tc rowSpan="2">
                  <a:txBody>
                    <a:bodyPr/>
                    <a:lstStyle/>
                    <a:p>
                      <a:pPr algn="ctr" fontAlgn="b"/>
                      <a:r>
                        <a:rPr lang="en-CA" sz="2000" u="none" strike="noStrike" dirty="0">
                          <a:effectLst/>
                        </a:rPr>
                        <a:t>1.000</a:t>
                      </a:r>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969981800"/>
                  </a:ext>
                </a:extLst>
              </a:tr>
              <a:tr h="184150">
                <a:tc>
                  <a:txBody>
                    <a:bodyPr/>
                    <a:lstStyle/>
                    <a:p>
                      <a:pPr algn="r" fontAlgn="b"/>
                      <a:r>
                        <a:rPr lang="en-CA" sz="2000" u="none" strike="noStrike" dirty="0">
                          <a:effectLst/>
                        </a:rPr>
                        <a:t>Grade II</a:t>
                      </a:r>
                      <a:endParaRPr lang="en-CA" sz="2000" b="0" i="0" u="none" strike="noStrike" dirty="0">
                        <a:solidFill>
                          <a:srgbClr val="000000"/>
                        </a:solidFill>
                        <a:effectLst/>
                        <a:latin typeface="+mn-lt"/>
                      </a:endParaRPr>
                    </a:p>
                  </a:txBody>
                  <a:tcPr marL="6350" marR="6350" marT="6350" marB="0" anchor="b"/>
                </a:tc>
                <a:tc>
                  <a:txBody>
                    <a:bodyPr/>
                    <a:lstStyle/>
                    <a:p>
                      <a:pPr algn="ctr" fontAlgn="b"/>
                      <a:r>
                        <a:rPr lang="en-CA" sz="2000" u="none" strike="noStrike">
                          <a:effectLst/>
                        </a:rPr>
                        <a:t>20.8%</a:t>
                      </a:r>
                      <a:endParaRPr lang="en-CA" sz="2000" b="0" i="0" u="none" strike="noStrike">
                        <a:solidFill>
                          <a:srgbClr val="000000"/>
                        </a:solidFill>
                        <a:effectLst/>
                        <a:latin typeface="+mn-lt"/>
                      </a:endParaRPr>
                    </a:p>
                  </a:txBody>
                  <a:tcPr marL="6350" marR="6350" marT="6350" marB="0" anchor="ctr"/>
                </a:tc>
                <a:tc>
                  <a:txBody>
                    <a:bodyPr/>
                    <a:lstStyle/>
                    <a:p>
                      <a:pPr algn="ctr" fontAlgn="b"/>
                      <a:r>
                        <a:rPr lang="en-CA" sz="2000" u="none" strike="noStrike" dirty="0">
                          <a:effectLst/>
                        </a:rPr>
                        <a:t>16.7%</a:t>
                      </a:r>
                      <a:endParaRPr lang="en-CA" sz="2000" b="0" i="0" u="none" strike="noStrike" dirty="0">
                        <a:solidFill>
                          <a:srgbClr val="000000"/>
                        </a:solidFill>
                        <a:effectLst/>
                        <a:latin typeface="+mn-lt"/>
                      </a:endParaRPr>
                    </a:p>
                  </a:txBody>
                  <a:tcPr marL="6350" marR="6350" marT="6350" marB="0" anchor="ctr"/>
                </a:tc>
                <a:tc vMerge="1">
                  <a:txBody>
                    <a:bodyPr/>
                    <a:lstStyle/>
                    <a:p>
                      <a:pPr algn="ctr" fontAlgn="b"/>
                      <a:endParaRPr lang="en-CA" sz="20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39911177"/>
                  </a:ext>
                </a:extLst>
              </a:tr>
            </a:tbl>
          </a:graphicData>
        </a:graphic>
      </p:graphicFrame>
    </p:spTree>
    <p:extLst>
      <p:ext uri="{BB962C8B-B14F-4D97-AF65-F5344CB8AC3E}">
        <p14:creationId xmlns:p14="http://schemas.microsoft.com/office/powerpoint/2010/main" val="326433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70643158"/>
              </p:ext>
            </p:extLst>
          </p:nvPr>
        </p:nvGraphicFramePr>
        <p:xfrm>
          <a:off x="114300" y="284163"/>
          <a:ext cx="7848599" cy="6325870"/>
        </p:xfrm>
        <a:graphic>
          <a:graphicData uri="http://schemas.openxmlformats.org/drawingml/2006/table">
            <a:tbl>
              <a:tblPr bandRow="1">
                <a:tableStyleId>{5C22544A-7EE6-4342-B048-85BDC9FD1C3A}</a:tableStyleId>
              </a:tblPr>
              <a:tblGrid>
                <a:gridCol w="3675926">
                  <a:extLst>
                    <a:ext uri="{9D8B030D-6E8A-4147-A177-3AD203B41FA5}">
                      <a16:colId xmlns:a16="http://schemas.microsoft.com/office/drawing/2014/main" val="3147373857"/>
                    </a:ext>
                  </a:extLst>
                </a:gridCol>
                <a:gridCol w="1390891">
                  <a:extLst>
                    <a:ext uri="{9D8B030D-6E8A-4147-A177-3AD203B41FA5}">
                      <a16:colId xmlns:a16="http://schemas.microsoft.com/office/drawing/2014/main" val="3342999297"/>
                    </a:ext>
                  </a:extLst>
                </a:gridCol>
                <a:gridCol w="1390891">
                  <a:extLst>
                    <a:ext uri="{9D8B030D-6E8A-4147-A177-3AD203B41FA5}">
                      <a16:colId xmlns:a16="http://schemas.microsoft.com/office/drawing/2014/main" val="1415923048"/>
                    </a:ext>
                  </a:extLst>
                </a:gridCol>
                <a:gridCol w="1390891">
                  <a:extLst>
                    <a:ext uri="{9D8B030D-6E8A-4147-A177-3AD203B41FA5}">
                      <a16:colId xmlns:a16="http://schemas.microsoft.com/office/drawing/2014/main" val="1938227012"/>
                    </a:ext>
                  </a:extLst>
                </a:gridCol>
              </a:tblGrid>
              <a:tr h="184150">
                <a:tc>
                  <a:txBody>
                    <a:bodyPr/>
                    <a:lstStyle/>
                    <a:p>
                      <a:pPr algn="l" fontAlgn="b"/>
                      <a:endParaRPr lang="en-CA" sz="2100" b="0" i="0" u="none" strike="noStrike" dirty="0">
                        <a:solidFill>
                          <a:srgbClr val="000000"/>
                        </a:solidFill>
                        <a:effectLst/>
                        <a:latin typeface="+mn-lt"/>
                      </a:endParaRPr>
                    </a:p>
                  </a:txBody>
                  <a:tcPr marL="6350" marR="6350" marT="6350" marB="0" anchor="ctr">
                    <a:noFill/>
                  </a:tcPr>
                </a:tc>
                <a:tc>
                  <a:txBody>
                    <a:bodyPr/>
                    <a:lstStyle/>
                    <a:p>
                      <a:pPr algn="ctr" fontAlgn="b"/>
                      <a:r>
                        <a:rPr lang="en-CA" sz="2100" b="1" u="none" strike="noStrike" dirty="0">
                          <a:effectLst/>
                          <a:latin typeface="+mn-lt"/>
                        </a:rPr>
                        <a:t>Non-Fusion</a:t>
                      </a:r>
                      <a:endParaRPr lang="en-CA" sz="2100" b="1" i="0" u="none" strike="noStrike" dirty="0">
                        <a:solidFill>
                          <a:srgbClr val="000000"/>
                        </a:solidFill>
                        <a:effectLst/>
                        <a:latin typeface="+mn-lt"/>
                      </a:endParaRPr>
                    </a:p>
                  </a:txBody>
                  <a:tcPr marL="6350" marR="6350" marT="6350" marB="0" anchor="b"/>
                </a:tc>
                <a:tc>
                  <a:txBody>
                    <a:bodyPr/>
                    <a:lstStyle/>
                    <a:p>
                      <a:pPr algn="ctr" fontAlgn="b"/>
                      <a:r>
                        <a:rPr lang="en-CA" sz="2100" b="1" u="none" strike="noStrike" dirty="0">
                          <a:effectLst/>
                          <a:latin typeface="+mn-lt"/>
                        </a:rPr>
                        <a:t>Fusion</a:t>
                      </a:r>
                      <a:endParaRPr lang="en-CA" sz="2100" b="1" i="0" u="none" strike="noStrike" dirty="0">
                        <a:solidFill>
                          <a:srgbClr val="000000"/>
                        </a:solidFill>
                        <a:effectLst/>
                        <a:latin typeface="+mn-lt"/>
                      </a:endParaRPr>
                    </a:p>
                  </a:txBody>
                  <a:tcPr marL="6350" marR="6350" marT="6350" marB="0" anchor="b"/>
                </a:tc>
                <a:tc>
                  <a:txBody>
                    <a:bodyPr/>
                    <a:lstStyle/>
                    <a:p>
                      <a:pPr algn="ctr" fontAlgn="b"/>
                      <a:endParaRPr lang="en-CA" sz="2100" b="0" i="0" u="none" strike="noStrike" dirty="0">
                        <a:solidFill>
                          <a:srgbClr val="000000"/>
                        </a:solidFill>
                        <a:effectLst/>
                        <a:latin typeface="+mn-lt"/>
                      </a:endParaRPr>
                    </a:p>
                  </a:txBody>
                  <a:tcPr marL="6350" marR="6350" marT="6350" marB="0" anchor="b">
                    <a:noFill/>
                  </a:tcPr>
                </a:tc>
                <a:extLst>
                  <a:ext uri="{0D108BD9-81ED-4DB2-BD59-A6C34878D82A}">
                    <a16:rowId xmlns:a16="http://schemas.microsoft.com/office/drawing/2014/main" val="2114106181"/>
                  </a:ext>
                </a:extLst>
              </a:tr>
              <a:tr h="184150">
                <a:tc>
                  <a:txBody>
                    <a:bodyPr/>
                    <a:lstStyle/>
                    <a:p>
                      <a:pPr algn="l" fontAlgn="b"/>
                      <a:endParaRPr lang="en-CA" sz="2100" b="0" i="0" u="none" strike="noStrike" dirty="0">
                        <a:solidFill>
                          <a:srgbClr val="000000"/>
                        </a:solidFill>
                        <a:effectLst/>
                        <a:latin typeface="+mn-lt"/>
                      </a:endParaRPr>
                    </a:p>
                  </a:txBody>
                  <a:tcPr marL="6350" marR="6350" marT="6350" marB="0" anchor="ctr">
                    <a:noFill/>
                  </a:tcPr>
                </a:tc>
                <a:tc>
                  <a:txBody>
                    <a:bodyPr/>
                    <a:lstStyle/>
                    <a:p>
                      <a:pPr algn="ctr" fontAlgn="b"/>
                      <a:r>
                        <a:rPr lang="en-US" sz="2100" b="0" i="0" u="none" strike="noStrike" dirty="0">
                          <a:solidFill>
                            <a:srgbClr val="000000"/>
                          </a:solidFill>
                          <a:effectLst/>
                          <a:latin typeface="+mn-lt"/>
                        </a:rPr>
                        <a:t>(n=24)</a:t>
                      </a:r>
                      <a:endParaRPr lang="en-CA" sz="21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mn-lt"/>
                        </a:rPr>
                        <a:t>(n=24)</a:t>
                      </a:r>
                      <a:endParaRPr lang="en-CA" sz="21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2100" u="none" strike="noStrike" dirty="0">
                          <a:effectLst/>
                          <a:latin typeface="+mn-lt"/>
                        </a:rPr>
                        <a:t>p-value</a:t>
                      </a:r>
                      <a:endParaRPr lang="en-CA" sz="21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150194"/>
                  </a:ext>
                </a:extLst>
              </a:tr>
              <a:tr h="184150">
                <a:tc>
                  <a:txBody>
                    <a:bodyPr/>
                    <a:lstStyle/>
                    <a:p>
                      <a:pPr algn="r" fontAlgn="b"/>
                      <a:r>
                        <a:rPr lang="en-CA" sz="2100" u="none" strike="noStrike" dirty="0" err="1">
                          <a:effectLst/>
                          <a:latin typeface="+mn-lt"/>
                        </a:rPr>
                        <a:t>Peri</a:t>
                      </a:r>
                      <a:r>
                        <a:rPr lang="en-CA" sz="2100" u="none" strike="noStrike" dirty="0">
                          <a:effectLst/>
                          <a:latin typeface="+mn-lt"/>
                        </a:rPr>
                        <a:t>-op</a:t>
                      </a:r>
                      <a:r>
                        <a:rPr lang="en-CA" sz="2100" u="none" strike="noStrike" baseline="0" dirty="0">
                          <a:effectLst/>
                          <a:latin typeface="+mn-lt"/>
                        </a:rPr>
                        <a:t> </a:t>
                      </a:r>
                      <a:r>
                        <a:rPr lang="en-CA" sz="2100" u="none" strike="noStrike" dirty="0">
                          <a:effectLst/>
                          <a:latin typeface="+mn-lt"/>
                        </a:rPr>
                        <a:t>ASA score 1</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8.3%</a:t>
                      </a:r>
                      <a:endParaRPr lang="en-CA" sz="21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CA" sz="2100" u="none" strike="noStrike" dirty="0">
                          <a:effectLst/>
                          <a:latin typeface="+mn-lt"/>
                        </a:rPr>
                        <a:t>8.3%</a:t>
                      </a:r>
                      <a:endParaRPr lang="en-CA" sz="21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tc rowSpan="4">
                  <a:txBody>
                    <a:bodyPr/>
                    <a:lstStyle/>
                    <a:p>
                      <a:pPr algn="ctr" fontAlgn="b"/>
                      <a:r>
                        <a:rPr lang="en-CA" sz="2100" u="none" strike="noStrike" dirty="0">
                          <a:effectLst/>
                          <a:latin typeface="+mn-lt"/>
                        </a:rPr>
                        <a:t>0.210</a:t>
                      </a:r>
                      <a:endParaRPr lang="en-CA" sz="21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0322651"/>
                  </a:ext>
                </a:extLst>
              </a:tr>
              <a:tr h="184150">
                <a:tc>
                  <a:txBody>
                    <a:bodyPr/>
                    <a:lstStyle/>
                    <a:p>
                      <a:pPr algn="r" fontAlgn="b"/>
                      <a:r>
                        <a:rPr lang="en-CA" sz="2100" u="none" strike="noStrike" dirty="0">
                          <a:effectLst/>
                          <a:latin typeface="+mn-lt"/>
                        </a:rPr>
                        <a:t>2</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54.2%</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29.2%</a:t>
                      </a:r>
                      <a:endParaRPr lang="en-CA" sz="2100" b="0" i="0" u="none" strike="noStrike" dirty="0">
                        <a:solidFill>
                          <a:srgbClr val="000000"/>
                        </a:solidFill>
                        <a:effectLst/>
                        <a:latin typeface="+mn-lt"/>
                      </a:endParaRPr>
                    </a:p>
                  </a:txBody>
                  <a:tcPr marL="6350" marR="6350" marT="6350" marB="0" anchor="ctr"/>
                </a:tc>
                <a:tc vMerge="1">
                  <a:txBody>
                    <a:bodyPr/>
                    <a:lstStyle/>
                    <a:p>
                      <a:pPr algn="ctr" fontAlgn="b"/>
                      <a:endParaRPr lang="en-CA" sz="19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160665972"/>
                  </a:ext>
                </a:extLst>
              </a:tr>
              <a:tr h="184150">
                <a:tc>
                  <a:txBody>
                    <a:bodyPr/>
                    <a:lstStyle/>
                    <a:p>
                      <a:pPr algn="r" fontAlgn="b"/>
                      <a:r>
                        <a:rPr lang="en-CA" sz="2100" u="none" strike="noStrike" dirty="0">
                          <a:effectLst/>
                          <a:latin typeface="+mn-lt"/>
                        </a:rPr>
                        <a:t>3</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37.5%</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54.2%</a:t>
                      </a:r>
                      <a:endParaRPr lang="en-CA" sz="2100" b="0" i="0" u="none" strike="noStrike" dirty="0">
                        <a:solidFill>
                          <a:srgbClr val="000000"/>
                        </a:solidFill>
                        <a:effectLst/>
                        <a:latin typeface="+mn-lt"/>
                      </a:endParaRPr>
                    </a:p>
                  </a:txBody>
                  <a:tcPr marL="6350" marR="6350" marT="6350" marB="0" anchor="ctr"/>
                </a:tc>
                <a:tc vMerge="1">
                  <a:txBody>
                    <a:bodyPr/>
                    <a:lstStyle/>
                    <a:p>
                      <a:pPr algn="ctr" fontAlgn="b"/>
                      <a:endParaRPr lang="en-CA" sz="19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306661169"/>
                  </a:ext>
                </a:extLst>
              </a:tr>
              <a:tr h="184150">
                <a:tc>
                  <a:txBody>
                    <a:bodyPr/>
                    <a:lstStyle/>
                    <a:p>
                      <a:pPr algn="r" fontAlgn="b"/>
                      <a:r>
                        <a:rPr lang="en-CA" sz="2100" u="none" strike="noStrike" dirty="0">
                          <a:effectLst/>
                          <a:latin typeface="+mn-lt"/>
                        </a:rPr>
                        <a:t>4</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0.0%</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8.3%</a:t>
                      </a:r>
                      <a:endParaRPr lang="en-CA" sz="2100" b="0" i="0" u="none" strike="noStrike" dirty="0">
                        <a:solidFill>
                          <a:srgbClr val="000000"/>
                        </a:solidFill>
                        <a:effectLst/>
                        <a:latin typeface="+mn-lt"/>
                      </a:endParaRPr>
                    </a:p>
                  </a:txBody>
                  <a:tcPr marL="6350" marR="6350" marT="6350" marB="0" anchor="ctr"/>
                </a:tc>
                <a:tc vMerge="1">
                  <a:txBody>
                    <a:bodyPr/>
                    <a:lstStyle/>
                    <a:p>
                      <a:pPr algn="ctr" fontAlgn="b"/>
                      <a:endParaRPr lang="en-CA" sz="19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869586027"/>
                  </a:ext>
                </a:extLst>
              </a:tr>
              <a:tr h="184150">
                <a:tc>
                  <a:txBody>
                    <a:bodyPr/>
                    <a:lstStyle/>
                    <a:p>
                      <a:pPr algn="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3513971184"/>
                  </a:ext>
                </a:extLst>
              </a:tr>
              <a:tr h="184150">
                <a:tc>
                  <a:txBody>
                    <a:bodyPr/>
                    <a:lstStyle/>
                    <a:p>
                      <a:pPr algn="r" fontAlgn="b"/>
                      <a:r>
                        <a:rPr lang="en-CA" sz="2100" u="none" strike="noStrike" dirty="0">
                          <a:effectLst/>
                          <a:latin typeface="+mn-lt"/>
                        </a:rPr>
                        <a:t>Intra-op adverse event 'yes'</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8.3%</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16.7%</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0.666</a:t>
                      </a:r>
                      <a:endParaRPr lang="en-CA" sz="21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2460185965"/>
                  </a:ext>
                </a:extLst>
              </a:tr>
              <a:tr h="184150">
                <a:tc>
                  <a:txBody>
                    <a:bodyPr/>
                    <a:lstStyle/>
                    <a:p>
                      <a:pPr algn="r" fontAlgn="b"/>
                      <a:r>
                        <a:rPr lang="en-CA" sz="2100" u="none" strike="noStrike" dirty="0" err="1">
                          <a:effectLst/>
                          <a:latin typeface="+mn-lt"/>
                        </a:rPr>
                        <a:t>Peri</a:t>
                      </a:r>
                      <a:r>
                        <a:rPr lang="en-CA" sz="2100" u="none" strike="noStrike" dirty="0">
                          <a:effectLst/>
                          <a:latin typeface="+mn-lt"/>
                        </a:rPr>
                        <a:t>-op adverse event 'yes'</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17.4%</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13.0%</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1.000</a:t>
                      </a:r>
                      <a:endParaRPr lang="en-CA" sz="21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2860482716"/>
                  </a:ext>
                </a:extLst>
              </a:tr>
              <a:tr h="184150">
                <a:tc>
                  <a:txBody>
                    <a:bodyPr/>
                    <a:lstStyle/>
                    <a:p>
                      <a:pPr algn="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tc>
                  <a:txBody>
                    <a:bodyPr/>
                    <a:lstStyle/>
                    <a:p>
                      <a:pPr algn="ctr" fontAlgn="b"/>
                      <a:endParaRPr lang="en-CA" sz="1500" b="0"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3754867096"/>
                  </a:ext>
                </a:extLst>
              </a:tr>
              <a:tr h="184150">
                <a:tc>
                  <a:txBody>
                    <a:bodyPr/>
                    <a:lstStyle/>
                    <a:p>
                      <a:pPr algn="r" fontAlgn="b"/>
                      <a:r>
                        <a:rPr lang="en-CA" sz="2100" u="none" strike="noStrike" dirty="0">
                          <a:effectLst/>
                          <a:latin typeface="+mn-lt"/>
                        </a:rPr>
                        <a:t>Operating minutes (range)</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92.0</a:t>
                      </a:r>
                    </a:p>
                    <a:p>
                      <a:pPr algn="ctr" fontAlgn="b"/>
                      <a:r>
                        <a:rPr lang="en-CA" sz="2100" u="none" strike="noStrike" dirty="0">
                          <a:effectLst/>
                          <a:latin typeface="+mn-lt"/>
                        </a:rPr>
                        <a:t>(50-148)</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156.7</a:t>
                      </a:r>
                    </a:p>
                    <a:p>
                      <a:pPr algn="ctr" fontAlgn="b"/>
                      <a:r>
                        <a:rPr lang="en-CA" sz="2100" u="none" strike="noStrike" dirty="0">
                          <a:effectLst/>
                          <a:latin typeface="+mn-lt"/>
                        </a:rPr>
                        <a:t>(83-238)</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b="1" u="none" strike="noStrike" dirty="0">
                          <a:effectLst/>
                          <a:latin typeface="+mn-lt"/>
                        </a:rPr>
                        <a:t>&lt;0.001</a:t>
                      </a:r>
                      <a:endParaRPr lang="en-CA" sz="21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754062906"/>
                  </a:ext>
                </a:extLst>
              </a:tr>
              <a:tr h="184150">
                <a:tc>
                  <a:txBody>
                    <a:bodyPr/>
                    <a:lstStyle/>
                    <a:p>
                      <a:pPr algn="r" fontAlgn="b"/>
                      <a:r>
                        <a:rPr lang="en-CA" sz="2100" u="none" strike="noStrike" dirty="0">
                          <a:effectLst/>
                          <a:latin typeface="+mn-lt"/>
                        </a:rPr>
                        <a:t>Estimated blood loss (range)</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109.1</a:t>
                      </a:r>
                    </a:p>
                    <a:p>
                      <a:pPr algn="ctr" fontAlgn="b"/>
                      <a:r>
                        <a:rPr lang="en-CA" sz="2100" u="none" strike="noStrike" dirty="0">
                          <a:effectLst/>
                          <a:latin typeface="+mn-lt"/>
                        </a:rPr>
                        <a:t>(5-250)</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394.3</a:t>
                      </a:r>
                    </a:p>
                    <a:p>
                      <a:pPr algn="ctr" fontAlgn="b"/>
                      <a:r>
                        <a:rPr lang="en-CA" sz="2100" u="none" strike="noStrike" dirty="0">
                          <a:effectLst/>
                          <a:latin typeface="+mn-lt"/>
                        </a:rPr>
                        <a:t>(50-800)</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b="1" u="none" strike="noStrike" dirty="0">
                          <a:effectLst/>
                          <a:latin typeface="+mn-lt"/>
                        </a:rPr>
                        <a:t>&lt;0.001</a:t>
                      </a:r>
                      <a:endParaRPr lang="en-CA" sz="21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553029629"/>
                  </a:ext>
                </a:extLst>
              </a:tr>
              <a:tr h="184150">
                <a:tc>
                  <a:txBody>
                    <a:bodyPr/>
                    <a:lstStyle/>
                    <a:p>
                      <a:pPr algn="r" fontAlgn="b"/>
                      <a:r>
                        <a:rPr lang="en-US" sz="2100" u="none" strike="noStrike" dirty="0">
                          <a:effectLst/>
                          <a:latin typeface="+mn-lt"/>
                        </a:rPr>
                        <a:t>Length of Stay days (range)</a:t>
                      </a:r>
                      <a:endParaRPr lang="en-US"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2.0</a:t>
                      </a:r>
                    </a:p>
                    <a:p>
                      <a:pPr algn="ctr" fontAlgn="b"/>
                      <a:r>
                        <a:rPr lang="en-CA" sz="2100" u="none" strike="noStrike" dirty="0">
                          <a:effectLst/>
                          <a:latin typeface="+mn-lt"/>
                        </a:rPr>
                        <a:t>(0-11)</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3.9</a:t>
                      </a:r>
                    </a:p>
                    <a:p>
                      <a:pPr algn="ctr" fontAlgn="b"/>
                      <a:r>
                        <a:rPr lang="en-CA" sz="2100" u="none" strike="noStrike" dirty="0">
                          <a:effectLst/>
                          <a:latin typeface="+mn-lt"/>
                        </a:rPr>
                        <a:t>(1-10)</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b="1" u="none" strike="noStrike" dirty="0">
                          <a:effectLst/>
                          <a:latin typeface="+mn-lt"/>
                        </a:rPr>
                        <a:t>0.009</a:t>
                      </a:r>
                      <a:endParaRPr lang="en-CA" sz="21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922223712"/>
                  </a:ext>
                </a:extLst>
              </a:tr>
              <a:tr h="184150">
                <a:tc>
                  <a:txBody>
                    <a:bodyPr/>
                    <a:lstStyle/>
                    <a:p>
                      <a:pPr algn="r" fontAlgn="b"/>
                      <a:endParaRPr lang="en-CA" sz="2100" b="0" i="0" u="none" strike="noStrike" dirty="0">
                        <a:solidFill>
                          <a:srgbClr val="000000"/>
                        </a:solidFill>
                        <a:effectLst/>
                        <a:latin typeface="+mn-lt"/>
                      </a:endParaRPr>
                    </a:p>
                  </a:txBody>
                  <a:tcPr marL="6350" marR="6350" marT="6350" marB="0" anchor="ctr">
                    <a:noFill/>
                  </a:tcPr>
                </a:tc>
                <a:tc>
                  <a:txBody>
                    <a:bodyPr/>
                    <a:lstStyle/>
                    <a:p>
                      <a:pPr algn="ctr" fontAlgn="b"/>
                      <a:endParaRPr lang="en-CA" sz="2100" b="0" i="0" u="none" strike="noStrike" dirty="0">
                        <a:solidFill>
                          <a:srgbClr val="000000"/>
                        </a:solidFill>
                        <a:effectLst/>
                        <a:latin typeface="+mn-lt"/>
                      </a:endParaRPr>
                    </a:p>
                  </a:txBody>
                  <a:tcPr marL="6350" marR="6350" marT="6350" marB="0" anchor="ctr">
                    <a:noFill/>
                  </a:tcPr>
                </a:tc>
                <a:tc>
                  <a:txBody>
                    <a:bodyPr/>
                    <a:lstStyle/>
                    <a:p>
                      <a:pPr algn="ctr" fontAlgn="b"/>
                      <a:endParaRPr lang="en-CA" sz="2100" b="0" i="0" u="none" strike="noStrike" dirty="0">
                        <a:solidFill>
                          <a:srgbClr val="000000"/>
                        </a:solidFill>
                        <a:effectLst/>
                        <a:latin typeface="+mn-lt"/>
                      </a:endParaRPr>
                    </a:p>
                  </a:txBody>
                  <a:tcPr marL="6350" marR="6350" marT="6350" marB="0" anchor="ctr">
                    <a:noFill/>
                  </a:tcPr>
                </a:tc>
                <a:tc>
                  <a:txBody>
                    <a:bodyPr/>
                    <a:lstStyle/>
                    <a:p>
                      <a:pPr algn="ctr" fontAlgn="b"/>
                      <a:endParaRPr lang="en-CA" sz="2100" b="0"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3246769325"/>
                  </a:ext>
                </a:extLst>
              </a:tr>
              <a:tr h="184150">
                <a:tc>
                  <a:txBody>
                    <a:bodyPr/>
                    <a:lstStyle/>
                    <a:p>
                      <a:pPr algn="r" fontAlgn="b"/>
                      <a:r>
                        <a:rPr lang="en-US" sz="2100" u="none" strike="noStrike" dirty="0">
                          <a:effectLst/>
                          <a:latin typeface="+mn-lt"/>
                        </a:rPr>
                        <a:t>need for blood </a:t>
                      </a:r>
                      <a:r>
                        <a:rPr lang="en-US" sz="2100" u="none" strike="noStrike" dirty="0" err="1">
                          <a:effectLst/>
                          <a:latin typeface="+mn-lt"/>
                        </a:rPr>
                        <a:t>tranfusion</a:t>
                      </a:r>
                      <a:r>
                        <a:rPr lang="en-US" sz="2100" u="none" strike="noStrike" dirty="0">
                          <a:effectLst/>
                          <a:latin typeface="+mn-lt"/>
                        </a:rPr>
                        <a:t> 'yes'</a:t>
                      </a:r>
                      <a:endParaRPr lang="en-US"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0.0%</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4.3%</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1.000</a:t>
                      </a:r>
                      <a:endParaRPr lang="en-CA" sz="21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446662871"/>
                  </a:ext>
                </a:extLst>
              </a:tr>
              <a:tr h="184150">
                <a:tc>
                  <a:txBody>
                    <a:bodyPr/>
                    <a:lstStyle/>
                    <a:p>
                      <a:pPr algn="r" fontAlgn="b"/>
                      <a:r>
                        <a:rPr lang="en-US" sz="2100" u="none" strike="noStrike" dirty="0">
                          <a:effectLst/>
                          <a:latin typeface="+mn-lt"/>
                        </a:rPr>
                        <a:t>need for step down bed 'yes'</a:t>
                      </a:r>
                      <a:endParaRPr lang="en-US"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0.0%</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4.3%</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1.000</a:t>
                      </a:r>
                      <a:endParaRPr lang="en-CA" sz="21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606396377"/>
                  </a:ext>
                </a:extLst>
              </a:tr>
              <a:tr h="184150">
                <a:tc>
                  <a:txBody>
                    <a:bodyPr/>
                    <a:lstStyle/>
                    <a:p>
                      <a:pPr algn="r" fontAlgn="b"/>
                      <a:r>
                        <a:rPr lang="en-CA" sz="2100" u="none" strike="noStrike" dirty="0">
                          <a:effectLst/>
                          <a:latin typeface="+mn-lt"/>
                        </a:rPr>
                        <a:t>need ICU 'yes'</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CA" sz="2100" u="none" strike="noStrike">
                          <a:effectLst/>
                          <a:latin typeface="+mn-lt"/>
                        </a:rPr>
                        <a:t>0.0%</a:t>
                      </a:r>
                      <a:endParaRPr lang="en-CA" sz="2100" b="0" i="0" u="none" strike="noStrike">
                        <a:solidFill>
                          <a:srgbClr val="000000"/>
                        </a:solidFill>
                        <a:effectLst/>
                        <a:latin typeface="+mn-lt"/>
                      </a:endParaRPr>
                    </a:p>
                  </a:txBody>
                  <a:tcPr marL="6350" marR="6350" marT="6350" marB="0" anchor="ctr"/>
                </a:tc>
                <a:tc>
                  <a:txBody>
                    <a:bodyPr/>
                    <a:lstStyle/>
                    <a:p>
                      <a:pPr algn="ctr" fontAlgn="b"/>
                      <a:r>
                        <a:rPr lang="en-CA" sz="2100" u="none" strike="noStrike" dirty="0">
                          <a:effectLst/>
                          <a:latin typeface="+mn-lt"/>
                        </a:rPr>
                        <a:t>0.0%</a:t>
                      </a:r>
                      <a:endParaRPr lang="en-CA" sz="2100" b="0" i="0" u="none" strike="noStrike" dirty="0">
                        <a:solidFill>
                          <a:srgbClr val="000000"/>
                        </a:solidFill>
                        <a:effectLst/>
                        <a:latin typeface="+mn-lt"/>
                      </a:endParaRPr>
                    </a:p>
                  </a:txBody>
                  <a:tcPr marL="6350" marR="6350" marT="6350" marB="0" anchor="ctr"/>
                </a:tc>
                <a:tc>
                  <a:txBody>
                    <a:bodyPr/>
                    <a:lstStyle/>
                    <a:p>
                      <a:pPr algn="ctr" fontAlgn="b"/>
                      <a:r>
                        <a:rPr lang="en-US" sz="2100" b="0" i="0" u="none" strike="noStrike" dirty="0">
                          <a:solidFill>
                            <a:srgbClr val="000000"/>
                          </a:solidFill>
                          <a:effectLst/>
                          <a:latin typeface="+mn-lt"/>
                        </a:rPr>
                        <a:t>-</a:t>
                      </a:r>
                      <a:endParaRPr lang="en-CA" sz="21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82171139"/>
                  </a:ext>
                </a:extLst>
              </a:tr>
            </a:tbl>
          </a:graphicData>
        </a:graphic>
      </p:graphicFrame>
      <p:sp>
        <p:nvSpPr>
          <p:cNvPr id="8" name="Content Placeholder 2"/>
          <p:cNvSpPr txBox="1">
            <a:spLocks/>
          </p:cNvSpPr>
          <p:nvPr/>
        </p:nvSpPr>
        <p:spPr>
          <a:xfrm>
            <a:off x="7962900" y="3089704"/>
            <a:ext cx="4217872" cy="2194565"/>
          </a:xfrm>
          <a:prstGeom prst="rect">
            <a:avLst/>
          </a:prstGeom>
          <a:solidFill>
            <a:srgbClr val="FFC000">
              <a:alpha val="50196"/>
            </a:srgbClr>
          </a:solidFill>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en-CA" sz="2100" u="sng" dirty="0"/>
              <a:t>Decompress. alone associated with</a:t>
            </a:r>
          </a:p>
          <a:p>
            <a:pPr marL="0" lvl="1" indent="0" algn="ctr">
              <a:buFont typeface="Arial" panose="020B0604020202020204" pitchFamily="34" charset="0"/>
              <a:buNone/>
            </a:pPr>
            <a:endParaRPr lang="en-CA" sz="500" u="sng" dirty="0"/>
          </a:p>
          <a:p>
            <a:pPr marL="0" lvl="1" indent="0" algn="ctr">
              <a:spcBef>
                <a:spcPts val="100"/>
              </a:spcBef>
              <a:buFont typeface="Arial" panose="020B0604020202020204" pitchFamily="34" charset="0"/>
              <a:buNone/>
            </a:pPr>
            <a:r>
              <a:rPr lang="en-CA" sz="2100" b="1" dirty="0"/>
              <a:t>shorter operative time </a:t>
            </a:r>
            <a:r>
              <a:rPr lang="en-CA" sz="2100" dirty="0"/>
              <a:t>(-65 min)</a:t>
            </a:r>
          </a:p>
          <a:p>
            <a:pPr marL="0" lvl="1" indent="0" algn="ctr">
              <a:spcBef>
                <a:spcPts val="100"/>
              </a:spcBef>
              <a:buFont typeface="Arial" panose="020B0604020202020204" pitchFamily="34" charset="0"/>
              <a:buNone/>
            </a:pPr>
            <a:endParaRPr lang="en-CA" sz="2100" b="1" dirty="0"/>
          </a:p>
          <a:p>
            <a:pPr marL="0" lvl="1" indent="0" algn="ctr">
              <a:spcBef>
                <a:spcPts val="100"/>
              </a:spcBef>
              <a:buFont typeface="Arial" panose="020B0604020202020204" pitchFamily="34" charset="0"/>
              <a:buNone/>
            </a:pPr>
            <a:r>
              <a:rPr lang="en-CA" sz="2100" b="1" dirty="0"/>
              <a:t>less blood loss </a:t>
            </a:r>
            <a:r>
              <a:rPr lang="en-CA" sz="2100" dirty="0"/>
              <a:t>(-285 </a:t>
            </a:r>
            <a:r>
              <a:rPr lang="en-CA" sz="2100" dirty="0" err="1"/>
              <a:t>mls</a:t>
            </a:r>
            <a:r>
              <a:rPr lang="en-CA" sz="2100" dirty="0"/>
              <a:t>)</a:t>
            </a:r>
          </a:p>
          <a:p>
            <a:pPr marL="0" lvl="1" indent="0" algn="ctr">
              <a:spcBef>
                <a:spcPts val="100"/>
              </a:spcBef>
              <a:buFont typeface="Arial" panose="020B0604020202020204" pitchFamily="34" charset="0"/>
              <a:buNone/>
            </a:pPr>
            <a:endParaRPr lang="en-CA" sz="2100" b="1" dirty="0"/>
          </a:p>
          <a:p>
            <a:pPr marL="0" lvl="1" indent="0" algn="ctr">
              <a:spcBef>
                <a:spcPts val="100"/>
              </a:spcBef>
              <a:buFont typeface="Arial" panose="020B0604020202020204" pitchFamily="34" charset="0"/>
              <a:buNone/>
            </a:pPr>
            <a:r>
              <a:rPr lang="en-CA" sz="2100" b="1" dirty="0"/>
              <a:t>shorter length of stay </a:t>
            </a:r>
            <a:r>
              <a:rPr lang="en-CA" sz="2100" dirty="0"/>
              <a:t>(-2 days)</a:t>
            </a:r>
          </a:p>
        </p:txBody>
      </p:sp>
      <p:sp>
        <p:nvSpPr>
          <p:cNvPr id="9" name="Title 1"/>
          <p:cNvSpPr>
            <a:spLocks noGrp="1"/>
          </p:cNvSpPr>
          <p:nvPr>
            <p:ph type="title"/>
          </p:nvPr>
        </p:nvSpPr>
        <p:spPr>
          <a:xfrm>
            <a:off x="838200" y="182246"/>
            <a:ext cx="10515600" cy="832423"/>
          </a:xfrm>
        </p:spPr>
        <p:txBody>
          <a:bodyPr/>
          <a:lstStyle/>
          <a:p>
            <a:r>
              <a:rPr lang="en-CA" dirty="0"/>
              <a:t>Results</a:t>
            </a:r>
          </a:p>
        </p:txBody>
      </p:sp>
    </p:spTree>
    <p:extLst>
      <p:ext uri="{BB962C8B-B14F-4D97-AF65-F5344CB8AC3E}">
        <p14:creationId xmlns:p14="http://schemas.microsoft.com/office/powerpoint/2010/main" val="3076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880601" y="2977005"/>
            <a:ext cx="2311400" cy="998229"/>
          </a:xfrm>
          <a:solidFill>
            <a:srgbClr val="FFC000">
              <a:alpha val="50196"/>
            </a:srgbClr>
          </a:solidFill>
          <a:ln w="38100">
            <a:solidFill>
              <a:srgbClr val="FF0000"/>
            </a:solidFill>
          </a:ln>
        </p:spPr>
        <p:txBody>
          <a:bodyPr>
            <a:noAutofit/>
          </a:bodyPr>
          <a:lstStyle/>
          <a:p>
            <a:pPr marL="0" lvl="1" indent="0" algn="ctr">
              <a:buNone/>
            </a:pPr>
            <a:r>
              <a:rPr lang="en-CA" sz="2200" b="1" dirty="0"/>
              <a:t>One-year change similar </a:t>
            </a:r>
            <a:r>
              <a:rPr lang="en-CA" sz="2200" dirty="0"/>
              <a:t>for primary PRO</a:t>
            </a:r>
          </a:p>
        </p:txBody>
      </p:sp>
      <p:graphicFrame>
        <p:nvGraphicFramePr>
          <p:cNvPr id="5" name="Table 4"/>
          <p:cNvGraphicFramePr>
            <a:graphicFrameLocks noGrp="1"/>
          </p:cNvGraphicFramePr>
          <p:nvPr>
            <p:extLst>
              <p:ext uri="{D42A27DB-BD31-4B8C-83A1-F6EECF244321}">
                <p14:modId xmlns:p14="http://schemas.microsoft.com/office/powerpoint/2010/main" val="3168865154"/>
              </p:ext>
            </p:extLst>
          </p:nvPr>
        </p:nvGraphicFramePr>
        <p:xfrm>
          <a:off x="100802" y="1479550"/>
          <a:ext cx="9702798" cy="5053330"/>
        </p:xfrm>
        <a:graphic>
          <a:graphicData uri="http://schemas.openxmlformats.org/drawingml/2006/table">
            <a:tbl>
              <a:tblPr bandRow="1">
                <a:tableStyleId>{5C22544A-7EE6-4342-B048-85BDC9FD1C3A}</a:tableStyleId>
              </a:tblPr>
              <a:tblGrid>
                <a:gridCol w="1714498">
                  <a:extLst>
                    <a:ext uri="{9D8B030D-6E8A-4147-A177-3AD203B41FA5}">
                      <a16:colId xmlns:a16="http://schemas.microsoft.com/office/drawing/2014/main" val="905907977"/>
                    </a:ext>
                  </a:extLst>
                </a:gridCol>
                <a:gridCol w="1397000">
                  <a:extLst>
                    <a:ext uri="{9D8B030D-6E8A-4147-A177-3AD203B41FA5}">
                      <a16:colId xmlns:a16="http://schemas.microsoft.com/office/drawing/2014/main" val="3813299269"/>
                    </a:ext>
                  </a:extLst>
                </a:gridCol>
                <a:gridCol w="1244600">
                  <a:extLst>
                    <a:ext uri="{9D8B030D-6E8A-4147-A177-3AD203B41FA5}">
                      <a16:colId xmlns:a16="http://schemas.microsoft.com/office/drawing/2014/main" val="721989830"/>
                    </a:ext>
                  </a:extLst>
                </a:gridCol>
                <a:gridCol w="1257300">
                  <a:extLst>
                    <a:ext uri="{9D8B030D-6E8A-4147-A177-3AD203B41FA5}">
                      <a16:colId xmlns:a16="http://schemas.microsoft.com/office/drawing/2014/main" val="692036641"/>
                    </a:ext>
                  </a:extLst>
                </a:gridCol>
                <a:gridCol w="393700">
                  <a:extLst>
                    <a:ext uri="{9D8B030D-6E8A-4147-A177-3AD203B41FA5}">
                      <a16:colId xmlns:a16="http://schemas.microsoft.com/office/drawing/2014/main" val="4173109647"/>
                    </a:ext>
                  </a:extLst>
                </a:gridCol>
                <a:gridCol w="1358900">
                  <a:extLst>
                    <a:ext uri="{9D8B030D-6E8A-4147-A177-3AD203B41FA5}">
                      <a16:colId xmlns:a16="http://schemas.microsoft.com/office/drawing/2014/main" val="2626826789"/>
                    </a:ext>
                  </a:extLst>
                </a:gridCol>
                <a:gridCol w="1270000">
                  <a:extLst>
                    <a:ext uri="{9D8B030D-6E8A-4147-A177-3AD203B41FA5}">
                      <a16:colId xmlns:a16="http://schemas.microsoft.com/office/drawing/2014/main" val="778096815"/>
                    </a:ext>
                  </a:extLst>
                </a:gridCol>
                <a:gridCol w="1066800">
                  <a:extLst>
                    <a:ext uri="{9D8B030D-6E8A-4147-A177-3AD203B41FA5}">
                      <a16:colId xmlns:a16="http://schemas.microsoft.com/office/drawing/2014/main" val="1636260282"/>
                    </a:ext>
                  </a:extLst>
                </a:gridCol>
              </a:tblGrid>
              <a:tr h="184150">
                <a:tc>
                  <a:txBody>
                    <a:bodyPr/>
                    <a:lstStyle/>
                    <a:p>
                      <a:pPr algn="l"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noFill/>
                  </a:tcPr>
                </a:tc>
                <a:tc gridSpan="3">
                  <a:txBody>
                    <a:bodyPr/>
                    <a:lstStyle/>
                    <a:p>
                      <a:pPr algn="ctr" fontAlgn="b">
                        <a:lnSpc>
                          <a:spcPct val="150000"/>
                        </a:lnSpc>
                        <a:spcBef>
                          <a:spcPts val="0"/>
                        </a:spcBef>
                        <a:spcAft>
                          <a:spcPts val="0"/>
                        </a:spcAft>
                      </a:pPr>
                      <a:r>
                        <a:rPr lang="en-US" sz="2200" b="1" i="0" u="sng" strike="noStrike" dirty="0">
                          <a:solidFill>
                            <a:srgbClr val="000000"/>
                          </a:solidFill>
                          <a:effectLst/>
                          <a:latin typeface="+mn-lt"/>
                        </a:rPr>
                        <a:t>3-months post-op</a:t>
                      </a:r>
                      <a:endParaRPr lang="en-CA" sz="2200" b="1" i="0" u="sng" strike="noStrike" dirty="0">
                        <a:solidFill>
                          <a:srgbClr val="000000"/>
                        </a:solidFill>
                        <a:effectLst/>
                        <a:latin typeface="+mn-lt"/>
                      </a:endParaRPr>
                    </a:p>
                  </a:txBody>
                  <a:tcPr marL="6350" marR="6350" marT="635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n-CA" sz="2100" b="0" i="0" u="none" strike="noStrike" dirty="0">
                        <a:solidFill>
                          <a:srgbClr val="000000"/>
                        </a:solidFill>
                        <a:effectLst/>
                        <a:latin typeface="+mn-lt"/>
                      </a:endParaRPr>
                    </a:p>
                  </a:txBody>
                  <a:tcPr marL="6350" marR="6350" marT="6350" marB="0" anchor="b"/>
                </a:tc>
                <a:tc hMerge="1">
                  <a:txBody>
                    <a:bodyPr/>
                    <a:lstStyle/>
                    <a:p>
                      <a:pPr algn="ctr" fontAlgn="b"/>
                      <a:endParaRPr lang="en-CA" sz="2100" b="0" i="0" u="none" strike="noStrike" dirty="0">
                        <a:solidFill>
                          <a:srgbClr val="000000"/>
                        </a:solidFill>
                        <a:effectLst/>
                        <a:latin typeface="+mn-lt"/>
                      </a:endParaRPr>
                    </a:p>
                  </a:txBody>
                  <a:tcPr marL="6350" marR="6350" marT="6350" marB="0" anchor="b"/>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lnT w="12700" cap="flat" cmpd="sng" algn="ctr">
                      <a:noFill/>
                      <a:prstDash val="solid"/>
                      <a:round/>
                      <a:headEnd type="none" w="med" len="med"/>
                      <a:tailEnd type="none" w="med" len="med"/>
                    </a:lnT>
                    <a:noFill/>
                  </a:tcPr>
                </a:tc>
                <a:tc gridSpan="3">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2200" b="1" i="0" u="sng" strike="noStrike" dirty="0">
                          <a:solidFill>
                            <a:srgbClr val="000000"/>
                          </a:solidFill>
                          <a:effectLst/>
                          <a:latin typeface="+mn-lt"/>
                        </a:rPr>
                        <a:t>12-months post-op</a:t>
                      </a:r>
                      <a:endParaRPr lang="en-CA" sz="2200" b="1" i="0" u="sng" strike="noStrike" dirty="0">
                        <a:solidFill>
                          <a:srgbClr val="000000"/>
                        </a:solidFill>
                        <a:effectLst/>
                        <a:latin typeface="+mn-lt"/>
                      </a:endParaRPr>
                    </a:p>
                  </a:txBody>
                  <a:tcPr marL="6350" marR="6350" marT="635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n-CA" sz="2100" b="0" i="0" u="none" strike="noStrike" dirty="0">
                        <a:solidFill>
                          <a:srgbClr val="000000"/>
                        </a:solidFill>
                        <a:effectLst/>
                        <a:latin typeface="+mn-lt"/>
                      </a:endParaRPr>
                    </a:p>
                  </a:txBody>
                  <a:tcPr marL="6350" marR="6350" marT="6350" marB="0" anchor="b"/>
                </a:tc>
                <a:tc hMerge="1">
                  <a:txBody>
                    <a:bodyPr/>
                    <a:lstStyle/>
                    <a:p>
                      <a:pPr algn="ctr" fontAlgn="b"/>
                      <a:endParaRPr lang="en-CA" sz="21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681765273"/>
                  </a:ext>
                </a:extLst>
              </a:tr>
              <a:tr h="184150">
                <a:tc>
                  <a:txBody>
                    <a:bodyPr/>
                    <a:lstStyle/>
                    <a:p>
                      <a:pPr algn="l"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noFill/>
                  </a:tcPr>
                </a:tc>
                <a:tc>
                  <a:txBody>
                    <a:bodyPr/>
                    <a:lstStyle/>
                    <a:p>
                      <a:pPr algn="ctr" fontAlgn="b">
                        <a:lnSpc>
                          <a:spcPct val="150000"/>
                        </a:lnSpc>
                        <a:spcBef>
                          <a:spcPts val="0"/>
                        </a:spcBef>
                        <a:spcAft>
                          <a:spcPts val="0"/>
                        </a:spcAft>
                      </a:pPr>
                      <a:r>
                        <a:rPr lang="en-CA" sz="2200" b="1" u="none" strike="noStrike" dirty="0">
                          <a:effectLst/>
                          <a:latin typeface="+mn-lt"/>
                        </a:rPr>
                        <a:t>Non-Fusion</a:t>
                      </a:r>
                      <a:endParaRPr lang="en-CA" sz="2200" b="1"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b="1" u="none" strike="noStrike" dirty="0">
                          <a:effectLst/>
                          <a:latin typeface="+mn-lt"/>
                        </a:rPr>
                        <a:t>Fusion</a:t>
                      </a:r>
                      <a:endParaRPr lang="en-CA" sz="2200" b="1"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noFill/>
                  </a:tcP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noFill/>
                  </a:tcPr>
                </a:tc>
                <a:tc>
                  <a:txBody>
                    <a:bodyPr/>
                    <a:lstStyle/>
                    <a:p>
                      <a:pPr algn="ctr" fontAlgn="b">
                        <a:lnSpc>
                          <a:spcPct val="150000"/>
                        </a:lnSpc>
                        <a:spcBef>
                          <a:spcPts val="0"/>
                        </a:spcBef>
                        <a:spcAft>
                          <a:spcPts val="0"/>
                        </a:spcAft>
                      </a:pPr>
                      <a:r>
                        <a:rPr lang="en-CA" sz="2200" b="1" u="none" strike="noStrike" dirty="0">
                          <a:effectLst/>
                          <a:latin typeface="+mn-lt"/>
                        </a:rPr>
                        <a:t>Non-Fusion</a:t>
                      </a:r>
                      <a:endParaRPr lang="en-CA" sz="2200" b="1"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b="1" u="none" strike="noStrike" dirty="0">
                          <a:effectLst/>
                          <a:latin typeface="+mn-lt"/>
                        </a:rPr>
                        <a:t>Fusion</a:t>
                      </a:r>
                      <a:endParaRPr lang="en-CA" sz="2200" b="1"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lnT w="12700" cap="flat" cmpd="sng" algn="ctr">
                      <a:noFill/>
                      <a:prstDash val="solid"/>
                      <a:round/>
                      <a:headEnd type="none" w="med" len="med"/>
                      <a:tailEnd type="none" w="med" len="med"/>
                    </a:lnT>
                    <a:noFill/>
                  </a:tcPr>
                </a:tc>
                <a:extLst>
                  <a:ext uri="{0D108BD9-81ED-4DB2-BD59-A6C34878D82A}">
                    <a16:rowId xmlns:a16="http://schemas.microsoft.com/office/drawing/2014/main" val="3360463662"/>
                  </a:ext>
                </a:extLst>
              </a:tr>
              <a:tr h="184150">
                <a:tc>
                  <a:txBody>
                    <a:bodyPr/>
                    <a:lstStyle/>
                    <a:p>
                      <a:pPr algn="l"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noFill/>
                  </a:tcPr>
                </a:tc>
                <a:tc>
                  <a:txBody>
                    <a:bodyPr/>
                    <a:lstStyle/>
                    <a:p>
                      <a:pPr algn="ctr" fontAlgn="b">
                        <a:lnSpc>
                          <a:spcPct val="150000"/>
                        </a:lnSpc>
                        <a:spcBef>
                          <a:spcPts val="0"/>
                        </a:spcBef>
                        <a:spcAft>
                          <a:spcPts val="0"/>
                        </a:spcAft>
                      </a:pPr>
                      <a:r>
                        <a:rPr lang="en-US" sz="2200" b="0" i="0" u="none" strike="noStrike" dirty="0">
                          <a:solidFill>
                            <a:srgbClr val="000000"/>
                          </a:solidFill>
                          <a:effectLst/>
                          <a:latin typeface="+mn-lt"/>
                        </a:rPr>
                        <a:t>(n=23)</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lnSpc>
                          <a:spcPct val="150000"/>
                        </a:lnSpc>
                        <a:spcBef>
                          <a:spcPts val="0"/>
                        </a:spcBef>
                        <a:spcAft>
                          <a:spcPts val="0"/>
                        </a:spcAft>
                      </a:pPr>
                      <a:r>
                        <a:rPr lang="en-US" sz="2200" b="0" i="0" u="none" strike="noStrike" dirty="0">
                          <a:solidFill>
                            <a:srgbClr val="000000"/>
                          </a:solidFill>
                          <a:effectLst/>
                          <a:latin typeface="+mn-lt"/>
                        </a:rPr>
                        <a:t>(n=23)</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CA" sz="2200" u="none" strike="noStrike" dirty="0">
                          <a:effectLst/>
                          <a:latin typeface="+mn-lt"/>
                        </a:rPr>
                        <a:t>p-value</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lnSpc>
                          <a:spcPct val="150000"/>
                        </a:lnSpc>
                        <a:spcBef>
                          <a:spcPts val="0"/>
                        </a:spcBef>
                        <a:spcAft>
                          <a:spcPts val="0"/>
                        </a:spcAft>
                      </a:pPr>
                      <a:r>
                        <a:rPr lang="en-US" sz="2200" b="0" i="0" u="none" strike="noStrike" dirty="0">
                          <a:solidFill>
                            <a:srgbClr val="000000"/>
                          </a:solidFill>
                          <a:effectLst/>
                          <a:latin typeface="+mn-lt"/>
                        </a:rPr>
                        <a:t>(n=19)</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lnSpc>
                          <a:spcPct val="150000"/>
                        </a:lnSpc>
                        <a:spcBef>
                          <a:spcPts val="0"/>
                        </a:spcBef>
                        <a:spcAft>
                          <a:spcPts val="0"/>
                        </a:spcAft>
                      </a:pPr>
                      <a:r>
                        <a:rPr lang="en-US" sz="2200" b="0" i="0" u="none" strike="noStrike" dirty="0">
                          <a:solidFill>
                            <a:srgbClr val="000000"/>
                          </a:solidFill>
                          <a:effectLst/>
                          <a:latin typeface="+mn-lt"/>
                        </a:rPr>
                        <a:t>(n=20)</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CA" sz="2200" u="none" strike="noStrike" dirty="0">
                          <a:effectLst/>
                          <a:latin typeface="+mn-lt"/>
                        </a:rPr>
                        <a:t>p-value</a:t>
                      </a:r>
                      <a:endParaRPr lang="en-CA" sz="2200" b="0" i="0" u="none" strike="noStrike" dirty="0">
                        <a:solidFill>
                          <a:srgbClr val="000000"/>
                        </a:solidFill>
                        <a:effectLst/>
                        <a:latin typeface="+mn-lt"/>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507898"/>
                  </a:ext>
                </a:extLst>
              </a:tr>
              <a:tr h="184150">
                <a:tc>
                  <a:txBody>
                    <a:bodyPr/>
                    <a:lstStyle/>
                    <a:p>
                      <a:pPr algn="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42886319"/>
                  </a:ext>
                </a:extLst>
              </a:tr>
              <a:tr h="184150">
                <a:tc>
                  <a:txBody>
                    <a:bodyPr/>
                    <a:lstStyle/>
                    <a:p>
                      <a:pPr algn="r" fontAlgn="b">
                        <a:lnSpc>
                          <a:spcPct val="150000"/>
                        </a:lnSpc>
                        <a:spcBef>
                          <a:spcPts val="0"/>
                        </a:spcBef>
                        <a:spcAft>
                          <a:spcPts val="0"/>
                        </a:spcAft>
                      </a:pPr>
                      <a:r>
                        <a:rPr lang="en-CA" sz="2200" u="none" strike="noStrike" dirty="0">
                          <a:effectLst/>
                          <a:latin typeface="+mn-lt"/>
                        </a:rPr>
                        <a:t>ODI</a:t>
                      </a:r>
                      <a:endParaRPr lang="en-CA" sz="2200" b="0" i="0" u="none" strike="noStrike" dirty="0">
                        <a:solidFill>
                          <a:srgbClr val="000000"/>
                        </a:solidFill>
                        <a:effectLst/>
                        <a:latin typeface="+mn-lt"/>
                      </a:endParaRP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u="none" strike="noStrike" dirty="0">
                          <a:effectLst/>
                          <a:latin typeface="+mn-lt"/>
                        </a:rPr>
                        <a:t>-19.2</a:t>
                      </a:r>
                      <a:endParaRPr lang="en-CA" sz="2200" b="0" i="0" u="none" strike="noStrike" dirty="0">
                        <a:solidFill>
                          <a:srgbClr val="000000"/>
                        </a:solidFill>
                        <a:effectLst/>
                        <a:latin typeface="+mn-lt"/>
                      </a:endParaRP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u="none" strike="noStrike" dirty="0">
                          <a:effectLst/>
                          <a:latin typeface="+mn-lt"/>
                        </a:rPr>
                        <a:t>-12.5</a:t>
                      </a:r>
                      <a:endParaRPr lang="en-CA" sz="2200" b="0" i="0" u="none" strike="noStrike" dirty="0">
                        <a:solidFill>
                          <a:srgbClr val="000000"/>
                        </a:solidFill>
                        <a:effectLst/>
                        <a:latin typeface="+mn-lt"/>
                      </a:endParaRP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u="none" strike="noStrike" dirty="0">
                          <a:effectLst/>
                          <a:latin typeface="+mn-lt"/>
                        </a:rPr>
                        <a:t>0.163</a:t>
                      </a:r>
                      <a:endParaRPr lang="en-CA" sz="2200" b="0" i="0" u="none" strike="noStrike" dirty="0">
                        <a:solidFill>
                          <a:srgbClr val="000000"/>
                        </a:solidFill>
                        <a:effectLst/>
                        <a:latin typeface="+mn-lt"/>
                      </a:endParaRP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lnT w="12700" cap="flat" cmpd="sng" algn="ctr">
                      <a:noFill/>
                      <a:prstDash val="solid"/>
                      <a:round/>
                      <a:headEnd type="none" w="med" len="med"/>
                      <a:tailEnd type="none" w="med" len="med"/>
                    </a:lnT>
                    <a:noFill/>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-24.7</a:t>
                      </a: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-21.8</a:t>
                      </a:r>
                    </a:p>
                  </a:txBody>
                  <a:tcPr marL="6350" marR="6350" marT="6350" marB="0" anchor="ctr">
                    <a:lnT w="12700" cap="flat" cmpd="sng" algn="ctr">
                      <a:noFill/>
                      <a:prstDash val="solid"/>
                      <a:round/>
                      <a:headEnd type="none" w="med" len="med"/>
                      <a:tailEnd type="none" w="med" len="med"/>
                    </a:lnT>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0.568</a:t>
                      </a:r>
                    </a:p>
                  </a:txBody>
                  <a:tcPr marL="6350" marR="6350" marT="6350" marB="0" anchor="ctr">
                    <a:lnT w="12700" cap="flat" cmpd="sng" algn="ctr">
                      <a:noFill/>
                      <a:prstDash val="solid"/>
                      <a:round/>
                      <a:headEnd type="none" w="med" len="med"/>
                      <a:tailEnd type="none" w="med" len="med"/>
                    </a:lnT>
                  </a:tcPr>
                </a:tc>
                <a:extLst>
                  <a:ext uri="{0D108BD9-81ED-4DB2-BD59-A6C34878D82A}">
                    <a16:rowId xmlns:a16="http://schemas.microsoft.com/office/drawing/2014/main" val="1199806131"/>
                  </a:ext>
                </a:extLst>
              </a:tr>
              <a:tr h="184150">
                <a:tc>
                  <a:txBody>
                    <a:bodyPr/>
                    <a:lstStyle/>
                    <a:p>
                      <a:pPr algn="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endParaRPr lang="en-CA" sz="1000" b="0" i="0" u="none" strike="noStrike" dirty="0">
                        <a:solidFill>
                          <a:srgbClr val="000000"/>
                        </a:solidFill>
                        <a:effectLst/>
                        <a:latin typeface="+mn-lt"/>
                      </a:endParaRPr>
                    </a:p>
                  </a:txBody>
                  <a:tcPr marL="6350" marR="6350" marT="6350" marB="0" anchor="ctr">
                    <a:noFill/>
                  </a:tcPr>
                </a:tc>
                <a:extLst>
                  <a:ext uri="{0D108BD9-81ED-4DB2-BD59-A6C34878D82A}">
                    <a16:rowId xmlns:a16="http://schemas.microsoft.com/office/drawing/2014/main" val="1405555009"/>
                  </a:ext>
                </a:extLst>
              </a:tr>
              <a:tr h="184150">
                <a:tc>
                  <a:txBody>
                    <a:bodyPr/>
                    <a:lstStyle/>
                    <a:p>
                      <a:pPr algn="r" fontAlgn="b">
                        <a:lnSpc>
                          <a:spcPct val="150000"/>
                        </a:lnSpc>
                        <a:spcBef>
                          <a:spcPts val="0"/>
                        </a:spcBef>
                        <a:spcAft>
                          <a:spcPts val="0"/>
                        </a:spcAft>
                      </a:pPr>
                      <a:r>
                        <a:rPr lang="en-CA" sz="2200" u="none" strike="noStrike" dirty="0">
                          <a:effectLst/>
                          <a:latin typeface="+mn-lt"/>
                        </a:rPr>
                        <a:t>Back Pain</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-4.8</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-4.0</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0.348</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-5.2</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-3.4</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0.062</a:t>
                      </a:r>
                    </a:p>
                  </a:txBody>
                  <a:tcPr marL="6350" marR="6350" marT="6350" marB="0" anchor="ctr"/>
                </a:tc>
                <a:extLst>
                  <a:ext uri="{0D108BD9-81ED-4DB2-BD59-A6C34878D82A}">
                    <a16:rowId xmlns:a16="http://schemas.microsoft.com/office/drawing/2014/main" val="2786311004"/>
                  </a:ext>
                </a:extLst>
              </a:tr>
              <a:tr h="184150">
                <a:tc>
                  <a:txBody>
                    <a:bodyPr/>
                    <a:lstStyle/>
                    <a:p>
                      <a:pPr algn="r" fontAlgn="b">
                        <a:lnSpc>
                          <a:spcPct val="150000"/>
                        </a:lnSpc>
                        <a:spcBef>
                          <a:spcPts val="0"/>
                        </a:spcBef>
                        <a:spcAft>
                          <a:spcPts val="0"/>
                        </a:spcAft>
                      </a:pPr>
                      <a:r>
                        <a:rPr lang="en-CA" sz="2200" u="none" strike="noStrike" dirty="0">
                          <a:effectLst/>
                          <a:latin typeface="+mn-lt"/>
                        </a:rPr>
                        <a:t>Leg pain</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-5.6</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-4.3</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0.194</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-6.2</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-4.5</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0.100</a:t>
                      </a:r>
                    </a:p>
                  </a:txBody>
                  <a:tcPr marL="6350" marR="6350" marT="6350" marB="0" anchor="ctr"/>
                </a:tc>
                <a:extLst>
                  <a:ext uri="{0D108BD9-81ED-4DB2-BD59-A6C34878D82A}">
                    <a16:rowId xmlns:a16="http://schemas.microsoft.com/office/drawing/2014/main" val="1781483437"/>
                  </a:ext>
                </a:extLst>
              </a:tr>
              <a:tr h="184150">
                <a:tc>
                  <a:txBody>
                    <a:bodyPr/>
                    <a:lstStyle/>
                    <a:p>
                      <a:pPr algn="r" fontAlgn="b">
                        <a:lnSpc>
                          <a:spcPct val="150000"/>
                        </a:lnSpc>
                        <a:spcBef>
                          <a:spcPts val="0"/>
                        </a:spcBef>
                        <a:spcAft>
                          <a:spcPts val="0"/>
                        </a:spcAft>
                      </a:pPr>
                      <a:r>
                        <a:rPr lang="en-CA" sz="2200" u="none" strike="noStrike" dirty="0">
                          <a:effectLst/>
                          <a:latin typeface="+mn-lt"/>
                        </a:rPr>
                        <a:t>EQ-5D</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0.20</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0.18</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0.793</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0.21</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0.24</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0.666</a:t>
                      </a:r>
                    </a:p>
                  </a:txBody>
                  <a:tcPr marL="6350" marR="6350" marT="6350" marB="0" anchor="ctr"/>
                </a:tc>
                <a:extLst>
                  <a:ext uri="{0D108BD9-81ED-4DB2-BD59-A6C34878D82A}">
                    <a16:rowId xmlns:a16="http://schemas.microsoft.com/office/drawing/2014/main" val="1265960958"/>
                  </a:ext>
                </a:extLst>
              </a:tr>
              <a:tr h="184150">
                <a:tc>
                  <a:txBody>
                    <a:bodyPr/>
                    <a:lstStyle/>
                    <a:p>
                      <a:pPr algn="r" fontAlgn="b">
                        <a:lnSpc>
                          <a:spcPct val="150000"/>
                        </a:lnSpc>
                        <a:spcBef>
                          <a:spcPts val="0"/>
                        </a:spcBef>
                        <a:spcAft>
                          <a:spcPts val="0"/>
                        </a:spcAft>
                      </a:pPr>
                      <a:r>
                        <a:rPr lang="en-CA" sz="2200" u="none" strike="noStrike" dirty="0">
                          <a:effectLst/>
                          <a:latin typeface="+mn-lt"/>
                        </a:rPr>
                        <a:t>SF-12 PCS</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12.7</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10.3</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0.414</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r>
                        <a:rPr lang="en-CA" sz="2200" b="0" i="0" u="none" strike="noStrike">
                          <a:solidFill>
                            <a:srgbClr val="000000"/>
                          </a:solidFill>
                          <a:effectLst/>
                          <a:latin typeface="+mn-lt"/>
                        </a:rPr>
                        <a:t>15.4</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10.0</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0.103</a:t>
                      </a:r>
                    </a:p>
                  </a:txBody>
                  <a:tcPr marL="6350" marR="6350" marT="6350" marB="0" anchor="ctr"/>
                </a:tc>
                <a:extLst>
                  <a:ext uri="{0D108BD9-81ED-4DB2-BD59-A6C34878D82A}">
                    <a16:rowId xmlns:a16="http://schemas.microsoft.com/office/drawing/2014/main" val="3009652068"/>
                  </a:ext>
                </a:extLst>
              </a:tr>
              <a:tr h="184150">
                <a:tc>
                  <a:txBody>
                    <a:bodyPr/>
                    <a:lstStyle/>
                    <a:p>
                      <a:pPr algn="r" fontAlgn="b">
                        <a:lnSpc>
                          <a:spcPct val="150000"/>
                        </a:lnSpc>
                        <a:spcBef>
                          <a:spcPts val="0"/>
                        </a:spcBef>
                        <a:spcAft>
                          <a:spcPts val="0"/>
                        </a:spcAft>
                      </a:pPr>
                      <a:r>
                        <a:rPr lang="en-CA" sz="2200" u="none" strike="noStrike" dirty="0">
                          <a:effectLst/>
                          <a:latin typeface="+mn-lt"/>
                        </a:rPr>
                        <a:t>SF-12 MCS</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2.0</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a:effectLst/>
                          <a:latin typeface="+mn-lt"/>
                        </a:rPr>
                        <a:t>1.1</a:t>
                      </a:r>
                      <a:endParaRPr lang="en-CA" sz="2200" b="0" i="0" u="none" strike="noStrike">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r>
                        <a:rPr lang="en-CA" sz="2200" u="none" strike="noStrike" dirty="0">
                          <a:effectLst/>
                          <a:latin typeface="+mn-lt"/>
                        </a:rPr>
                        <a:t>0.575</a:t>
                      </a:r>
                      <a:endParaRPr lang="en-CA" sz="2200" b="0" i="0" u="none" strike="noStrike" dirty="0">
                        <a:solidFill>
                          <a:srgbClr val="000000"/>
                        </a:solidFill>
                        <a:effectLst/>
                        <a:latin typeface="+mn-lt"/>
                      </a:endParaRPr>
                    </a:p>
                  </a:txBody>
                  <a:tcPr marL="6350" marR="6350" marT="6350" marB="0" anchor="ctr"/>
                </a:tc>
                <a:tc>
                  <a:txBody>
                    <a:bodyPr/>
                    <a:lstStyle/>
                    <a:p>
                      <a:pPr algn="ctr" fontAlgn="b">
                        <a:lnSpc>
                          <a:spcPct val="150000"/>
                        </a:lnSpc>
                        <a:spcBef>
                          <a:spcPts val="0"/>
                        </a:spcBef>
                        <a:spcAft>
                          <a:spcPts val="0"/>
                        </a:spcAft>
                      </a:pPr>
                      <a:endParaRPr lang="en-CA" sz="2200" b="0" i="0" u="none" strike="noStrike" dirty="0">
                        <a:solidFill>
                          <a:srgbClr val="000000"/>
                        </a:solidFill>
                        <a:effectLst/>
                        <a:latin typeface="+mn-lt"/>
                      </a:endParaRPr>
                    </a:p>
                  </a:txBody>
                  <a:tcPr marL="6350" marR="6350" marT="6350" marB="0" anchor="ctr">
                    <a:noFill/>
                  </a:tcPr>
                </a:tc>
                <a:tc>
                  <a:txBody>
                    <a:bodyPr/>
                    <a:lstStyle/>
                    <a:p>
                      <a:pPr algn="ctr" fontAlgn="b">
                        <a:lnSpc>
                          <a:spcPct val="150000"/>
                        </a:lnSpc>
                        <a:spcBef>
                          <a:spcPts val="0"/>
                        </a:spcBef>
                        <a:spcAft>
                          <a:spcPts val="0"/>
                        </a:spcAft>
                      </a:pPr>
                      <a:r>
                        <a:rPr lang="en-CA" sz="2200" b="0" i="0" u="none" strike="noStrike">
                          <a:solidFill>
                            <a:srgbClr val="000000"/>
                          </a:solidFill>
                          <a:effectLst/>
                          <a:latin typeface="+mn-lt"/>
                        </a:rPr>
                        <a:t>2.0</a:t>
                      </a:r>
                    </a:p>
                  </a:txBody>
                  <a:tcPr marL="6350" marR="6350" marT="6350" marB="0" anchor="ctr"/>
                </a:tc>
                <a:tc>
                  <a:txBody>
                    <a:bodyPr/>
                    <a:lstStyle/>
                    <a:p>
                      <a:pPr algn="ctr" fontAlgn="b">
                        <a:lnSpc>
                          <a:spcPct val="150000"/>
                        </a:lnSpc>
                        <a:spcBef>
                          <a:spcPts val="0"/>
                        </a:spcBef>
                        <a:spcAft>
                          <a:spcPts val="0"/>
                        </a:spcAft>
                      </a:pPr>
                      <a:r>
                        <a:rPr lang="en-CA" sz="2200" b="0" i="0" u="none" strike="noStrike">
                          <a:solidFill>
                            <a:srgbClr val="000000"/>
                          </a:solidFill>
                          <a:effectLst/>
                          <a:latin typeface="+mn-lt"/>
                        </a:rPr>
                        <a:t>1.0</a:t>
                      </a:r>
                    </a:p>
                  </a:txBody>
                  <a:tcPr marL="6350" marR="6350" marT="6350" marB="0" anchor="ctr"/>
                </a:tc>
                <a:tc>
                  <a:txBody>
                    <a:bodyPr/>
                    <a:lstStyle/>
                    <a:p>
                      <a:pPr algn="ctr" fontAlgn="b">
                        <a:lnSpc>
                          <a:spcPct val="150000"/>
                        </a:lnSpc>
                        <a:spcBef>
                          <a:spcPts val="0"/>
                        </a:spcBef>
                        <a:spcAft>
                          <a:spcPts val="0"/>
                        </a:spcAft>
                      </a:pPr>
                      <a:r>
                        <a:rPr lang="en-CA" sz="2200" b="0" i="0" u="none" strike="noStrike" dirty="0">
                          <a:solidFill>
                            <a:srgbClr val="000000"/>
                          </a:solidFill>
                          <a:effectLst/>
                          <a:latin typeface="+mn-lt"/>
                        </a:rPr>
                        <a:t>0.621</a:t>
                      </a:r>
                    </a:p>
                  </a:txBody>
                  <a:tcPr marL="6350" marR="6350" marT="6350" marB="0" anchor="ctr"/>
                </a:tc>
                <a:extLst>
                  <a:ext uri="{0D108BD9-81ED-4DB2-BD59-A6C34878D82A}">
                    <a16:rowId xmlns:a16="http://schemas.microsoft.com/office/drawing/2014/main" val="1276185304"/>
                  </a:ext>
                </a:extLst>
              </a:tr>
            </a:tbl>
          </a:graphicData>
        </a:graphic>
      </p:graphicFrame>
      <p:sp>
        <p:nvSpPr>
          <p:cNvPr id="7" name="Content Placeholder 2"/>
          <p:cNvSpPr txBox="1">
            <a:spLocks/>
          </p:cNvSpPr>
          <p:nvPr/>
        </p:nvSpPr>
        <p:spPr>
          <a:xfrm>
            <a:off x="3250401" y="995805"/>
            <a:ext cx="5956299" cy="382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CA" sz="2300" b="1" dirty="0"/>
              <a:t>Changes in Patient-reported Outcomes</a:t>
            </a:r>
          </a:p>
        </p:txBody>
      </p:sp>
      <p:sp>
        <p:nvSpPr>
          <p:cNvPr id="8" name="Title 1"/>
          <p:cNvSpPr>
            <a:spLocks noGrp="1"/>
          </p:cNvSpPr>
          <p:nvPr>
            <p:ph type="title"/>
          </p:nvPr>
        </p:nvSpPr>
        <p:spPr>
          <a:xfrm>
            <a:off x="838200" y="182246"/>
            <a:ext cx="10515600" cy="832423"/>
          </a:xfrm>
        </p:spPr>
        <p:txBody>
          <a:bodyPr/>
          <a:lstStyle/>
          <a:p>
            <a:r>
              <a:rPr lang="en-CA" dirty="0"/>
              <a:t>Results</a:t>
            </a:r>
          </a:p>
        </p:txBody>
      </p:sp>
      <p:sp>
        <p:nvSpPr>
          <p:cNvPr id="6" name="Content Placeholder 2"/>
          <p:cNvSpPr txBox="1">
            <a:spLocks/>
          </p:cNvSpPr>
          <p:nvPr/>
        </p:nvSpPr>
        <p:spPr>
          <a:xfrm>
            <a:off x="9878994" y="4630952"/>
            <a:ext cx="2311400" cy="998229"/>
          </a:xfrm>
          <a:prstGeom prst="rect">
            <a:avLst/>
          </a:prstGeom>
          <a:solidFill>
            <a:srgbClr val="FFC000">
              <a:alpha val="50196"/>
            </a:srgbClr>
          </a:solidFill>
          <a:ln w="381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en-CA" sz="2200" b="1" dirty="0"/>
              <a:t>One-year change similar </a:t>
            </a:r>
            <a:r>
              <a:rPr lang="en-CA" sz="2200" dirty="0"/>
              <a:t>for secondary PROs</a:t>
            </a:r>
          </a:p>
        </p:txBody>
      </p:sp>
    </p:spTree>
    <p:extLst>
      <p:ext uri="{BB962C8B-B14F-4D97-AF65-F5344CB8AC3E}">
        <p14:creationId xmlns:p14="http://schemas.microsoft.com/office/powerpoint/2010/main" val="319203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838199" y="365125"/>
            <a:ext cx="11127537" cy="1325563"/>
          </a:xfrm>
        </p:spPr>
        <p:txBody>
          <a:bodyPr/>
          <a:lstStyle/>
          <a:p>
            <a:pPr eaLnBrk="1" hangingPunct="1"/>
            <a:r>
              <a:rPr lang="en-US" altLang="en-US" dirty="0">
                <a:ea typeface="ＭＳ Ｐゴシック" panose="020B0600070205080204" pitchFamily="34" charset="-128"/>
              </a:rPr>
              <a:t>Ask not if, but rather who to fuse and not to fuse!</a:t>
            </a:r>
          </a:p>
        </p:txBody>
      </p:sp>
      <p:sp>
        <p:nvSpPr>
          <p:cNvPr id="20482" name="Rectangle 3"/>
          <p:cNvSpPr>
            <a:spLocks noGrp="1" noChangeArrowheads="1"/>
          </p:cNvSpPr>
          <p:nvPr>
            <p:ph idx="1"/>
          </p:nvPr>
        </p:nvSpPr>
        <p:spPr>
          <a:xfrm>
            <a:off x="838200" y="1825625"/>
            <a:ext cx="10515600" cy="3705654"/>
          </a:xfrm>
        </p:spPr>
        <p:txBody>
          <a:bodyPr>
            <a:normAutofit lnSpcReduction="10000"/>
          </a:bodyPr>
          <a:lstStyle/>
          <a:p>
            <a:pPr marL="0" indent="0" defTabSz="2925763">
              <a:buNone/>
            </a:pPr>
            <a:r>
              <a:rPr lang="en-US" altLang="en-US" sz="3600" dirty="0">
                <a:ea typeface="ＭＳ Ｐゴシック" panose="020B0600070205080204" pitchFamily="34" charset="-128"/>
                <a:cs typeface="Times New Roman" panose="02020603050405020304" pitchFamily="18" charset="0"/>
              </a:rPr>
              <a:t>Value Proposition:</a:t>
            </a:r>
          </a:p>
          <a:p>
            <a:pPr lvl="1" defTabSz="2925763"/>
            <a:r>
              <a:rPr lang="en-US" altLang="en-US" sz="2800" dirty="0">
                <a:ea typeface="ＭＳ Ｐゴシック" panose="020B0600070205080204" pitchFamily="34" charset="-128"/>
                <a:cs typeface="Times New Roman" panose="02020603050405020304" pitchFamily="18" charset="0"/>
              </a:rPr>
              <a:t>Not all DS are </a:t>
            </a:r>
            <a:r>
              <a:rPr lang="ja-JP" altLang="en-US" sz="2800" dirty="0">
                <a:ea typeface="ＭＳ Ｐゴシック" panose="020B0600070205080204" pitchFamily="34" charset="-128"/>
                <a:cs typeface="Times New Roman" panose="02020603050405020304" pitchFamily="18" charset="0"/>
              </a:rPr>
              <a:t>“</a:t>
            </a:r>
            <a:r>
              <a:rPr lang="en-US" altLang="ja-JP" sz="2800" dirty="0">
                <a:ea typeface="ＭＳ Ｐゴシック" panose="020B0600070205080204" pitchFamily="34" charset="-128"/>
                <a:cs typeface="Times New Roman" panose="02020603050405020304" pitchFamily="18" charset="0"/>
              </a:rPr>
              <a:t>equal</a:t>
            </a:r>
            <a:r>
              <a:rPr lang="ja-JP" altLang="en-US" sz="2800" dirty="0">
                <a:ea typeface="ＭＳ Ｐゴシック" panose="020B0600070205080204" pitchFamily="34" charset="-128"/>
                <a:cs typeface="Times New Roman" panose="02020603050405020304" pitchFamily="18" charset="0"/>
              </a:rPr>
              <a:t>”</a:t>
            </a:r>
            <a:endParaRPr lang="en-US" altLang="ja-JP" sz="2800" dirty="0">
              <a:ea typeface="ＭＳ Ｐゴシック" panose="020B0600070205080204" pitchFamily="34" charset="-128"/>
              <a:cs typeface="Times New Roman" panose="02020603050405020304" pitchFamily="18" charset="0"/>
            </a:endParaRPr>
          </a:p>
          <a:p>
            <a:pPr lvl="1" defTabSz="2925763"/>
            <a:r>
              <a:rPr lang="en-US" altLang="en-US" sz="2800" dirty="0">
                <a:ea typeface="ＭＳ Ｐゴシック" panose="020B0600070205080204" pitchFamily="34" charset="-128"/>
                <a:cs typeface="Times New Roman" panose="02020603050405020304" pitchFamily="18" charset="0"/>
              </a:rPr>
              <a:t>Selected subpopulation (i.e. claudication patient) </a:t>
            </a:r>
          </a:p>
          <a:p>
            <a:pPr lvl="2" defTabSz="2925763"/>
            <a:r>
              <a:rPr lang="en-US" altLang="en-US" sz="2400" dirty="0">
                <a:ea typeface="ＭＳ Ｐゴシック" panose="020B0600070205080204" pitchFamily="34" charset="-128"/>
                <a:cs typeface="Times New Roman" panose="02020603050405020304" pitchFamily="18" charset="0"/>
              </a:rPr>
              <a:t>equal result with anatomy preserving decompression alone vs. fusion</a:t>
            </a:r>
          </a:p>
          <a:p>
            <a:pPr lvl="1" defTabSz="2925763"/>
            <a:r>
              <a:rPr lang="en-US" altLang="en-US" sz="2800" dirty="0">
                <a:ea typeface="ＭＳ Ｐゴシック" panose="020B0600070205080204" pitchFamily="34" charset="-128"/>
                <a:cs typeface="Times New Roman" panose="02020603050405020304" pitchFamily="18" charset="0"/>
              </a:rPr>
              <a:t>The potential for significant cost savings by performing decompression alone in an appropriate sub-group of “stable” DS are significant.</a:t>
            </a:r>
          </a:p>
          <a:p>
            <a:pPr lvl="2"/>
            <a:r>
              <a:rPr lang="en-US" altLang="en-US" sz="2400" dirty="0">
                <a:ea typeface="ＭＳ Ｐゴシック" panose="020B0600070205080204" pitchFamily="34" charset="-128"/>
              </a:rPr>
              <a:t>Validates previous economic evaluation.</a:t>
            </a:r>
          </a:p>
          <a:p>
            <a:pPr lvl="2"/>
            <a:r>
              <a:rPr lang="en-US" altLang="en-US" sz="2400" dirty="0">
                <a:ea typeface="ＭＳ Ｐゴシック" panose="020B0600070205080204" pitchFamily="34" charset="-128"/>
              </a:rPr>
              <a:t>Represents 50% of my DLS surgery</a:t>
            </a:r>
          </a:p>
          <a:p>
            <a:pPr defTabSz="2925763"/>
            <a:endParaRPr lang="en-US" altLang="en-US" sz="3600" dirty="0">
              <a:ea typeface="ＭＳ Ｐゴシック" panose="020B0600070205080204" pitchFamily="34" charset="-128"/>
            </a:endParaRPr>
          </a:p>
        </p:txBody>
      </p:sp>
      <p:sp>
        <p:nvSpPr>
          <p:cNvPr id="20483" name="Picture 4"/>
          <p:cNvSpPr>
            <a:spLocks noChangeAspect="1"/>
          </p:cNvSpPr>
          <p:nvPr/>
        </p:nvSpPr>
        <p:spPr bwMode="auto">
          <a:xfrm>
            <a:off x="4267200" y="50292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5" name="Picture 4">
            <a:extLst>
              <a:ext uri="{FF2B5EF4-FFF2-40B4-BE49-F238E27FC236}">
                <a16:creationId xmlns:a16="http://schemas.microsoft.com/office/drawing/2014/main" id="{D4941E99-1BAA-440F-8951-40049F40FF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0692" y="5105924"/>
            <a:ext cx="5111244" cy="167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24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5B28F-4FDA-404B-8E59-201D9E9DEDB9}"/>
              </a:ext>
            </a:extLst>
          </p:cNvPr>
          <p:cNvPicPr>
            <a:picLocks noChangeAspect="1"/>
          </p:cNvPicPr>
          <p:nvPr/>
        </p:nvPicPr>
        <p:blipFill>
          <a:blip r:embed="rId2"/>
          <a:stretch>
            <a:fillRect/>
          </a:stretch>
        </p:blipFill>
        <p:spPr>
          <a:xfrm>
            <a:off x="-95654" y="6227650"/>
            <a:ext cx="3805436" cy="642331"/>
          </a:xfrm>
          <a:prstGeom prst="rect">
            <a:avLst/>
          </a:prstGeom>
        </p:spPr>
      </p:pic>
      <p:sp>
        <p:nvSpPr>
          <p:cNvPr id="2" name="Title 1"/>
          <p:cNvSpPr>
            <a:spLocks noGrp="1"/>
          </p:cNvSpPr>
          <p:nvPr>
            <p:ph type="title"/>
          </p:nvPr>
        </p:nvSpPr>
        <p:spPr/>
        <p:txBody>
          <a:bodyPr/>
          <a:lstStyle/>
          <a:p>
            <a:r>
              <a:rPr lang="en-CA" dirty="0"/>
              <a:t>Conclusion</a:t>
            </a:r>
          </a:p>
        </p:txBody>
      </p:sp>
      <p:sp>
        <p:nvSpPr>
          <p:cNvPr id="3" name="Content Placeholder 2"/>
          <p:cNvSpPr>
            <a:spLocks noGrp="1"/>
          </p:cNvSpPr>
          <p:nvPr>
            <p:ph idx="1"/>
          </p:nvPr>
        </p:nvSpPr>
        <p:spPr>
          <a:xfrm>
            <a:off x="838200" y="1564758"/>
            <a:ext cx="10515600" cy="2246045"/>
          </a:xfrm>
        </p:spPr>
        <p:txBody>
          <a:bodyPr>
            <a:normAutofit/>
          </a:bodyPr>
          <a:lstStyle/>
          <a:p>
            <a:pPr marL="457200" lvl="1" indent="0">
              <a:lnSpc>
                <a:spcPct val="150000"/>
              </a:lnSpc>
              <a:buNone/>
            </a:pPr>
            <a:r>
              <a:rPr lang="en-CA" sz="2200" dirty="0"/>
              <a:t>From this preliminary report, fusion does not appear to confer benefit over decompression alone for patients meeting the defined composite clinical and radiographic criteria of “stable” DS put forward in this study. </a:t>
            </a:r>
          </a:p>
        </p:txBody>
      </p:sp>
      <p:sp>
        <p:nvSpPr>
          <p:cNvPr id="9" name="TextBox 8">
            <a:extLst>
              <a:ext uri="{FF2B5EF4-FFF2-40B4-BE49-F238E27FC236}">
                <a16:creationId xmlns:a16="http://schemas.microsoft.com/office/drawing/2014/main" id="{B81018CF-48DA-4212-9ACE-7C3F34692BC1}"/>
              </a:ext>
            </a:extLst>
          </p:cNvPr>
          <p:cNvSpPr txBox="1"/>
          <p:nvPr/>
        </p:nvSpPr>
        <p:spPr>
          <a:xfrm>
            <a:off x="5612335" y="3429000"/>
            <a:ext cx="6170832" cy="369332"/>
          </a:xfrm>
          <a:prstGeom prst="rect">
            <a:avLst/>
          </a:prstGeom>
          <a:noFill/>
        </p:spPr>
        <p:txBody>
          <a:bodyPr wrap="square">
            <a:spAutoFit/>
          </a:bodyPr>
          <a:lstStyle/>
          <a:p>
            <a:pPr marL="1260475" lvl="1" indent="-346075"/>
            <a:endParaRPr lang="en-CA" sz="1800" dirty="0"/>
          </a:p>
        </p:txBody>
      </p:sp>
      <p:sp>
        <p:nvSpPr>
          <p:cNvPr id="10" name="Rectangle 9">
            <a:extLst>
              <a:ext uri="{FF2B5EF4-FFF2-40B4-BE49-F238E27FC236}">
                <a16:creationId xmlns:a16="http://schemas.microsoft.com/office/drawing/2014/main" id="{6E27D89C-32D6-4741-AD8A-149444BAF87F}"/>
              </a:ext>
            </a:extLst>
          </p:cNvPr>
          <p:cNvSpPr/>
          <p:nvPr/>
        </p:nvSpPr>
        <p:spPr>
          <a:xfrm>
            <a:off x="2590344" y="3372746"/>
            <a:ext cx="7134054" cy="2830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Neurogenic claudication with leg symptoms ≥ back pain symptoms</a:t>
            </a:r>
          </a:p>
          <a:p>
            <a:pPr algn="ctr"/>
            <a:r>
              <a:rPr lang="en-CA" dirty="0"/>
              <a:t>&lt;50% listhesis</a:t>
            </a:r>
          </a:p>
          <a:p>
            <a:pPr algn="ctr"/>
            <a:r>
              <a:rPr lang="en-CA" dirty="0"/>
              <a:t>Dynamic movement  of &lt;5mm of translation on flexion/extension radiographs or MRI/CT to standing radiograph</a:t>
            </a:r>
          </a:p>
          <a:p>
            <a:pPr algn="ctr"/>
            <a:r>
              <a:rPr lang="en-CA" dirty="0"/>
              <a:t>Neutral or lordotic DS disc</a:t>
            </a:r>
          </a:p>
          <a:p>
            <a:pPr algn="ctr"/>
            <a:r>
              <a:rPr lang="en-CA" dirty="0"/>
              <a:t>&lt;10 degrees scoliosis without evidence of rotatory or lateral listhesis on standing x-rays </a:t>
            </a:r>
          </a:p>
          <a:p>
            <a:pPr algn="ctr"/>
            <a:endParaRPr lang="en-CA" dirty="0"/>
          </a:p>
        </p:txBody>
      </p:sp>
      <p:pic>
        <p:nvPicPr>
          <p:cNvPr id="12" name="Picture 11">
            <a:extLst>
              <a:ext uri="{FF2B5EF4-FFF2-40B4-BE49-F238E27FC236}">
                <a16:creationId xmlns:a16="http://schemas.microsoft.com/office/drawing/2014/main" id="{B3C6BDAD-1765-4E72-BB20-AEA26ECB8296}"/>
              </a:ext>
            </a:extLst>
          </p:cNvPr>
          <p:cNvPicPr>
            <a:picLocks noChangeAspect="1"/>
          </p:cNvPicPr>
          <p:nvPr/>
        </p:nvPicPr>
        <p:blipFill>
          <a:blip r:embed="rId3"/>
          <a:stretch>
            <a:fillRect/>
          </a:stretch>
        </p:blipFill>
        <p:spPr>
          <a:xfrm>
            <a:off x="9346592" y="6468322"/>
            <a:ext cx="2774066" cy="375239"/>
          </a:xfrm>
          <a:prstGeom prst="rect">
            <a:avLst/>
          </a:prstGeom>
        </p:spPr>
      </p:pic>
    </p:spTree>
    <p:extLst>
      <p:ext uri="{BB962C8B-B14F-4D97-AF65-F5344CB8AC3E}">
        <p14:creationId xmlns:p14="http://schemas.microsoft.com/office/powerpoint/2010/main" val="100812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905EE3CAFD94EB5BBB26556F56320" ma:contentTypeVersion="13" ma:contentTypeDescription="Create a new document." ma:contentTypeScope="" ma:versionID="c755ac9db1197051021edc96602a3638">
  <xsd:schema xmlns:xsd="http://www.w3.org/2001/XMLSchema" xmlns:xs="http://www.w3.org/2001/XMLSchema" xmlns:p="http://schemas.microsoft.com/office/2006/metadata/properties" xmlns:ns3="42c060d6-5e73-43b3-8e14-2a59a9a3ec4c" xmlns:ns4="2e678067-11ca-4e3e-ac6b-0dea148d5db1" targetNamespace="http://schemas.microsoft.com/office/2006/metadata/properties" ma:root="true" ma:fieldsID="e7203e381fb786932539f8350c894105" ns3:_="" ns4:_="">
    <xsd:import namespace="42c060d6-5e73-43b3-8e14-2a59a9a3ec4c"/>
    <xsd:import namespace="2e678067-11ca-4e3e-ac6b-0dea148d5d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060d6-5e73-43b3-8e14-2a59a9a3e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678067-11ca-4e3e-ac6b-0dea148d5d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E674E7-03B0-4422-A969-2F47A09AD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060d6-5e73-43b3-8e14-2a59a9a3ec4c"/>
    <ds:schemaRef ds:uri="2e678067-11ca-4e3e-ac6b-0dea148d5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CAE0A6-18A5-47DF-AF32-8B907A400CA1}">
  <ds:schemaRefs>
    <ds:schemaRef ds:uri="http://schemas.microsoft.com/sharepoint/v3/contenttype/forms"/>
  </ds:schemaRefs>
</ds:datastoreItem>
</file>

<file path=customXml/itemProps3.xml><?xml version="1.0" encoding="utf-8"?>
<ds:datastoreItem xmlns:ds="http://schemas.openxmlformats.org/officeDocument/2006/customXml" ds:itemID="{D767D691-3573-4AEA-9F82-B3C3E7CF845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e678067-11ca-4e3e-ac6b-0dea148d5db1"/>
    <ds:schemaRef ds:uri="http://purl.org/dc/dcmitype/"/>
    <ds:schemaRef ds:uri="42c060d6-5e73-43b3-8e14-2a59a9a3ec4c"/>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1809</TotalTime>
  <Words>985</Words>
  <Application>Microsoft Office PowerPoint</Application>
  <PresentationFormat>Widescreen</PresentationFormat>
  <Paragraphs>277</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Franklin Gothic Book</vt:lpstr>
      <vt:lpstr>Franklin Gothic Medium</vt:lpstr>
      <vt:lpstr>Times New Roman</vt:lpstr>
      <vt:lpstr>Office Theme</vt:lpstr>
      <vt:lpstr>PowerPoint Presentation</vt:lpstr>
      <vt:lpstr>Disclosure:</vt:lpstr>
      <vt:lpstr>Introduction</vt:lpstr>
      <vt:lpstr>Methods</vt:lpstr>
      <vt:lpstr>Results</vt:lpstr>
      <vt:lpstr>Results</vt:lpstr>
      <vt:lpstr>Results</vt:lpstr>
      <vt:lpstr>Ask not if, but rather who to fuse and not to fuse!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related to risk of opioid abuse in patients with low back pain</dc:title>
  <dc:creator>Sundararajan, Kala</dc:creator>
  <cp:lastModifiedBy>Rampersaud,  Dr. Raja</cp:lastModifiedBy>
  <cp:revision>82</cp:revision>
  <dcterms:created xsi:type="dcterms:W3CDTF">2019-06-26T22:13:13Z</dcterms:created>
  <dcterms:modified xsi:type="dcterms:W3CDTF">2021-01-21T21:04:24Z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0x0101005DD905EE3CAFD94EB5BBB26556F56320</vt:lpwstr>
  </property>
</Properties>
</file>