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89" r:id="rId3"/>
    <p:sldId id="294" r:id="rId4"/>
    <p:sldId id="295" r:id="rId5"/>
    <p:sldId id="296" r:id="rId6"/>
    <p:sldId id="302" r:id="rId7"/>
    <p:sldId id="299" r:id="rId8"/>
    <p:sldId id="301" r:id="rId9"/>
    <p:sldId id="303"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99D9"/>
    <a:srgbClr val="6C9EDA"/>
    <a:srgbClr val="548ED4"/>
    <a:srgbClr val="5B93D7"/>
    <a:srgbClr val="558ED5"/>
    <a:srgbClr val="4A88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p:restoredTop sz="73521" autoAdjust="0"/>
  </p:normalViewPr>
  <p:slideViewPr>
    <p:cSldViewPr>
      <p:cViewPr>
        <p:scale>
          <a:sx n="77" d="100"/>
          <a:sy n="77" d="100"/>
        </p:scale>
        <p:origin x="1544"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094DF0-E5A1-48BF-A666-8C97FC535214}" type="datetimeFigureOut">
              <a:rPr lang="en-CA" smtClean="0"/>
              <a:t>2021-01-22</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5F9524-344C-4FD9-9A1A-0DBE00DB2635}" type="slidenum">
              <a:rPr lang="en-CA" smtClean="0"/>
              <a:t>‹#›</a:t>
            </a:fld>
            <a:endParaRPr lang="en-CA"/>
          </a:p>
        </p:txBody>
      </p:sp>
    </p:spTree>
    <p:extLst>
      <p:ext uri="{BB962C8B-B14F-4D97-AF65-F5344CB8AC3E}">
        <p14:creationId xmlns:p14="http://schemas.microsoft.com/office/powerpoint/2010/main" val="1787581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95F9524-344C-4FD9-9A1A-0DBE00DB2635}" type="slidenum">
              <a:rPr lang="en-CA" smtClean="0"/>
              <a:t>1</a:t>
            </a:fld>
            <a:endParaRPr lang="en-CA"/>
          </a:p>
        </p:txBody>
      </p:sp>
    </p:spTree>
    <p:extLst>
      <p:ext uri="{BB962C8B-B14F-4D97-AF65-F5344CB8AC3E}">
        <p14:creationId xmlns:p14="http://schemas.microsoft.com/office/powerpoint/2010/main" val="127136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10"/>
          </p:nvPr>
        </p:nvSpPr>
        <p:spPr/>
        <p:txBody>
          <a:bodyPr/>
          <a:lstStyle/>
          <a:p>
            <a:fld id="{3FB19D4F-0D9D-4E01-909F-9828DBABD7BA}" type="slidenum">
              <a:rPr lang="en-CA" smtClean="0"/>
              <a:t>3</a:t>
            </a:fld>
            <a:endParaRPr lang="en-CA"/>
          </a:p>
        </p:txBody>
      </p:sp>
    </p:spTree>
    <p:extLst>
      <p:ext uri="{BB962C8B-B14F-4D97-AF65-F5344CB8AC3E}">
        <p14:creationId xmlns:p14="http://schemas.microsoft.com/office/powerpoint/2010/main" val="4191011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6BC9B7F-726E-4176-AC80-92FF6D2BBA63}" type="slidenum">
              <a:rPr lang="en-CA" smtClean="0"/>
              <a:t>4</a:t>
            </a:fld>
            <a:endParaRPr lang="en-CA"/>
          </a:p>
        </p:txBody>
      </p:sp>
    </p:spTree>
    <p:extLst>
      <p:ext uri="{BB962C8B-B14F-4D97-AF65-F5344CB8AC3E}">
        <p14:creationId xmlns:p14="http://schemas.microsoft.com/office/powerpoint/2010/main" val="1292458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95F9524-344C-4FD9-9A1A-0DBE00DB2635}" type="slidenum">
              <a:rPr lang="en-CA" smtClean="0"/>
              <a:t>9</a:t>
            </a:fld>
            <a:endParaRPr lang="en-CA"/>
          </a:p>
        </p:txBody>
      </p:sp>
    </p:spTree>
    <p:extLst>
      <p:ext uri="{BB962C8B-B14F-4D97-AF65-F5344CB8AC3E}">
        <p14:creationId xmlns:p14="http://schemas.microsoft.com/office/powerpoint/2010/main" val="3010320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695F9524-344C-4FD9-9A1A-0DBE00DB2635}" type="slidenum">
              <a:rPr lang="en-CA" smtClean="0"/>
              <a:t>10</a:t>
            </a:fld>
            <a:endParaRPr lang="en-CA"/>
          </a:p>
        </p:txBody>
      </p:sp>
    </p:spTree>
    <p:extLst>
      <p:ext uri="{BB962C8B-B14F-4D97-AF65-F5344CB8AC3E}">
        <p14:creationId xmlns:p14="http://schemas.microsoft.com/office/powerpoint/2010/main" val="2299683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AEBA78B9-9089-4749-B469-DF58E889DE5B}" type="datetimeFigureOut">
              <a:rPr lang="en-CA" smtClean="0"/>
              <a:t>2021-01-22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7683B9C-CDE0-437A-A1E8-6818A1916563}" type="slidenum">
              <a:rPr lang="en-CA" smtClean="0"/>
              <a:t>‹#›</a:t>
            </a:fld>
            <a:endParaRPr lang="en-CA"/>
          </a:p>
        </p:txBody>
      </p:sp>
    </p:spTree>
    <p:extLst>
      <p:ext uri="{BB962C8B-B14F-4D97-AF65-F5344CB8AC3E}">
        <p14:creationId xmlns:p14="http://schemas.microsoft.com/office/powerpoint/2010/main" val="509727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AEBA78B9-9089-4749-B469-DF58E889DE5B}" type="datetimeFigureOut">
              <a:rPr lang="en-CA" smtClean="0"/>
              <a:t>2021-01-22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7683B9C-CDE0-437A-A1E8-6818A1916563}" type="slidenum">
              <a:rPr lang="en-CA" smtClean="0"/>
              <a:t>‹#›</a:t>
            </a:fld>
            <a:endParaRPr lang="en-CA"/>
          </a:p>
        </p:txBody>
      </p:sp>
    </p:spTree>
    <p:extLst>
      <p:ext uri="{BB962C8B-B14F-4D97-AF65-F5344CB8AC3E}">
        <p14:creationId xmlns:p14="http://schemas.microsoft.com/office/powerpoint/2010/main" val="2294158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AEBA78B9-9089-4749-B469-DF58E889DE5B}" type="datetimeFigureOut">
              <a:rPr lang="en-CA" smtClean="0"/>
              <a:t>2021-01-22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7683B9C-CDE0-437A-A1E8-6818A1916563}" type="slidenum">
              <a:rPr lang="en-CA" smtClean="0"/>
              <a:t>‹#›</a:t>
            </a:fld>
            <a:endParaRPr lang="en-CA"/>
          </a:p>
        </p:txBody>
      </p:sp>
    </p:spTree>
    <p:extLst>
      <p:ext uri="{BB962C8B-B14F-4D97-AF65-F5344CB8AC3E}">
        <p14:creationId xmlns:p14="http://schemas.microsoft.com/office/powerpoint/2010/main" val="208393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AEBA78B9-9089-4749-B469-DF58E889DE5B}" type="datetimeFigureOut">
              <a:rPr lang="en-CA" smtClean="0"/>
              <a:t>2021-01-22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7683B9C-CDE0-437A-A1E8-6818A1916563}" type="slidenum">
              <a:rPr lang="en-CA" smtClean="0"/>
              <a:t>‹#›</a:t>
            </a:fld>
            <a:endParaRPr lang="en-CA"/>
          </a:p>
        </p:txBody>
      </p:sp>
    </p:spTree>
    <p:extLst>
      <p:ext uri="{BB962C8B-B14F-4D97-AF65-F5344CB8AC3E}">
        <p14:creationId xmlns:p14="http://schemas.microsoft.com/office/powerpoint/2010/main" val="1111786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BA78B9-9089-4749-B469-DF58E889DE5B}" type="datetimeFigureOut">
              <a:rPr lang="en-CA" smtClean="0"/>
              <a:t>2021-01-22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7683B9C-CDE0-437A-A1E8-6818A1916563}" type="slidenum">
              <a:rPr lang="en-CA" smtClean="0"/>
              <a:t>‹#›</a:t>
            </a:fld>
            <a:endParaRPr lang="en-CA"/>
          </a:p>
        </p:txBody>
      </p:sp>
    </p:spTree>
    <p:extLst>
      <p:ext uri="{BB962C8B-B14F-4D97-AF65-F5344CB8AC3E}">
        <p14:creationId xmlns:p14="http://schemas.microsoft.com/office/powerpoint/2010/main" val="1971379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AEBA78B9-9089-4749-B469-DF58E889DE5B}" type="datetimeFigureOut">
              <a:rPr lang="en-CA" smtClean="0"/>
              <a:t>2021-01-22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7683B9C-CDE0-437A-A1E8-6818A1916563}" type="slidenum">
              <a:rPr lang="en-CA" smtClean="0"/>
              <a:t>‹#›</a:t>
            </a:fld>
            <a:endParaRPr lang="en-CA"/>
          </a:p>
        </p:txBody>
      </p:sp>
    </p:spTree>
    <p:extLst>
      <p:ext uri="{BB962C8B-B14F-4D97-AF65-F5344CB8AC3E}">
        <p14:creationId xmlns:p14="http://schemas.microsoft.com/office/powerpoint/2010/main" val="1289179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AEBA78B9-9089-4749-B469-DF58E889DE5B}" type="datetimeFigureOut">
              <a:rPr lang="en-CA" smtClean="0"/>
              <a:t>2021-01-22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7683B9C-CDE0-437A-A1E8-6818A1916563}" type="slidenum">
              <a:rPr lang="en-CA" smtClean="0"/>
              <a:t>‹#›</a:t>
            </a:fld>
            <a:endParaRPr lang="en-CA"/>
          </a:p>
        </p:txBody>
      </p:sp>
    </p:spTree>
    <p:extLst>
      <p:ext uri="{BB962C8B-B14F-4D97-AF65-F5344CB8AC3E}">
        <p14:creationId xmlns:p14="http://schemas.microsoft.com/office/powerpoint/2010/main" val="1168534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AEBA78B9-9089-4749-B469-DF58E889DE5B}" type="datetimeFigureOut">
              <a:rPr lang="en-CA" smtClean="0"/>
              <a:t>2021-01-22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7683B9C-CDE0-437A-A1E8-6818A1916563}" type="slidenum">
              <a:rPr lang="en-CA" smtClean="0"/>
              <a:t>‹#›</a:t>
            </a:fld>
            <a:endParaRPr lang="en-CA"/>
          </a:p>
        </p:txBody>
      </p:sp>
    </p:spTree>
    <p:extLst>
      <p:ext uri="{BB962C8B-B14F-4D97-AF65-F5344CB8AC3E}">
        <p14:creationId xmlns:p14="http://schemas.microsoft.com/office/powerpoint/2010/main" val="2094954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BA78B9-9089-4749-B469-DF58E889DE5B}" type="datetimeFigureOut">
              <a:rPr lang="en-CA" smtClean="0"/>
              <a:t>2021-01-22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7683B9C-CDE0-437A-A1E8-6818A1916563}" type="slidenum">
              <a:rPr lang="en-CA" smtClean="0"/>
              <a:t>‹#›</a:t>
            </a:fld>
            <a:endParaRPr lang="en-CA"/>
          </a:p>
        </p:txBody>
      </p:sp>
    </p:spTree>
    <p:extLst>
      <p:ext uri="{BB962C8B-B14F-4D97-AF65-F5344CB8AC3E}">
        <p14:creationId xmlns:p14="http://schemas.microsoft.com/office/powerpoint/2010/main" val="3658488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BA78B9-9089-4749-B469-DF58E889DE5B}" type="datetimeFigureOut">
              <a:rPr lang="en-CA" smtClean="0"/>
              <a:t>2021-01-22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7683B9C-CDE0-437A-A1E8-6818A1916563}" type="slidenum">
              <a:rPr lang="en-CA" smtClean="0"/>
              <a:t>‹#›</a:t>
            </a:fld>
            <a:endParaRPr lang="en-CA"/>
          </a:p>
        </p:txBody>
      </p:sp>
    </p:spTree>
    <p:extLst>
      <p:ext uri="{BB962C8B-B14F-4D97-AF65-F5344CB8AC3E}">
        <p14:creationId xmlns:p14="http://schemas.microsoft.com/office/powerpoint/2010/main" val="3779722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BA78B9-9089-4749-B469-DF58E889DE5B}" type="datetimeFigureOut">
              <a:rPr lang="en-CA" smtClean="0"/>
              <a:t>2021-01-22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7683B9C-CDE0-437A-A1E8-6818A1916563}" type="slidenum">
              <a:rPr lang="en-CA" smtClean="0"/>
              <a:t>‹#›</a:t>
            </a:fld>
            <a:endParaRPr lang="en-CA"/>
          </a:p>
        </p:txBody>
      </p:sp>
    </p:spTree>
    <p:extLst>
      <p:ext uri="{BB962C8B-B14F-4D97-AF65-F5344CB8AC3E}">
        <p14:creationId xmlns:p14="http://schemas.microsoft.com/office/powerpoint/2010/main" val="2755356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BA78B9-9089-4749-B469-DF58E889DE5B}" type="datetimeFigureOut">
              <a:rPr lang="en-CA" smtClean="0"/>
              <a:t>2021-01-22</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683B9C-CDE0-437A-A1E8-6818A1916563}" type="slidenum">
              <a:rPr lang="en-CA" smtClean="0"/>
              <a:t>‹#›</a:t>
            </a:fld>
            <a:endParaRPr lang="en-CA"/>
          </a:p>
        </p:txBody>
      </p:sp>
    </p:spTree>
    <p:extLst>
      <p:ext uri="{BB962C8B-B14F-4D97-AF65-F5344CB8AC3E}">
        <p14:creationId xmlns:p14="http://schemas.microsoft.com/office/powerpoint/2010/main" val="1036471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png"/><Relationship Id="rId10" Type="http://schemas.microsoft.com/office/2007/relationships/hdphoto" Target="../media/hdphoto3.wdp"/><Relationship Id="rId4" Type="http://schemas.openxmlformats.org/officeDocument/2006/relationships/image" Target="../media/image5.emf"/><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cs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5914042"/>
            <a:ext cx="1440160" cy="943958"/>
          </a:xfrm>
          <a:prstGeom prst="rect">
            <a:avLst/>
          </a:prstGeom>
        </p:spPr>
      </p:pic>
      <p:sp>
        <p:nvSpPr>
          <p:cNvPr id="2" name="Title 1"/>
          <p:cNvSpPr>
            <a:spLocks noGrp="1"/>
          </p:cNvSpPr>
          <p:nvPr>
            <p:ph type="ctrTitle"/>
          </p:nvPr>
        </p:nvSpPr>
        <p:spPr>
          <a:xfrm>
            <a:off x="14808" y="2174788"/>
            <a:ext cx="9104979" cy="3126420"/>
          </a:xfrm>
        </p:spPr>
        <p:txBody>
          <a:bodyPr>
            <a:normAutofit fontScale="90000"/>
          </a:bodyPr>
          <a:lstStyle/>
          <a:p>
            <a:r>
              <a:rPr lang="en-US" b="1" dirty="0"/>
              <a:t>Exploring the ability of radiographic parameters of stenosis severity to predict patient recovery patterns</a:t>
            </a:r>
            <a:br>
              <a:rPr lang="en-US" dirty="0"/>
            </a:br>
            <a:br>
              <a:rPr lang="en-CA" sz="2000" dirty="0"/>
            </a:br>
            <a:r>
              <a:rPr lang="en-CA" sz="2000" dirty="0"/>
              <a:t>Johnathan Rose BSc, Neil Manson MD FRCSC,  Erin </a:t>
            </a:r>
            <a:r>
              <a:rPr lang="en-CA" sz="2000" dirty="0" err="1"/>
              <a:t>Bigney</a:t>
            </a:r>
            <a:r>
              <a:rPr lang="en-CA" sz="2000" dirty="0"/>
              <a:t> MA, Amanda </a:t>
            </a:r>
            <a:r>
              <a:rPr lang="en-CA" sz="2000" dirty="0" err="1"/>
              <a:t>Vandewint</a:t>
            </a:r>
            <a:r>
              <a:rPr lang="en-CA" sz="2000" dirty="0"/>
              <a:t> BSc, Jeffrey Hebert PhD, Dana El-</a:t>
            </a:r>
            <a:r>
              <a:rPr lang="en-CA" sz="2000" dirty="0" err="1"/>
              <a:t>Mughayyar</a:t>
            </a:r>
            <a:r>
              <a:rPr lang="en-CA" sz="2000" dirty="0"/>
              <a:t> BSc, Eden Richardson BA, Nora </a:t>
            </a:r>
            <a:r>
              <a:rPr lang="en-CA" sz="2000" dirty="0" err="1"/>
              <a:t>Ghallab</a:t>
            </a:r>
            <a:r>
              <a:rPr lang="en-CA" sz="2000" dirty="0"/>
              <a:t> MSc, Meghan Flood MD, Najmedden Attabib MD FRCSC, The CSORN Investigators, Edward Abraham MD FRCSC</a:t>
            </a:r>
            <a:br>
              <a:rPr lang="en-CA" sz="1200" dirty="0"/>
            </a:br>
            <a:br>
              <a:rPr lang="en-CA" sz="2200" dirty="0"/>
            </a:br>
            <a:br>
              <a:rPr lang="en-CA" sz="1600" dirty="0"/>
            </a:br>
            <a:br>
              <a:rPr lang="en-CA" sz="1600" dirty="0"/>
            </a:br>
            <a:endParaRPr lang="en-CA" sz="1600"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93506" y="-9264"/>
            <a:ext cx="1405689" cy="1086406"/>
          </a:xfrm>
          <a:prstGeom prst="rect">
            <a:avLst/>
          </a:prstGeom>
        </p:spPr>
      </p:pic>
      <p:pic>
        <p:nvPicPr>
          <p:cNvPr id="11" name="Picture 10" descr="horizon.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44207" y="6056444"/>
            <a:ext cx="2547011" cy="658808"/>
          </a:xfrm>
          <a:prstGeom prst="rect">
            <a:avLst/>
          </a:prstGeom>
        </p:spPr>
      </p:pic>
      <p:pic>
        <p:nvPicPr>
          <p:cNvPr id="14" name="Picture 13">
            <a:extLst>
              <a:ext uri="{FF2B5EF4-FFF2-40B4-BE49-F238E27FC236}">
                <a16:creationId xmlns:a16="http://schemas.microsoft.com/office/drawing/2014/main" id="{C10E53AE-71DD-6842-9CC3-0AE3B923FC5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49596" y="0"/>
            <a:ext cx="2241622" cy="1077142"/>
          </a:xfrm>
          <a:prstGeom prst="rect">
            <a:avLst/>
          </a:prstGeom>
        </p:spPr>
      </p:pic>
      <p:sp>
        <p:nvSpPr>
          <p:cNvPr id="15" name="Rectangle 14"/>
          <p:cNvSpPr/>
          <p:nvPr/>
        </p:nvSpPr>
        <p:spPr>
          <a:xfrm>
            <a:off x="0" y="1236361"/>
            <a:ext cx="9144000" cy="2520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4158" tIns="37079" rIns="74158" bIns="37079" rtlCol="0" anchor="ctr"/>
          <a:lstStyle/>
          <a:p>
            <a:pPr algn="ctr"/>
            <a:endParaRPr lang="en-CA"/>
          </a:p>
        </p:txBody>
      </p:sp>
      <p:sp>
        <p:nvSpPr>
          <p:cNvPr id="17" name="Rectangle 16"/>
          <p:cNvSpPr/>
          <p:nvPr/>
        </p:nvSpPr>
        <p:spPr>
          <a:xfrm>
            <a:off x="0" y="1130719"/>
            <a:ext cx="9144000" cy="144016"/>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4158" tIns="37079" rIns="74158" bIns="37079" rtlCol="0" anchor="ctr"/>
          <a:lstStyle/>
          <a:p>
            <a:pPr algn="ctr"/>
            <a:endParaRPr lang="en-CA"/>
          </a:p>
        </p:txBody>
      </p:sp>
      <p:sp>
        <p:nvSpPr>
          <p:cNvPr id="18" name="Rectangle 17"/>
          <p:cNvSpPr/>
          <p:nvPr/>
        </p:nvSpPr>
        <p:spPr>
          <a:xfrm>
            <a:off x="-21922" y="5662014"/>
            <a:ext cx="9144000" cy="2520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4158" tIns="37079" rIns="74158" bIns="37079" rtlCol="0" anchor="ctr"/>
          <a:lstStyle/>
          <a:p>
            <a:pPr algn="ctr"/>
            <a:endParaRPr lang="en-CA"/>
          </a:p>
        </p:txBody>
      </p:sp>
      <p:sp>
        <p:nvSpPr>
          <p:cNvPr id="19" name="Rectangle 18"/>
          <p:cNvSpPr/>
          <p:nvPr/>
        </p:nvSpPr>
        <p:spPr>
          <a:xfrm>
            <a:off x="-21922" y="5556372"/>
            <a:ext cx="9144000" cy="144016"/>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4158" tIns="37079" rIns="74158" bIns="37079" rtlCol="0" anchor="ctr"/>
          <a:lstStyle/>
          <a:p>
            <a:pPr algn="ctr"/>
            <a:endParaRPr lang="en-CA"/>
          </a:p>
        </p:txBody>
      </p:sp>
      <p:pic>
        <p:nvPicPr>
          <p:cNvPr id="12" name="Picture 2"/>
          <p:cNvPicPr>
            <a:picLocks noChangeAspect="1" noChangeArrowheads="1"/>
          </p:cNvPicPr>
          <p:nvPr/>
        </p:nvPicPr>
        <p:blipFill rotWithShape="1">
          <a:blip r:embed="rId7" cstate="print">
            <a:lum bright="2000"/>
            <a:extLst>
              <a:ext uri="{28A0092B-C50C-407E-A947-70E740481C1C}">
                <a14:useLocalDpi xmlns:a14="http://schemas.microsoft.com/office/drawing/2010/main" val="0"/>
              </a:ext>
            </a:extLst>
          </a:blip>
          <a:srcRect l="4491" t="5514" r="4103" b="7332"/>
          <a:stretch/>
        </p:blipFill>
        <p:spPr bwMode="auto">
          <a:xfrm>
            <a:off x="216000" y="252000"/>
            <a:ext cx="2016000" cy="79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9370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383" y="117234"/>
            <a:ext cx="8229600" cy="1143000"/>
          </a:xfrm>
        </p:spPr>
        <p:txBody>
          <a:bodyPr>
            <a:normAutofit/>
          </a:bodyPr>
          <a:lstStyle/>
          <a:p>
            <a:r>
              <a:rPr lang="en-CA" sz="6000" b="1" dirty="0"/>
              <a:t>Conclusion</a:t>
            </a:r>
          </a:p>
        </p:txBody>
      </p:sp>
      <p:sp>
        <p:nvSpPr>
          <p:cNvPr id="3" name="Content Placeholder 2"/>
          <p:cNvSpPr>
            <a:spLocks noGrp="1"/>
          </p:cNvSpPr>
          <p:nvPr>
            <p:ph idx="1"/>
          </p:nvPr>
        </p:nvSpPr>
        <p:spPr>
          <a:xfrm>
            <a:off x="-5909" y="1203072"/>
            <a:ext cx="9155817" cy="4481941"/>
          </a:xfrm>
        </p:spPr>
        <p:txBody>
          <a:bodyPr>
            <a:normAutofit/>
          </a:bodyPr>
          <a:lstStyle/>
          <a:p>
            <a:pPr marL="0" indent="0">
              <a:buNone/>
            </a:pPr>
            <a:endParaRPr lang="en-US" dirty="0"/>
          </a:p>
          <a:p>
            <a:pPr marL="0" indent="0">
              <a:buNone/>
            </a:pPr>
            <a:r>
              <a:rPr lang="en-US" dirty="0"/>
              <a:t>Patients with a higher grade of central stenosis may be benefiting more from surgery than those with mild central stenosis.</a:t>
            </a:r>
          </a:p>
          <a:p>
            <a:endParaRPr lang="en-US" dirty="0"/>
          </a:p>
          <a:p>
            <a:pPr marL="0" indent="0">
              <a:buNone/>
            </a:pPr>
            <a:r>
              <a:rPr lang="en-US" dirty="0"/>
              <a:t>Conversely, patients with a lower grade of foraminal stenosis may experience a better surgical outcome for leg pain. </a:t>
            </a:r>
            <a:endParaRPr lang="en-CA" dirty="0"/>
          </a:p>
          <a:p>
            <a:endParaRPr lang="en-CA" dirty="0"/>
          </a:p>
        </p:txBody>
      </p:sp>
      <p:sp>
        <p:nvSpPr>
          <p:cNvPr id="7" name="Rectangle 6"/>
          <p:cNvSpPr/>
          <p:nvPr/>
        </p:nvSpPr>
        <p:spPr>
          <a:xfrm>
            <a:off x="0" y="1236361"/>
            <a:ext cx="9144000" cy="2520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4158" tIns="37079" rIns="74158" bIns="37079" rtlCol="0" anchor="ctr"/>
          <a:lstStyle/>
          <a:p>
            <a:pPr algn="ctr"/>
            <a:endParaRPr lang="en-CA"/>
          </a:p>
        </p:txBody>
      </p:sp>
      <p:sp>
        <p:nvSpPr>
          <p:cNvPr id="10" name="Rectangle 9"/>
          <p:cNvSpPr/>
          <p:nvPr/>
        </p:nvSpPr>
        <p:spPr>
          <a:xfrm>
            <a:off x="0" y="1130719"/>
            <a:ext cx="9144000" cy="144016"/>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4158" tIns="37079" rIns="74158" bIns="37079" rtlCol="0" anchor="ctr"/>
          <a:lstStyle/>
          <a:p>
            <a:pPr algn="ctr"/>
            <a:endParaRPr lang="en-CA"/>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7309" y="20405"/>
            <a:ext cx="1036691" cy="1036691"/>
          </a:xfrm>
          <a:prstGeom prst="rect">
            <a:avLst/>
          </a:prstGeom>
        </p:spPr>
      </p:pic>
      <p:pic>
        <p:nvPicPr>
          <p:cNvPr id="8" name="Picture 2"/>
          <p:cNvPicPr>
            <a:picLocks noChangeAspect="1" noChangeArrowheads="1"/>
          </p:cNvPicPr>
          <p:nvPr/>
        </p:nvPicPr>
        <p:blipFill rotWithShape="1">
          <a:blip r:embed="rId4" cstate="print">
            <a:lum bright="2000"/>
            <a:extLst>
              <a:ext uri="{28A0092B-C50C-407E-A947-70E740481C1C}">
                <a14:useLocalDpi xmlns:a14="http://schemas.microsoft.com/office/drawing/2010/main" val="0"/>
              </a:ext>
            </a:extLst>
          </a:blip>
          <a:srcRect l="4491" t="5514" r="4103" b="7332"/>
          <a:stretch/>
        </p:blipFill>
        <p:spPr bwMode="auto">
          <a:xfrm>
            <a:off x="216000" y="252000"/>
            <a:ext cx="2016000" cy="79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3519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able&#10;&#10;Description automatically generated">
            <a:extLst>
              <a:ext uri="{FF2B5EF4-FFF2-40B4-BE49-F238E27FC236}">
                <a16:creationId xmlns:a16="http://schemas.microsoft.com/office/drawing/2014/main" id="{7703597B-7169-4E40-9101-1EDB3F086D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0"/>
            <a:ext cx="8856984" cy="6858000"/>
          </a:xfrm>
          <a:prstGeom prst="rect">
            <a:avLst/>
          </a:prstGeom>
        </p:spPr>
      </p:pic>
    </p:spTree>
    <p:extLst>
      <p:ext uri="{BB962C8B-B14F-4D97-AF65-F5344CB8AC3E}">
        <p14:creationId xmlns:p14="http://schemas.microsoft.com/office/powerpoint/2010/main" val="3397466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1236361"/>
            <a:ext cx="9144000" cy="2520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4158" tIns="37079" rIns="74158" bIns="37079" rtlCol="0" anchor="ctr"/>
          <a:lstStyle/>
          <a:p>
            <a:pPr algn="ctr"/>
            <a:endParaRPr lang="en-CA"/>
          </a:p>
        </p:txBody>
      </p:sp>
      <p:sp>
        <p:nvSpPr>
          <p:cNvPr id="4" name="Rectangle 3"/>
          <p:cNvSpPr/>
          <p:nvPr/>
        </p:nvSpPr>
        <p:spPr>
          <a:xfrm>
            <a:off x="0" y="1130719"/>
            <a:ext cx="9144000" cy="144016"/>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4158" tIns="37079" rIns="74158" bIns="37079" rtlCol="0" anchor="ctr"/>
          <a:lstStyle/>
          <a:p>
            <a:pPr algn="ctr"/>
            <a:endParaRPr lang="en-CA"/>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7309" y="20405"/>
            <a:ext cx="1036691" cy="1036691"/>
          </a:xfrm>
          <a:prstGeom prst="rect">
            <a:avLst/>
          </a:prstGeom>
        </p:spPr>
      </p:pic>
      <p:sp>
        <p:nvSpPr>
          <p:cNvPr id="7" name="TextBox 6"/>
          <p:cNvSpPr txBox="1"/>
          <p:nvPr/>
        </p:nvSpPr>
        <p:spPr>
          <a:xfrm>
            <a:off x="0" y="118200"/>
            <a:ext cx="9144000" cy="998212"/>
          </a:xfrm>
          <a:prstGeom prst="rect">
            <a:avLst/>
          </a:prstGeom>
          <a:noFill/>
        </p:spPr>
        <p:txBody>
          <a:bodyPr wrap="square" lIns="74158" tIns="37079" rIns="74158" bIns="37079" rtlCol="0">
            <a:spAutoFit/>
          </a:bodyPr>
          <a:lstStyle/>
          <a:p>
            <a:pPr algn="ctr"/>
            <a:r>
              <a:rPr lang="en-CA" sz="6000" b="1" dirty="0"/>
              <a:t>    Background</a:t>
            </a:r>
            <a:r>
              <a:rPr lang="en-CA" sz="3600" b="1" dirty="0"/>
              <a:t> </a:t>
            </a:r>
            <a:endParaRPr lang="en-CA" sz="3600" dirty="0"/>
          </a:p>
        </p:txBody>
      </p:sp>
      <p:sp>
        <p:nvSpPr>
          <p:cNvPr id="9" name="TextBox 8"/>
          <p:cNvSpPr txBox="1"/>
          <p:nvPr/>
        </p:nvSpPr>
        <p:spPr>
          <a:xfrm>
            <a:off x="190327" y="1639335"/>
            <a:ext cx="8953673" cy="1105934"/>
          </a:xfrm>
          <a:prstGeom prst="rect">
            <a:avLst/>
          </a:prstGeom>
          <a:noFill/>
        </p:spPr>
        <p:txBody>
          <a:bodyPr wrap="square" lIns="74158" tIns="37079" rIns="74158" bIns="37079" rtlCol="0">
            <a:spAutoFit/>
          </a:bodyPr>
          <a:lstStyle/>
          <a:p>
            <a:r>
              <a:rPr lang="en-US" sz="2400" dirty="0">
                <a:cs typeface="Times New Roman" panose="02020603050405020304" pitchFamily="18" charset="0"/>
              </a:rPr>
              <a:t>Unique trajectories of leg pain, back pain, and pain-related disability were identified for patients undergoing surgery for lumbar stenosis</a:t>
            </a:r>
            <a:r>
              <a:rPr lang="en-US" sz="2400" dirty="0"/>
              <a:t>.</a:t>
            </a:r>
          </a:p>
          <a:p>
            <a:pPr algn="ctr"/>
            <a:r>
              <a:rPr lang="en-US" sz="1900" dirty="0">
                <a:latin typeface="+mj-lt"/>
              </a:rPr>
              <a:t> </a:t>
            </a:r>
          </a:p>
        </p:txBody>
      </p:sp>
      <p:pic>
        <p:nvPicPr>
          <p:cNvPr id="11" name="Picture 2"/>
          <p:cNvPicPr>
            <a:picLocks noChangeAspect="1" noChangeArrowheads="1"/>
          </p:cNvPicPr>
          <p:nvPr/>
        </p:nvPicPr>
        <p:blipFill rotWithShape="1">
          <a:blip r:embed="rId4" cstate="print">
            <a:lum bright="2000"/>
            <a:extLst>
              <a:ext uri="{28A0092B-C50C-407E-A947-70E740481C1C}">
                <a14:useLocalDpi xmlns:a14="http://schemas.microsoft.com/office/drawing/2010/main" val="0"/>
              </a:ext>
            </a:extLst>
          </a:blip>
          <a:srcRect l="4491" t="5514" r="4103" b="7332"/>
          <a:stretch/>
        </p:blipFill>
        <p:spPr bwMode="auto">
          <a:xfrm>
            <a:off x="216000" y="252000"/>
            <a:ext cx="2016000" cy="79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a:extLst>
              <a:ext uri="{FF2B5EF4-FFF2-40B4-BE49-F238E27FC236}">
                <a16:creationId xmlns:a16="http://schemas.microsoft.com/office/drawing/2014/main" id="{BCFF553F-B854-A148-B1B6-6C1A99200E1D}"/>
              </a:ext>
            </a:extLst>
          </p:cNvPr>
          <p:cNvSpPr/>
          <p:nvPr/>
        </p:nvSpPr>
        <p:spPr>
          <a:xfrm>
            <a:off x="216000" y="5350590"/>
            <a:ext cx="8460456" cy="1200329"/>
          </a:xfrm>
          <a:prstGeom prst="rect">
            <a:avLst/>
          </a:prstGeom>
        </p:spPr>
        <p:txBody>
          <a:bodyPr wrap="square">
            <a:spAutoFit/>
          </a:bodyPr>
          <a:lstStyle/>
          <a:p>
            <a:pPr>
              <a:spcBef>
                <a:spcPct val="20000"/>
              </a:spcBef>
            </a:pPr>
            <a:r>
              <a:rPr lang="en-US" sz="2400" b="1" dirty="0">
                <a:solidFill>
                  <a:prstClr val="black"/>
                </a:solidFill>
              </a:rPr>
              <a:t>Objective: </a:t>
            </a:r>
            <a:r>
              <a:rPr lang="en-US" sz="2400" dirty="0">
                <a:solidFill>
                  <a:prstClr val="black"/>
                </a:solidFill>
              </a:rPr>
              <a:t>To explore relations between preoperative severity of pathology and trajectories of pain and disability post-lumbar spine stenosis (LSS) surgery.</a:t>
            </a:r>
          </a:p>
        </p:txBody>
      </p:sp>
      <p:pic>
        <p:nvPicPr>
          <p:cNvPr id="14" name="Picture 8">
            <a:extLst>
              <a:ext uri="{FF2B5EF4-FFF2-40B4-BE49-F238E27FC236}">
                <a16:creationId xmlns:a16="http://schemas.microsoft.com/office/drawing/2014/main" id="{B7F43BBC-7F1E-004E-8C7E-D88F2FEC22B9}"/>
              </a:ext>
            </a:extLst>
          </p:cNvPr>
          <p:cNvPicPr>
            <a:picLocks noChangeAspect="1" noChangeArrowheads="1"/>
          </p:cNvPicPr>
          <p:nvPr/>
        </p:nvPicPr>
        <p:blipFill>
          <a:blip r:embed="rId5" cstate="print">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222896" y="2520151"/>
            <a:ext cx="2945170" cy="2672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5">
            <a:extLst>
              <a:ext uri="{FF2B5EF4-FFF2-40B4-BE49-F238E27FC236}">
                <a16:creationId xmlns:a16="http://schemas.microsoft.com/office/drawing/2014/main" id="{95B3E8EA-8CFD-6543-A3CF-385149EC6968}"/>
              </a:ext>
            </a:extLst>
          </p:cNvPr>
          <p:cNvPicPr>
            <a:picLocks noChangeAspect="1" noChangeArrowheads="1"/>
          </p:cNvPicPr>
          <p:nvPr/>
        </p:nvPicPr>
        <p:blipFill>
          <a:blip r:embed="rId7" cstate="print">
            <a:extLst>
              <a:ext uri="{BEBA8EAE-BF5A-486C-A8C5-ECC9F3942E4B}">
                <a14:imgProps xmlns:a14="http://schemas.microsoft.com/office/drawing/2010/main">
                  <a14:imgLayer r:embed="rId8">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3004793" y="2677413"/>
            <a:ext cx="3324739" cy="2697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7">
            <a:extLst>
              <a:ext uri="{FF2B5EF4-FFF2-40B4-BE49-F238E27FC236}">
                <a16:creationId xmlns:a16="http://schemas.microsoft.com/office/drawing/2014/main" id="{5E4C5327-7BB7-BD4A-A630-6A50A14B65BD}"/>
              </a:ext>
            </a:extLst>
          </p:cNvPr>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sharpenSoften amount="50000"/>
                    </a14:imgEffect>
                  </a14:imgLayer>
                </a14:imgProps>
              </a:ext>
              <a:ext uri="{28A0092B-C50C-407E-A947-70E740481C1C}">
                <a14:useLocalDpi xmlns:a14="http://schemas.microsoft.com/office/drawing/2010/main" val="0"/>
              </a:ext>
            </a:extLst>
          </a:blip>
          <a:srcRect r="6334" b="68118"/>
          <a:stretch/>
        </p:blipFill>
        <p:spPr bwMode="auto">
          <a:xfrm>
            <a:off x="6015282" y="2539876"/>
            <a:ext cx="2975424" cy="2652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0972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246059"/>
            <a:ext cx="9144000" cy="7250693"/>
          </a:xfrm>
          <a:prstGeom prst="rect">
            <a:avLst/>
          </a:prstGeom>
          <a:noFill/>
        </p:spPr>
        <p:txBody>
          <a:bodyPr wrap="square" lIns="74158" tIns="37079" rIns="74158" bIns="37079" rtlCol="0">
            <a:spAutoFit/>
          </a:bodyPr>
          <a:lstStyle/>
          <a:p>
            <a:pPr>
              <a:spcBef>
                <a:spcPct val="20000"/>
              </a:spcBef>
            </a:pPr>
            <a:endParaRPr lang="en-US" sz="2150" dirty="0">
              <a:solidFill>
                <a:prstClr val="black"/>
              </a:solidFill>
            </a:endParaRPr>
          </a:p>
          <a:p>
            <a:r>
              <a:rPr lang="en-CA" sz="2150" b="1" dirty="0"/>
              <a:t>Study Design: </a:t>
            </a:r>
            <a:r>
              <a:rPr lang="en-CA" sz="2150" dirty="0"/>
              <a:t>Retrospective analysis </a:t>
            </a:r>
          </a:p>
          <a:p>
            <a:endParaRPr lang="en-CA" sz="2150" dirty="0"/>
          </a:p>
          <a:p>
            <a:r>
              <a:rPr lang="en-CA" sz="2150" b="1" dirty="0"/>
              <a:t>Population</a:t>
            </a:r>
            <a:r>
              <a:rPr lang="en-CA" sz="2150" dirty="0"/>
              <a:t>: Patients </a:t>
            </a:r>
            <a:r>
              <a:rPr lang="en-US" sz="2150" b="1" dirty="0"/>
              <a:t>(N= 258) </a:t>
            </a:r>
            <a:r>
              <a:rPr lang="en-CA" sz="2150" dirty="0"/>
              <a:t>in the CSORN registry with LSS previously </a:t>
            </a:r>
            <a:r>
              <a:rPr lang="en-US" sz="2150" dirty="0"/>
              <a:t>classified into excellent, good, or poor recovery trajectories.</a:t>
            </a:r>
          </a:p>
          <a:p>
            <a:endParaRPr lang="en-CA" sz="2150" dirty="0"/>
          </a:p>
          <a:p>
            <a:r>
              <a:rPr lang="en-US" sz="2150" b="1" dirty="0"/>
              <a:t>Predictive Measures of Interest</a:t>
            </a:r>
            <a:r>
              <a:rPr lang="en-US" sz="2150" dirty="0"/>
              <a:t>: </a:t>
            </a:r>
          </a:p>
          <a:p>
            <a:pPr marL="342900" indent="-342900">
              <a:buFontTx/>
              <a:buChar char="-"/>
            </a:pPr>
            <a:r>
              <a:rPr lang="en-US" sz="2150" dirty="0"/>
              <a:t>Cross-sectional area (CSA) </a:t>
            </a:r>
          </a:p>
          <a:p>
            <a:pPr marL="342900" indent="-342900">
              <a:buFontTx/>
              <a:buChar char="-"/>
            </a:pPr>
            <a:r>
              <a:rPr lang="en-US" sz="2150" dirty="0"/>
              <a:t>Degree of central stenosis (CS) using </a:t>
            </a:r>
            <a:r>
              <a:rPr lang="en-CA" sz="2150" dirty="0"/>
              <a:t>LCCS grading system (</a:t>
            </a:r>
            <a:r>
              <a:rPr lang="en-CA" sz="2150" dirty="0" err="1"/>
              <a:t>Guen</a:t>
            </a:r>
            <a:r>
              <a:rPr lang="en-CA" sz="2150" dirty="0"/>
              <a:t> et al., 2010).</a:t>
            </a:r>
            <a:endParaRPr lang="en-US" sz="2150" dirty="0"/>
          </a:p>
          <a:p>
            <a:pPr marL="342900" indent="-342900">
              <a:buFontTx/>
              <a:buChar char="-"/>
            </a:pPr>
            <a:r>
              <a:rPr lang="en-US" sz="2150" dirty="0"/>
              <a:t>Degree of foraminal stenosis (FS) through </a:t>
            </a:r>
            <a:r>
              <a:rPr lang="en-CA" sz="2150" dirty="0"/>
              <a:t>MRI Grading System for Lumbar Foraminal Stenosis (Lee et al., 2010). </a:t>
            </a:r>
            <a:endParaRPr lang="en-US" sz="2150" dirty="0"/>
          </a:p>
          <a:p>
            <a:endParaRPr lang="en-CA" sz="2150" dirty="0"/>
          </a:p>
          <a:p>
            <a:r>
              <a:rPr lang="en-CA" sz="2150" dirty="0"/>
              <a:t>Grade level = degree: 1 = mild stenosis, 2 = moderate stenosis, and 3 = severe stenosis.</a:t>
            </a:r>
          </a:p>
          <a:p>
            <a:endParaRPr lang="en-CA" sz="2150" dirty="0"/>
          </a:p>
          <a:p>
            <a:r>
              <a:rPr lang="en-US" sz="2150" b="1" dirty="0"/>
              <a:t>Statistical Analysis</a:t>
            </a:r>
            <a:r>
              <a:rPr lang="en-US" sz="2150" dirty="0"/>
              <a:t>: Multinomial models reporting risk experiencing a good or poor outcome relative to an excellent outcome. </a:t>
            </a:r>
            <a:endParaRPr lang="en-CA" sz="2150" dirty="0"/>
          </a:p>
          <a:p>
            <a:endParaRPr lang="en-US" sz="2400" dirty="0"/>
          </a:p>
          <a:p>
            <a:endParaRPr lang="en-US" sz="2400" dirty="0"/>
          </a:p>
          <a:p>
            <a:pPr>
              <a:spcBef>
                <a:spcPct val="20000"/>
              </a:spcBef>
            </a:pPr>
            <a:endParaRPr lang="en-US" sz="2400" dirty="0">
              <a:solidFill>
                <a:prstClr val="black"/>
              </a:solidFill>
            </a:endParaRPr>
          </a:p>
          <a:p>
            <a:pPr marL="342900" lvl="0" indent="-342900">
              <a:spcBef>
                <a:spcPct val="20000"/>
              </a:spcBef>
              <a:buFont typeface="Arial" pitchFamily="34" charset="0"/>
              <a:buChar char="•"/>
            </a:pPr>
            <a:endParaRPr lang="en-US" sz="2000" dirty="0">
              <a:solidFill>
                <a:prstClr val="black"/>
              </a:solidFill>
            </a:endParaRPr>
          </a:p>
        </p:txBody>
      </p:sp>
      <p:sp>
        <p:nvSpPr>
          <p:cNvPr id="15" name="TextBox 14"/>
          <p:cNvSpPr txBox="1"/>
          <p:nvPr/>
        </p:nvSpPr>
        <p:spPr>
          <a:xfrm>
            <a:off x="0" y="118200"/>
            <a:ext cx="9143999" cy="998212"/>
          </a:xfrm>
          <a:prstGeom prst="rect">
            <a:avLst/>
          </a:prstGeom>
          <a:noFill/>
        </p:spPr>
        <p:txBody>
          <a:bodyPr wrap="square" lIns="74158" tIns="37079" rIns="74158" bIns="37079" rtlCol="0">
            <a:spAutoFit/>
          </a:bodyPr>
          <a:lstStyle/>
          <a:p>
            <a:pPr algn="ctr"/>
            <a:r>
              <a:rPr lang="en-CA" sz="6000" b="1" dirty="0"/>
              <a:t>Methods</a:t>
            </a:r>
            <a:endParaRPr lang="en-CA" sz="3600" dirty="0"/>
          </a:p>
        </p:txBody>
      </p:sp>
      <p:sp>
        <p:nvSpPr>
          <p:cNvPr id="13" name="Rectangle 12"/>
          <p:cNvSpPr/>
          <p:nvPr/>
        </p:nvSpPr>
        <p:spPr>
          <a:xfrm>
            <a:off x="0" y="1236361"/>
            <a:ext cx="9144000" cy="2520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4158" tIns="37079" rIns="74158" bIns="37079" rtlCol="0" anchor="ctr"/>
          <a:lstStyle/>
          <a:p>
            <a:pPr algn="ctr"/>
            <a:endParaRPr lang="en-CA"/>
          </a:p>
        </p:txBody>
      </p:sp>
      <p:sp>
        <p:nvSpPr>
          <p:cNvPr id="14" name="Rectangle 13"/>
          <p:cNvSpPr/>
          <p:nvPr/>
        </p:nvSpPr>
        <p:spPr>
          <a:xfrm>
            <a:off x="0" y="1130719"/>
            <a:ext cx="9144000" cy="144016"/>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4158" tIns="37079" rIns="74158" bIns="37079" rtlCol="0" anchor="ctr"/>
          <a:lstStyle/>
          <a:p>
            <a:pPr algn="ctr"/>
            <a:endParaRPr lang="en-CA"/>
          </a:p>
        </p:txBody>
      </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7309" y="20405"/>
            <a:ext cx="1036691" cy="1036691"/>
          </a:xfrm>
          <a:prstGeom prst="rect">
            <a:avLst/>
          </a:prstGeom>
        </p:spPr>
      </p:pic>
      <p:pic>
        <p:nvPicPr>
          <p:cNvPr id="9" name="Picture 2"/>
          <p:cNvPicPr>
            <a:picLocks noChangeAspect="1" noChangeArrowheads="1"/>
          </p:cNvPicPr>
          <p:nvPr/>
        </p:nvPicPr>
        <p:blipFill rotWithShape="1">
          <a:blip r:embed="rId4" cstate="print">
            <a:lum bright="2000"/>
            <a:extLst>
              <a:ext uri="{28A0092B-C50C-407E-A947-70E740481C1C}">
                <a14:useLocalDpi xmlns:a14="http://schemas.microsoft.com/office/drawing/2010/main" val="0"/>
              </a:ext>
            </a:extLst>
          </a:blip>
          <a:srcRect l="4491" t="5514" r="4103" b="7332"/>
          <a:stretch/>
        </p:blipFill>
        <p:spPr bwMode="auto">
          <a:xfrm>
            <a:off x="216000" y="252000"/>
            <a:ext cx="2016000" cy="79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3562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358770"/>
            <a:ext cx="9144000" cy="2520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title"/>
          </p:nvPr>
        </p:nvSpPr>
        <p:spPr>
          <a:xfrm>
            <a:off x="395536" y="260648"/>
            <a:ext cx="8229600" cy="1143000"/>
          </a:xfrm>
        </p:spPr>
        <p:txBody>
          <a:bodyPr>
            <a:normAutofit fontScale="90000"/>
          </a:bodyPr>
          <a:lstStyle/>
          <a:p>
            <a:pPr lvl="0">
              <a:spcBef>
                <a:spcPts val="0"/>
              </a:spcBef>
            </a:pPr>
            <a:br>
              <a:rPr lang="en-CA" sz="2800" b="1" dirty="0">
                <a:solidFill>
                  <a:prstClr val="black"/>
                </a:solidFill>
                <a:ea typeface="+mn-ea"/>
                <a:cs typeface="+mn-cs"/>
              </a:rPr>
            </a:br>
            <a:r>
              <a:rPr lang="en-CA" sz="2800" b="1" dirty="0">
                <a:solidFill>
                  <a:prstClr val="black"/>
                </a:solidFill>
                <a:ea typeface="+mn-ea"/>
                <a:cs typeface="+mn-cs"/>
              </a:rPr>
              <a:t>              </a:t>
            </a:r>
            <a:r>
              <a:rPr lang="en-CA" sz="6700" b="1" dirty="0">
                <a:solidFill>
                  <a:prstClr val="black"/>
                </a:solidFill>
                <a:ea typeface="+mn-ea"/>
                <a:cs typeface="+mn-cs"/>
              </a:rPr>
              <a:t>Results: Leg Pain</a:t>
            </a:r>
            <a:br>
              <a:rPr lang="en-CA" sz="4800" dirty="0">
                <a:solidFill>
                  <a:prstClr val="black"/>
                </a:solidFill>
                <a:ea typeface="+mn-ea"/>
                <a:cs typeface="+mn-cs"/>
              </a:rPr>
            </a:br>
            <a:endParaRPr lang="en-CA" dirty="0"/>
          </a:p>
        </p:txBody>
      </p:sp>
      <p:sp>
        <p:nvSpPr>
          <p:cNvPr id="9" name="Rectangle 8"/>
          <p:cNvSpPr/>
          <p:nvPr/>
        </p:nvSpPr>
        <p:spPr>
          <a:xfrm>
            <a:off x="22938" y="1150328"/>
            <a:ext cx="9144000" cy="216024"/>
          </a:xfrm>
          <a:prstGeom prst="rect">
            <a:avLst/>
          </a:prstGeom>
          <a:solidFill>
            <a:srgbClr val="6C9EDA"/>
          </a:solidFill>
          <a:ln>
            <a:solidFill>
              <a:srgbClr val="659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TextBox 11"/>
          <p:cNvSpPr txBox="1"/>
          <p:nvPr/>
        </p:nvSpPr>
        <p:spPr>
          <a:xfrm>
            <a:off x="5204901" y="2516389"/>
            <a:ext cx="3960440" cy="2954655"/>
          </a:xfrm>
          <a:prstGeom prst="rect">
            <a:avLst/>
          </a:prstGeom>
          <a:noFill/>
        </p:spPr>
        <p:txBody>
          <a:bodyPr wrap="square" rtlCol="0">
            <a:spAutoFit/>
          </a:bodyPr>
          <a:lstStyle/>
          <a:p>
            <a:r>
              <a:rPr lang="en-CA" sz="2800" dirty="0"/>
              <a:t>Severe CS results in a 73% reduced risk of belonging to the </a:t>
            </a:r>
            <a:r>
              <a:rPr lang="en-CA" sz="2800" b="1" dirty="0"/>
              <a:t>poor outcome </a:t>
            </a:r>
            <a:r>
              <a:rPr lang="en-CA" sz="2800" dirty="0"/>
              <a:t>group.</a:t>
            </a:r>
          </a:p>
          <a:p>
            <a:pPr marL="342900" indent="-342900">
              <a:buFont typeface="Arial" panose="020B0604020202020204" pitchFamily="34" charset="0"/>
              <a:buChar char="•"/>
            </a:pPr>
            <a:endParaRPr lang="en-CA" sz="2800" dirty="0"/>
          </a:p>
          <a:p>
            <a:r>
              <a:rPr lang="en-CA" sz="2800" dirty="0"/>
              <a:t>CSA was </a:t>
            </a:r>
            <a:r>
              <a:rPr lang="en-CA" sz="2800" b="1" dirty="0"/>
              <a:t>not significant.</a:t>
            </a:r>
          </a:p>
          <a:p>
            <a:pPr marL="285750" indent="-285750">
              <a:buFont typeface="Arial" panose="020B0604020202020204" pitchFamily="34" charset="0"/>
              <a:buChar char="•"/>
            </a:pPr>
            <a:endParaRPr lang="en-CA" b="1" dirty="0"/>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7309" y="20405"/>
            <a:ext cx="1036691" cy="1036691"/>
          </a:xfrm>
          <a:prstGeom prst="rect">
            <a:avLst/>
          </a:prstGeom>
        </p:spPr>
      </p:pic>
      <p:pic>
        <p:nvPicPr>
          <p:cNvPr id="1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144471"/>
            <a:ext cx="5064589" cy="3732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rotWithShape="1">
          <a:blip r:embed="rId4" cstate="print">
            <a:lum bright="2000"/>
            <a:extLst>
              <a:ext uri="{28A0092B-C50C-407E-A947-70E740481C1C}">
                <a14:useLocalDpi xmlns:a14="http://schemas.microsoft.com/office/drawing/2010/main" val="0"/>
              </a:ext>
            </a:extLst>
          </a:blip>
          <a:srcRect l="4491" t="5514" r="4103" b="7332"/>
          <a:stretch/>
        </p:blipFill>
        <p:spPr bwMode="auto">
          <a:xfrm>
            <a:off x="216000" y="252000"/>
            <a:ext cx="2016000" cy="79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30225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1358770"/>
            <a:ext cx="9144000" cy="2520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title"/>
          </p:nvPr>
        </p:nvSpPr>
        <p:spPr>
          <a:xfrm>
            <a:off x="395536" y="260648"/>
            <a:ext cx="8229600" cy="1143000"/>
          </a:xfrm>
        </p:spPr>
        <p:txBody>
          <a:bodyPr>
            <a:normAutofit fontScale="90000"/>
          </a:bodyPr>
          <a:lstStyle/>
          <a:p>
            <a:pPr lvl="0">
              <a:spcBef>
                <a:spcPts val="0"/>
              </a:spcBef>
            </a:pPr>
            <a:br>
              <a:rPr lang="en-CA" sz="2800" b="1" dirty="0">
                <a:solidFill>
                  <a:prstClr val="black"/>
                </a:solidFill>
                <a:ea typeface="+mn-ea"/>
                <a:cs typeface="+mn-cs"/>
              </a:rPr>
            </a:br>
            <a:r>
              <a:rPr lang="en-CA" sz="2800" b="1" dirty="0">
                <a:solidFill>
                  <a:prstClr val="black"/>
                </a:solidFill>
                <a:ea typeface="+mn-ea"/>
                <a:cs typeface="+mn-cs"/>
              </a:rPr>
              <a:t>              </a:t>
            </a:r>
            <a:r>
              <a:rPr lang="en-CA" sz="6700" b="1" dirty="0">
                <a:solidFill>
                  <a:prstClr val="black"/>
                </a:solidFill>
                <a:ea typeface="+mn-ea"/>
                <a:cs typeface="+mn-cs"/>
              </a:rPr>
              <a:t>Results: Leg Pain</a:t>
            </a:r>
            <a:br>
              <a:rPr lang="en-CA" sz="4800" dirty="0">
                <a:solidFill>
                  <a:prstClr val="black"/>
                </a:solidFill>
                <a:ea typeface="+mn-ea"/>
                <a:cs typeface="+mn-cs"/>
              </a:rPr>
            </a:br>
            <a:endParaRPr lang="en-CA" dirty="0"/>
          </a:p>
        </p:txBody>
      </p:sp>
      <p:sp>
        <p:nvSpPr>
          <p:cNvPr id="9" name="Rectangle 8"/>
          <p:cNvSpPr/>
          <p:nvPr/>
        </p:nvSpPr>
        <p:spPr>
          <a:xfrm>
            <a:off x="22938" y="1150328"/>
            <a:ext cx="9144000" cy="216024"/>
          </a:xfrm>
          <a:prstGeom prst="rect">
            <a:avLst/>
          </a:prstGeom>
          <a:solidFill>
            <a:srgbClr val="6C9EDA"/>
          </a:solidFill>
          <a:ln>
            <a:solidFill>
              <a:srgbClr val="659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TextBox 11"/>
          <p:cNvSpPr txBox="1"/>
          <p:nvPr/>
        </p:nvSpPr>
        <p:spPr>
          <a:xfrm>
            <a:off x="5071630" y="2420888"/>
            <a:ext cx="4095308" cy="3385542"/>
          </a:xfrm>
          <a:prstGeom prst="rect">
            <a:avLst/>
          </a:prstGeom>
          <a:noFill/>
        </p:spPr>
        <p:txBody>
          <a:bodyPr wrap="square" rtlCol="0">
            <a:spAutoFit/>
          </a:bodyPr>
          <a:lstStyle/>
          <a:p>
            <a:r>
              <a:rPr lang="en-CA" sz="2800" dirty="0"/>
              <a:t>Moderate FS results in a 3.4-fold increased risk of belonging to the subgroup with a </a:t>
            </a:r>
            <a:r>
              <a:rPr lang="en-CA" sz="2800" b="1" dirty="0"/>
              <a:t>good recovery </a:t>
            </a:r>
            <a:r>
              <a:rPr lang="en-CA" sz="2800" dirty="0"/>
              <a:t>pattern. </a:t>
            </a:r>
          </a:p>
          <a:p>
            <a:endParaRPr lang="en-CA" sz="2800" dirty="0"/>
          </a:p>
          <a:p>
            <a:r>
              <a:rPr lang="en-CA" sz="2800" dirty="0"/>
              <a:t>CSA was </a:t>
            </a:r>
            <a:r>
              <a:rPr lang="en-CA" sz="2800" b="1" dirty="0"/>
              <a:t>not significant</a:t>
            </a:r>
            <a:r>
              <a:rPr lang="en-CA" sz="2800" dirty="0"/>
              <a:t>.</a:t>
            </a:r>
          </a:p>
          <a:p>
            <a:endParaRPr lang="en-CA" dirty="0"/>
          </a:p>
        </p:txBody>
      </p: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7309" y="20405"/>
            <a:ext cx="1036691" cy="1036691"/>
          </a:xfrm>
          <a:prstGeom prst="rect">
            <a:avLst/>
          </a:prstGeom>
        </p:spPr>
      </p:pic>
      <p:pic>
        <p:nvPicPr>
          <p:cNvPr id="15" name="Picture 6"/>
          <p:cNvPicPr>
            <a:picLocks noChangeAspect="1" noChangeArrowheads="1"/>
          </p:cNvPicPr>
          <p:nvPr/>
        </p:nvPicPr>
        <p:blipFill rotWithShape="1">
          <a:blip r:embed="rId3">
            <a:extLst>
              <a:ext uri="{28A0092B-C50C-407E-A947-70E740481C1C}">
                <a14:useLocalDpi xmlns:a14="http://schemas.microsoft.com/office/drawing/2010/main" val="0"/>
              </a:ext>
            </a:extLst>
          </a:blip>
          <a:srcRect l="-933" t="-113" r="-267" b="113"/>
          <a:stretch/>
        </p:blipFill>
        <p:spPr bwMode="auto">
          <a:xfrm>
            <a:off x="126886" y="2204864"/>
            <a:ext cx="4701428"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p:cNvPicPr>
            <a:picLocks noChangeAspect="1" noChangeArrowheads="1"/>
          </p:cNvPicPr>
          <p:nvPr/>
        </p:nvPicPr>
        <p:blipFill rotWithShape="1">
          <a:blip r:embed="rId4" cstate="print">
            <a:lum bright="2000"/>
            <a:extLst>
              <a:ext uri="{28A0092B-C50C-407E-A947-70E740481C1C}">
                <a14:useLocalDpi xmlns:a14="http://schemas.microsoft.com/office/drawing/2010/main" val="0"/>
              </a:ext>
            </a:extLst>
          </a:blip>
          <a:srcRect l="4491" t="5514" r="4103" b="7332"/>
          <a:stretch/>
        </p:blipFill>
        <p:spPr bwMode="auto">
          <a:xfrm>
            <a:off x="216000" y="252000"/>
            <a:ext cx="2016000" cy="79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1136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5077346" y="1535529"/>
            <a:ext cx="4032448" cy="5816977"/>
          </a:xfrm>
          <a:prstGeom prst="rect">
            <a:avLst/>
          </a:prstGeom>
          <a:noFill/>
        </p:spPr>
        <p:txBody>
          <a:bodyPr wrap="square" rtlCol="0">
            <a:spAutoFit/>
          </a:bodyPr>
          <a:lstStyle/>
          <a:p>
            <a:r>
              <a:rPr lang="en-US" sz="2800" dirty="0"/>
              <a:t>Patients with severe CS had a 75% reduced risk of belonging to the </a:t>
            </a:r>
            <a:r>
              <a:rPr lang="en-US" sz="2800" b="1" dirty="0"/>
              <a:t>good recovery </a:t>
            </a:r>
            <a:r>
              <a:rPr lang="en-US" sz="2800" dirty="0"/>
              <a:t>subgroup.</a:t>
            </a:r>
          </a:p>
          <a:p>
            <a:endParaRPr lang="en-US" sz="2800" dirty="0"/>
          </a:p>
          <a:p>
            <a:r>
              <a:rPr lang="en-US" sz="2800" dirty="0"/>
              <a:t>Patients with severe CS showed a 68% reduced risk of belonging to the </a:t>
            </a:r>
            <a:r>
              <a:rPr lang="en-US" sz="2800" b="1" dirty="0"/>
              <a:t>poor recovery </a:t>
            </a:r>
            <a:r>
              <a:rPr lang="en-US" sz="2800" dirty="0"/>
              <a:t>subgroup.</a:t>
            </a:r>
          </a:p>
          <a:p>
            <a:pPr marL="342900" indent="-342900">
              <a:buFont typeface="Arial" panose="020B0604020202020204" pitchFamily="34" charset="0"/>
              <a:buChar char="•"/>
            </a:pPr>
            <a:endParaRPr lang="en-US" sz="2800" dirty="0"/>
          </a:p>
          <a:p>
            <a:pPr lvl="0"/>
            <a:r>
              <a:rPr lang="en-CA" sz="2800" dirty="0">
                <a:solidFill>
                  <a:prstClr val="black"/>
                </a:solidFill>
              </a:rPr>
              <a:t>CSA and FS were </a:t>
            </a:r>
            <a:r>
              <a:rPr lang="en-CA" sz="2800" b="1" dirty="0">
                <a:solidFill>
                  <a:prstClr val="black"/>
                </a:solidFill>
              </a:rPr>
              <a:t>not significant.</a:t>
            </a:r>
          </a:p>
          <a:p>
            <a:endParaRPr lang="en-CA" dirty="0"/>
          </a:p>
          <a:p>
            <a:endParaRPr lang="en-CA" dirty="0"/>
          </a:p>
        </p:txBody>
      </p:sp>
      <p:sp>
        <p:nvSpPr>
          <p:cNvPr id="2" name="Title 1"/>
          <p:cNvSpPr>
            <a:spLocks noGrp="1"/>
          </p:cNvSpPr>
          <p:nvPr>
            <p:ph type="title"/>
          </p:nvPr>
        </p:nvSpPr>
        <p:spPr>
          <a:xfrm>
            <a:off x="395535" y="260648"/>
            <a:ext cx="8722795" cy="1143000"/>
          </a:xfrm>
        </p:spPr>
        <p:txBody>
          <a:bodyPr>
            <a:normAutofit fontScale="90000"/>
          </a:bodyPr>
          <a:lstStyle/>
          <a:p>
            <a:pPr lvl="0">
              <a:spcBef>
                <a:spcPts val="0"/>
              </a:spcBef>
            </a:pPr>
            <a:br>
              <a:rPr lang="en-CA" sz="2800" b="1" dirty="0">
                <a:solidFill>
                  <a:prstClr val="black"/>
                </a:solidFill>
                <a:ea typeface="+mn-ea"/>
                <a:cs typeface="+mn-cs"/>
              </a:rPr>
            </a:br>
            <a:r>
              <a:rPr lang="en-CA" sz="2800" b="1" dirty="0">
                <a:solidFill>
                  <a:prstClr val="black"/>
                </a:solidFill>
                <a:ea typeface="+mn-ea"/>
                <a:cs typeface="+mn-cs"/>
              </a:rPr>
              <a:t>          </a:t>
            </a:r>
            <a:r>
              <a:rPr lang="en-CA" sz="6700" b="1" dirty="0">
                <a:solidFill>
                  <a:prstClr val="black"/>
                </a:solidFill>
                <a:ea typeface="+mn-ea"/>
                <a:cs typeface="+mn-cs"/>
              </a:rPr>
              <a:t>Results: Back Pain</a:t>
            </a:r>
            <a:br>
              <a:rPr lang="en-CA" sz="4800" dirty="0">
                <a:solidFill>
                  <a:prstClr val="black"/>
                </a:solidFill>
                <a:ea typeface="+mn-ea"/>
                <a:cs typeface="+mn-cs"/>
              </a:rPr>
            </a:br>
            <a:endParaRPr lang="en-CA" dirty="0"/>
          </a:p>
        </p:txBody>
      </p:sp>
      <p:sp>
        <p:nvSpPr>
          <p:cNvPr id="11" name="Rectangle 10"/>
          <p:cNvSpPr/>
          <p:nvPr/>
        </p:nvSpPr>
        <p:spPr>
          <a:xfrm>
            <a:off x="0" y="1236361"/>
            <a:ext cx="9144000" cy="2520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4158" tIns="37079" rIns="74158" bIns="37079" rtlCol="0" anchor="ctr"/>
          <a:lstStyle/>
          <a:p>
            <a:pPr algn="ctr"/>
            <a:endParaRPr lang="en-CA"/>
          </a:p>
        </p:txBody>
      </p:sp>
      <p:sp>
        <p:nvSpPr>
          <p:cNvPr id="13" name="Rectangle 12"/>
          <p:cNvSpPr/>
          <p:nvPr/>
        </p:nvSpPr>
        <p:spPr>
          <a:xfrm>
            <a:off x="0" y="1130719"/>
            <a:ext cx="9144000" cy="144016"/>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4158" tIns="37079" rIns="74158" bIns="37079" rtlCol="0" anchor="ctr"/>
          <a:lstStyle/>
          <a:p>
            <a:pPr algn="ctr"/>
            <a:endParaRPr lang="en-CA"/>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7309" y="20405"/>
            <a:ext cx="1036691" cy="1036691"/>
          </a:xfrm>
          <a:prstGeom prst="rect">
            <a:avLst/>
          </a:prstGeom>
        </p:spPr>
      </p:pic>
      <p:pic>
        <p:nvPicPr>
          <p:cNvPr id="1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938" y="2060848"/>
            <a:ext cx="5054408"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rotWithShape="1">
          <a:blip r:embed="rId4" cstate="print">
            <a:lum bright="2000"/>
            <a:extLst>
              <a:ext uri="{28A0092B-C50C-407E-A947-70E740481C1C}">
                <a14:useLocalDpi xmlns:a14="http://schemas.microsoft.com/office/drawing/2010/main" val="0"/>
              </a:ext>
            </a:extLst>
          </a:blip>
          <a:srcRect l="4491" t="5514" r="4103" b="7332"/>
          <a:stretch/>
        </p:blipFill>
        <p:spPr bwMode="auto">
          <a:xfrm>
            <a:off x="216000" y="252000"/>
            <a:ext cx="2016000" cy="79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8880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4753769" y="2149189"/>
            <a:ext cx="4320480" cy="4093428"/>
          </a:xfrm>
          <a:prstGeom prst="rect">
            <a:avLst/>
          </a:prstGeom>
          <a:noFill/>
        </p:spPr>
        <p:txBody>
          <a:bodyPr wrap="square" rtlCol="0">
            <a:spAutoFit/>
          </a:bodyPr>
          <a:lstStyle/>
          <a:p>
            <a:r>
              <a:rPr lang="en-CA" sz="2800" dirty="0">
                <a:solidFill>
                  <a:schemeClr val="dk1"/>
                </a:solidFill>
              </a:rPr>
              <a:t>Patients with severe CS had a 69% reduced risk of belonging to the </a:t>
            </a:r>
            <a:r>
              <a:rPr lang="en-CA" sz="2800" b="1" dirty="0">
                <a:solidFill>
                  <a:schemeClr val="dk1"/>
                </a:solidFill>
              </a:rPr>
              <a:t>good recovery </a:t>
            </a:r>
            <a:r>
              <a:rPr lang="en-CA" sz="2800" dirty="0">
                <a:solidFill>
                  <a:schemeClr val="dk1"/>
                </a:solidFill>
              </a:rPr>
              <a:t>subgroup</a:t>
            </a:r>
            <a:r>
              <a:rPr lang="en-CA" sz="2800" b="1" dirty="0">
                <a:solidFill>
                  <a:schemeClr val="dk1"/>
                </a:solidFill>
              </a:rPr>
              <a:t>. </a:t>
            </a:r>
          </a:p>
          <a:p>
            <a:endParaRPr lang="en-CA" sz="2800" b="1" dirty="0">
              <a:solidFill>
                <a:schemeClr val="dk1"/>
              </a:solidFill>
            </a:endParaRPr>
          </a:p>
          <a:p>
            <a:pPr lvl="0"/>
            <a:r>
              <a:rPr lang="en-CA" sz="2800" dirty="0">
                <a:solidFill>
                  <a:prstClr val="black"/>
                </a:solidFill>
              </a:rPr>
              <a:t>CSA and FS were </a:t>
            </a:r>
            <a:r>
              <a:rPr lang="en-CA" sz="2800" b="1" dirty="0">
                <a:solidFill>
                  <a:prstClr val="black"/>
                </a:solidFill>
              </a:rPr>
              <a:t>not significant.</a:t>
            </a:r>
          </a:p>
          <a:p>
            <a:endParaRPr lang="en-CA" sz="2800" dirty="0"/>
          </a:p>
          <a:p>
            <a:endParaRPr lang="en-CA" dirty="0"/>
          </a:p>
          <a:p>
            <a:endParaRPr lang="en-CA" dirty="0"/>
          </a:p>
        </p:txBody>
      </p:sp>
      <p:sp>
        <p:nvSpPr>
          <p:cNvPr id="2" name="Title 1"/>
          <p:cNvSpPr>
            <a:spLocks noGrp="1"/>
          </p:cNvSpPr>
          <p:nvPr>
            <p:ph type="title"/>
          </p:nvPr>
        </p:nvSpPr>
        <p:spPr>
          <a:xfrm>
            <a:off x="395535" y="260648"/>
            <a:ext cx="8722795" cy="1143000"/>
          </a:xfrm>
        </p:spPr>
        <p:txBody>
          <a:bodyPr>
            <a:normAutofit fontScale="90000"/>
          </a:bodyPr>
          <a:lstStyle/>
          <a:p>
            <a:pPr lvl="0">
              <a:spcBef>
                <a:spcPts val="0"/>
              </a:spcBef>
            </a:pPr>
            <a:br>
              <a:rPr lang="en-CA" sz="2800" b="1" dirty="0">
                <a:solidFill>
                  <a:prstClr val="black"/>
                </a:solidFill>
                <a:ea typeface="+mn-ea"/>
                <a:cs typeface="+mn-cs"/>
              </a:rPr>
            </a:br>
            <a:r>
              <a:rPr lang="en-CA" sz="2800" b="1" dirty="0">
                <a:solidFill>
                  <a:prstClr val="black"/>
                </a:solidFill>
                <a:ea typeface="+mn-ea"/>
                <a:cs typeface="+mn-cs"/>
              </a:rPr>
              <a:t>        </a:t>
            </a:r>
            <a:r>
              <a:rPr lang="en-CA" sz="6700" b="1" dirty="0">
                <a:solidFill>
                  <a:prstClr val="black"/>
                </a:solidFill>
                <a:ea typeface="+mn-ea"/>
                <a:cs typeface="+mn-cs"/>
              </a:rPr>
              <a:t>Results: </a:t>
            </a:r>
            <a:r>
              <a:rPr lang="en-CA" sz="6700" b="1" dirty="0" err="1">
                <a:solidFill>
                  <a:prstClr val="black"/>
                </a:solidFill>
                <a:ea typeface="+mn-ea"/>
                <a:cs typeface="+mn-cs"/>
              </a:rPr>
              <a:t>mODI</a:t>
            </a:r>
            <a:br>
              <a:rPr lang="en-CA" sz="4800" dirty="0">
                <a:solidFill>
                  <a:prstClr val="black"/>
                </a:solidFill>
                <a:ea typeface="+mn-ea"/>
                <a:cs typeface="+mn-cs"/>
              </a:rPr>
            </a:br>
            <a:endParaRPr lang="en-CA" dirty="0"/>
          </a:p>
        </p:txBody>
      </p:sp>
      <p:sp>
        <p:nvSpPr>
          <p:cNvPr id="11" name="Rectangle 10"/>
          <p:cNvSpPr/>
          <p:nvPr/>
        </p:nvSpPr>
        <p:spPr>
          <a:xfrm>
            <a:off x="0" y="1236361"/>
            <a:ext cx="9144000" cy="2520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4158" tIns="37079" rIns="74158" bIns="37079" rtlCol="0" anchor="ctr"/>
          <a:lstStyle/>
          <a:p>
            <a:pPr algn="ctr"/>
            <a:endParaRPr lang="en-CA"/>
          </a:p>
        </p:txBody>
      </p:sp>
      <p:sp>
        <p:nvSpPr>
          <p:cNvPr id="13" name="Rectangle 12"/>
          <p:cNvSpPr/>
          <p:nvPr/>
        </p:nvSpPr>
        <p:spPr>
          <a:xfrm>
            <a:off x="0" y="1130719"/>
            <a:ext cx="9144000" cy="144016"/>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4158" tIns="37079" rIns="74158" bIns="37079" rtlCol="0" anchor="ctr"/>
          <a:lstStyle/>
          <a:p>
            <a:pPr algn="ctr"/>
            <a:endParaRPr lang="en-CA"/>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07309" y="20405"/>
            <a:ext cx="1036691" cy="1036691"/>
          </a:xfrm>
          <a:prstGeom prst="rect">
            <a:avLst/>
          </a:prstGeom>
        </p:spPr>
      </p:pic>
      <p:pic>
        <p:nvPicPr>
          <p:cNvPr id="1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89" y="2143183"/>
            <a:ext cx="4651180" cy="3417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rotWithShape="1">
          <a:blip r:embed="rId4" cstate="print">
            <a:lum bright="2000"/>
            <a:extLst>
              <a:ext uri="{28A0092B-C50C-407E-A947-70E740481C1C}">
                <a14:useLocalDpi xmlns:a14="http://schemas.microsoft.com/office/drawing/2010/main" val="0"/>
              </a:ext>
            </a:extLst>
          </a:blip>
          <a:srcRect l="4491" t="5514" r="4103" b="7332"/>
          <a:stretch/>
        </p:blipFill>
        <p:spPr bwMode="auto">
          <a:xfrm>
            <a:off x="216000" y="252000"/>
            <a:ext cx="2016000" cy="79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0284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38" y="117234"/>
            <a:ext cx="9121061" cy="1143000"/>
          </a:xfrm>
        </p:spPr>
        <p:txBody>
          <a:bodyPr>
            <a:normAutofit/>
          </a:bodyPr>
          <a:lstStyle/>
          <a:p>
            <a:r>
              <a:rPr lang="en-CA" sz="6000" b="1" dirty="0"/>
              <a:t>    Limitations</a:t>
            </a:r>
          </a:p>
        </p:txBody>
      </p:sp>
      <p:sp>
        <p:nvSpPr>
          <p:cNvPr id="3" name="Content Placeholder 2"/>
          <p:cNvSpPr>
            <a:spLocks noGrp="1"/>
          </p:cNvSpPr>
          <p:nvPr>
            <p:ph idx="1"/>
          </p:nvPr>
        </p:nvSpPr>
        <p:spPr>
          <a:xfrm>
            <a:off x="-23391" y="1114210"/>
            <a:ext cx="9155817" cy="5487776"/>
          </a:xfrm>
        </p:spPr>
        <p:txBody>
          <a:bodyPr>
            <a:normAutofit/>
          </a:bodyPr>
          <a:lstStyle/>
          <a:p>
            <a:pPr marL="0" indent="0">
              <a:buNone/>
            </a:pPr>
            <a:endParaRPr lang="en-CA" dirty="0"/>
          </a:p>
          <a:p>
            <a:pPr marL="0" indent="0">
              <a:buNone/>
            </a:pPr>
            <a:r>
              <a:rPr lang="en-CA" sz="2800" dirty="0"/>
              <a:t>This study was designed as a preliminary investigation of a single site’s imaging despite the original trajectory's done with national data.</a:t>
            </a:r>
          </a:p>
          <a:p>
            <a:pPr marL="0" indent="0">
              <a:buNone/>
            </a:pPr>
            <a:endParaRPr lang="en-CA" sz="2800" dirty="0"/>
          </a:p>
          <a:p>
            <a:pPr marL="0" indent="0">
              <a:buNone/>
            </a:pPr>
            <a:r>
              <a:rPr lang="en-CA" sz="2800" dirty="0"/>
              <a:t>This was conducted to investigate any indications of imaging and baseline severity impacting patients recovery patterns.</a:t>
            </a:r>
          </a:p>
          <a:p>
            <a:pPr marL="0" indent="0">
              <a:buNone/>
            </a:pPr>
            <a:endParaRPr lang="en-CA" sz="2800" dirty="0"/>
          </a:p>
          <a:p>
            <a:pPr marL="0" indent="0">
              <a:buNone/>
            </a:pPr>
            <a:r>
              <a:rPr lang="en-CA" sz="2800" dirty="0"/>
              <a:t>While significant results were found, the width of confidence intervals suggest the sample size should be increased. </a:t>
            </a:r>
          </a:p>
        </p:txBody>
      </p:sp>
      <p:sp>
        <p:nvSpPr>
          <p:cNvPr id="7" name="Rectangle 6"/>
          <p:cNvSpPr/>
          <p:nvPr/>
        </p:nvSpPr>
        <p:spPr>
          <a:xfrm>
            <a:off x="0" y="1236361"/>
            <a:ext cx="9144000" cy="25202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4158" tIns="37079" rIns="74158" bIns="37079" rtlCol="0" anchor="ctr"/>
          <a:lstStyle/>
          <a:p>
            <a:pPr algn="ctr"/>
            <a:endParaRPr lang="en-CA"/>
          </a:p>
        </p:txBody>
      </p:sp>
      <p:sp>
        <p:nvSpPr>
          <p:cNvPr id="10" name="Rectangle 9"/>
          <p:cNvSpPr/>
          <p:nvPr/>
        </p:nvSpPr>
        <p:spPr>
          <a:xfrm>
            <a:off x="0" y="1130719"/>
            <a:ext cx="9144000" cy="144016"/>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74158" tIns="37079" rIns="74158" bIns="37079" rtlCol="0" anchor="ctr"/>
          <a:lstStyle/>
          <a:p>
            <a:pPr algn="ctr"/>
            <a:endParaRPr lang="en-CA"/>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7309" y="20405"/>
            <a:ext cx="1036691" cy="1036691"/>
          </a:xfrm>
          <a:prstGeom prst="rect">
            <a:avLst/>
          </a:prstGeom>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938" y="126014"/>
            <a:ext cx="2205571" cy="908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0625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6937</TotalTime>
  <Words>489</Words>
  <Application>Microsoft Office PowerPoint</Application>
  <PresentationFormat>On-screen Show (4:3)</PresentationFormat>
  <Paragraphs>57</Paragraphs>
  <Slides>10</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Exploring the ability of radiographic parameters of stenosis severity to predict patient recovery patterns  Johnathan Rose BSc, Neil Manson MD FRCSC,  Erin Bigney MA, Amanda Vandewint BSc, Jeffrey Hebert PhD, Dana El-Mughayyar BSc, Eden Richardson BA, Nora Ghallab MSc, Meghan Flood MD, Najmedden Attabib MD FRCSC, The CSORN Investigators, Edward Abraham MD FRCSC    </vt:lpstr>
      <vt:lpstr>PowerPoint Presentation</vt:lpstr>
      <vt:lpstr>PowerPoint Presentation</vt:lpstr>
      <vt:lpstr>PowerPoint Presentation</vt:lpstr>
      <vt:lpstr>               Results: Leg Pain </vt:lpstr>
      <vt:lpstr>               Results: Leg Pain </vt:lpstr>
      <vt:lpstr>           Results: Back Pain </vt:lpstr>
      <vt:lpstr>         Results: mODI </vt:lpstr>
      <vt:lpstr>    Limitations</vt:lpstr>
      <vt:lpstr>Conclusion</vt:lpstr>
    </vt:vector>
  </TitlesOfParts>
  <Company>FacilicorpNB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post-operative patient reported benefits and satisfaction following spinal fusion with a single pre-operative education session.  Donna Eastwood2, Neil Manson123, Richard Paixao 2, Erin Bigney1, Kate Ellis1, Eden Richardson1, Edward Abraham123.</dc:title>
  <dc:creator>Bigney, Erin (HorizonNB)</dc:creator>
  <cp:lastModifiedBy>Johnathan Rose</cp:lastModifiedBy>
  <cp:revision>173</cp:revision>
  <dcterms:created xsi:type="dcterms:W3CDTF">2018-01-30T14:46:22Z</dcterms:created>
  <dcterms:modified xsi:type="dcterms:W3CDTF">2021-01-22T13:47:16Z</dcterms:modified>
</cp:coreProperties>
</file>