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9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6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1311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2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4797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74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80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6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6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54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3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3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5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4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EAF92-2916-4AF3-97E7-C1B0927216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74EF6E8-325D-4E25-AA52-85FE132DF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600" dirty="0"/>
              <a:t>Sacroiliac joint pain after lumbar spine fusion for degenerative diseases: A </a:t>
            </a:r>
            <a:r>
              <a:rPr lang="en-US" sz="4600" dirty="0" smtClean="0"/>
              <a:t>systematic review</a:t>
            </a:r>
            <a:endParaRPr lang="en-US" sz="4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CA" u="sng" dirty="0" smtClean="0"/>
              <a:t>Jesse </a:t>
            </a:r>
            <a:r>
              <a:rPr lang="fr-CA" u="sng" dirty="0" err="1" smtClean="0"/>
              <a:t>Shen</a:t>
            </a:r>
            <a:r>
              <a:rPr lang="fr-CA" dirty="0" smtClean="0"/>
              <a:t>, Mathieu </a:t>
            </a:r>
            <a:r>
              <a:rPr lang="fr-CA" dirty="0" err="1" smtClean="0"/>
              <a:t>Boudier-Reveret</a:t>
            </a:r>
            <a:r>
              <a:rPr lang="fr-CA" dirty="0" smtClean="0"/>
              <a:t>, Van Tri Truong, Carl </a:t>
            </a:r>
            <a:r>
              <a:rPr lang="fr-CA" dirty="0" err="1" smtClean="0"/>
              <a:t>Majdalani</a:t>
            </a:r>
            <a:r>
              <a:rPr lang="fr-CA" dirty="0" smtClean="0"/>
              <a:t>, </a:t>
            </a:r>
            <a:r>
              <a:rPr lang="fr-CA" dirty="0" err="1" smtClean="0"/>
              <a:t>Zhi</a:t>
            </a:r>
            <a:r>
              <a:rPr lang="fr-CA" dirty="0" smtClean="0"/>
              <a:t> Wang</a:t>
            </a:r>
            <a:endParaRPr lang="en-US" dirty="0"/>
          </a:p>
        </p:txBody>
      </p:sp>
      <p:pic>
        <p:nvPicPr>
          <p:cNvPr id="1026" name="Picture 2" descr="Université de Montréal – Dataver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431" y="4591027"/>
            <a:ext cx="3218561" cy="151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entre hospitalier de l'Université de Montréal | Art Public Montré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28" y="4115953"/>
            <a:ext cx="2700131" cy="228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03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Disclosures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112" y="1690688"/>
            <a:ext cx="5057775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5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Objectives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objective of this systematic review is to determine the incidence of sacroiliac joint (SIJ) pain after lumbosacral spinal fusion. 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The hypothesis is that patients with lumbar fixation extended to the sacrum have higher incidence of SIJ pain compared to those without sacral fixation.</a:t>
            </a:r>
          </a:p>
          <a:p>
            <a:pPr lvl="1"/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secondary objective was to determine diagnostic criteria for SIJ pain and sacroiliac dysfunction.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8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Methods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PROPSERO </a:t>
            </a:r>
            <a:r>
              <a:rPr lang="fr-CA" dirty="0" err="1" smtClean="0"/>
              <a:t>registered</a:t>
            </a:r>
            <a:r>
              <a:rPr lang="fr-CA" dirty="0" smtClean="0"/>
              <a:t> </a:t>
            </a:r>
            <a:r>
              <a:rPr lang="fr-CA" dirty="0" err="1" smtClean="0"/>
              <a:t>systematic</a:t>
            </a:r>
            <a:r>
              <a:rPr lang="fr-CA" dirty="0" smtClean="0"/>
              <a:t> </a:t>
            </a:r>
            <a:r>
              <a:rPr lang="fr-CA" dirty="0" err="1" smtClean="0"/>
              <a:t>review</a:t>
            </a:r>
            <a:endParaRPr lang="fr-CA" dirty="0" smtClean="0"/>
          </a:p>
          <a:p>
            <a:endParaRPr lang="fr-CA" dirty="0"/>
          </a:p>
          <a:p>
            <a:r>
              <a:rPr lang="fr-CA" smtClean="0"/>
              <a:t>Systematic </a:t>
            </a:r>
            <a:r>
              <a:rPr lang="fr-CA" dirty="0" err="1" smtClean="0"/>
              <a:t>search</a:t>
            </a:r>
            <a:r>
              <a:rPr lang="fr-CA" dirty="0" smtClean="0"/>
              <a:t> of the English </a:t>
            </a:r>
            <a:r>
              <a:rPr lang="fr-CA" dirty="0" err="1" smtClean="0"/>
              <a:t>literature</a:t>
            </a:r>
            <a:r>
              <a:rPr lang="fr-CA" dirty="0" smtClean="0"/>
              <a:t> in Embase, </a:t>
            </a:r>
            <a:r>
              <a:rPr lang="fr-CA" dirty="0" err="1" smtClean="0"/>
              <a:t>Pubmed</a:t>
            </a:r>
            <a:r>
              <a:rPr lang="fr-CA" dirty="0" smtClean="0"/>
              <a:t>, Cochrane Library </a:t>
            </a:r>
            <a:r>
              <a:rPr lang="fr-CA" dirty="0" err="1" smtClean="0"/>
              <a:t>databases</a:t>
            </a:r>
            <a:r>
              <a:rPr lang="fr-CA" dirty="0" smtClean="0"/>
              <a:t>.</a:t>
            </a:r>
          </a:p>
          <a:p>
            <a:endParaRPr lang="fr-CA" dirty="0" smtClean="0"/>
          </a:p>
          <a:p>
            <a:r>
              <a:rPr lang="fr-CA" dirty="0" smtClean="0"/>
              <a:t>Articles </a:t>
            </a:r>
            <a:r>
              <a:rPr lang="fr-CA" dirty="0" err="1" smtClean="0"/>
              <a:t>were</a:t>
            </a:r>
            <a:r>
              <a:rPr lang="fr-CA" dirty="0" smtClean="0"/>
              <a:t> </a:t>
            </a:r>
            <a:r>
              <a:rPr lang="fr-CA" dirty="0" err="1" smtClean="0"/>
              <a:t>included</a:t>
            </a:r>
            <a:r>
              <a:rPr lang="fr-CA" dirty="0" smtClean="0"/>
              <a:t> if </a:t>
            </a:r>
            <a:r>
              <a:rPr lang="fr-CA" dirty="0" err="1" smtClean="0"/>
              <a:t>they</a:t>
            </a:r>
            <a:r>
              <a:rPr lang="fr-CA" dirty="0" smtClean="0"/>
              <a:t> </a:t>
            </a:r>
            <a:r>
              <a:rPr lang="fr-CA" dirty="0" err="1" smtClean="0"/>
              <a:t>reported</a:t>
            </a:r>
            <a:r>
              <a:rPr lang="fr-CA" dirty="0" smtClean="0"/>
              <a:t> </a:t>
            </a:r>
            <a:r>
              <a:rPr lang="fr-CA" dirty="0" err="1" smtClean="0"/>
              <a:t>sacroiliac</a:t>
            </a:r>
            <a:r>
              <a:rPr lang="fr-CA" dirty="0" smtClean="0"/>
              <a:t> joint pain </a:t>
            </a:r>
            <a:r>
              <a:rPr lang="fr-CA" dirty="0" err="1" smtClean="0"/>
              <a:t>after</a:t>
            </a:r>
            <a:r>
              <a:rPr lang="fr-CA" dirty="0" smtClean="0"/>
              <a:t> </a:t>
            </a:r>
            <a:r>
              <a:rPr lang="fr-CA" dirty="0" err="1" smtClean="0"/>
              <a:t>lumbar</a:t>
            </a:r>
            <a:r>
              <a:rPr lang="fr-CA" dirty="0" smtClean="0"/>
              <a:t> </a:t>
            </a:r>
            <a:r>
              <a:rPr lang="fr-CA" dirty="0" err="1" smtClean="0"/>
              <a:t>spine</a:t>
            </a:r>
            <a:r>
              <a:rPr lang="fr-CA" dirty="0" smtClean="0"/>
              <a:t> fusion</a:t>
            </a:r>
          </a:p>
          <a:p>
            <a:endParaRPr lang="fr-CA" dirty="0"/>
          </a:p>
          <a:p>
            <a:r>
              <a:rPr lang="fr-CA" dirty="0" smtClean="0"/>
              <a:t>Newcastle-Ottawa </a:t>
            </a:r>
            <a:r>
              <a:rPr lang="fr-CA" dirty="0" err="1" smtClean="0"/>
              <a:t>scale</a:t>
            </a:r>
            <a:r>
              <a:rPr lang="fr-CA" dirty="0" smtClean="0"/>
              <a:t> </a:t>
            </a:r>
            <a:r>
              <a:rPr lang="fr-CA" dirty="0" err="1" smtClean="0"/>
              <a:t>was</a:t>
            </a:r>
            <a:r>
              <a:rPr lang="fr-CA" dirty="0" smtClean="0"/>
              <a:t> </a:t>
            </a:r>
            <a:r>
              <a:rPr lang="fr-CA" dirty="0" err="1" smtClean="0"/>
              <a:t>used</a:t>
            </a:r>
            <a:r>
              <a:rPr lang="fr-CA" dirty="0" smtClean="0"/>
              <a:t> to </a:t>
            </a:r>
            <a:r>
              <a:rPr lang="fr-CA" dirty="0" err="1" smtClean="0"/>
              <a:t>appraise</a:t>
            </a:r>
            <a:r>
              <a:rPr lang="fr-CA" dirty="0" smtClean="0"/>
              <a:t> the </a:t>
            </a:r>
            <a:r>
              <a:rPr lang="fr-CA" dirty="0" err="1" smtClean="0"/>
              <a:t>quality</a:t>
            </a:r>
            <a:r>
              <a:rPr lang="fr-CA" dirty="0" smtClean="0"/>
              <a:t> of </a:t>
            </a:r>
            <a:r>
              <a:rPr lang="fr-CA" dirty="0" err="1" smtClean="0"/>
              <a:t>studies</a:t>
            </a:r>
            <a:endParaRPr lang="fr-CA" dirty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601" y="510735"/>
            <a:ext cx="8233971" cy="562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842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Results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12 articles of </a:t>
            </a:r>
            <a:r>
              <a:rPr lang="fr-CA" dirty="0" err="1" smtClean="0"/>
              <a:t>low</a:t>
            </a:r>
            <a:r>
              <a:rPr lang="fr-CA" dirty="0" smtClean="0"/>
              <a:t> to </a:t>
            </a:r>
            <a:r>
              <a:rPr lang="fr-CA" dirty="0" err="1" smtClean="0"/>
              <a:t>moderate</a:t>
            </a:r>
            <a:r>
              <a:rPr lang="fr-CA" dirty="0" smtClean="0"/>
              <a:t> </a:t>
            </a:r>
            <a:r>
              <a:rPr lang="fr-CA" dirty="0" err="1" smtClean="0"/>
              <a:t>quality</a:t>
            </a:r>
            <a:r>
              <a:rPr lang="fr-CA" dirty="0" smtClean="0"/>
              <a:t> of </a:t>
            </a:r>
            <a:r>
              <a:rPr lang="fr-CA" dirty="0" err="1" smtClean="0"/>
              <a:t>evidence</a:t>
            </a:r>
            <a:r>
              <a:rPr lang="fr-CA" dirty="0" smtClean="0"/>
              <a:t> </a:t>
            </a:r>
            <a:r>
              <a:rPr lang="fr-CA" dirty="0" err="1" smtClean="0"/>
              <a:t>were</a:t>
            </a:r>
            <a:r>
              <a:rPr lang="fr-CA" dirty="0" smtClean="0"/>
              <a:t> </a:t>
            </a:r>
            <a:r>
              <a:rPr lang="fr-CA" dirty="0" err="1" smtClean="0"/>
              <a:t>included</a:t>
            </a:r>
            <a:endParaRPr lang="fr-CA" dirty="0" smtClean="0"/>
          </a:p>
          <a:p>
            <a:endParaRPr lang="fr-CA" dirty="0"/>
          </a:p>
          <a:p>
            <a:r>
              <a:rPr lang="fr-CA" u="sng" dirty="0" smtClean="0"/>
              <a:t>Incidence of SI joint pain</a:t>
            </a:r>
          </a:p>
          <a:p>
            <a:pPr lvl="1"/>
            <a:endParaRPr lang="fr-CA" u="sng" dirty="0"/>
          </a:p>
          <a:p>
            <a:pPr lvl="1"/>
            <a:r>
              <a:rPr lang="fr-CA" dirty="0" smtClean="0"/>
              <a:t>1292 patients </a:t>
            </a:r>
            <a:r>
              <a:rPr lang="fr-CA" dirty="0" err="1" smtClean="0"/>
              <a:t>without</a:t>
            </a:r>
            <a:r>
              <a:rPr lang="fr-CA" dirty="0" smtClean="0"/>
              <a:t> extension of fusion to sacrum </a:t>
            </a:r>
            <a:r>
              <a:rPr lang="fr-CA" dirty="0" err="1" smtClean="0"/>
              <a:t>identified</a:t>
            </a:r>
            <a:endParaRPr lang="fr-CA" dirty="0" smtClean="0"/>
          </a:p>
          <a:p>
            <a:pPr lvl="2"/>
            <a:r>
              <a:rPr lang="fr-CA" dirty="0" smtClean="0"/>
              <a:t>101 patients </a:t>
            </a:r>
            <a:r>
              <a:rPr lang="fr-CA" dirty="0" err="1" smtClean="0"/>
              <a:t>with</a:t>
            </a:r>
            <a:r>
              <a:rPr lang="fr-CA" dirty="0" smtClean="0"/>
              <a:t> SI joint pain </a:t>
            </a:r>
            <a:r>
              <a:rPr lang="fr-CA" dirty="0" err="1" smtClean="0"/>
              <a:t>identified</a:t>
            </a:r>
            <a:r>
              <a:rPr lang="fr-CA" dirty="0" smtClean="0"/>
              <a:t> (7.8%)</a:t>
            </a:r>
          </a:p>
          <a:p>
            <a:pPr lvl="2"/>
            <a:endParaRPr lang="fr-CA" dirty="0" smtClean="0"/>
          </a:p>
          <a:p>
            <a:pPr lvl="1"/>
            <a:r>
              <a:rPr lang="fr-CA" dirty="0" smtClean="0"/>
              <a:t>1215 patients </a:t>
            </a:r>
            <a:r>
              <a:rPr lang="fr-CA" dirty="0" err="1" smtClean="0"/>
              <a:t>with</a:t>
            </a:r>
            <a:r>
              <a:rPr lang="fr-CA" dirty="0" smtClean="0"/>
              <a:t> extension of fusion to sacrum </a:t>
            </a:r>
            <a:r>
              <a:rPr lang="fr-CA" dirty="0" err="1" smtClean="0"/>
              <a:t>identified</a:t>
            </a:r>
            <a:endParaRPr lang="fr-CA" dirty="0" smtClean="0"/>
          </a:p>
          <a:p>
            <a:pPr lvl="2"/>
            <a:r>
              <a:rPr lang="fr-CA" dirty="0" smtClean="0"/>
              <a:t>120 patients </a:t>
            </a:r>
            <a:r>
              <a:rPr lang="fr-CA" dirty="0" err="1" smtClean="0"/>
              <a:t>with</a:t>
            </a:r>
            <a:r>
              <a:rPr lang="fr-CA" dirty="0" smtClean="0"/>
              <a:t> SI joint pain </a:t>
            </a:r>
            <a:r>
              <a:rPr lang="fr-CA" dirty="0" err="1" smtClean="0"/>
              <a:t>identified</a:t>
            </a:r>
            <a:r>
              <a:rPr lang="fr-CA" dirty="0" smtClean="0"/>
              <a:t> (9.8%)</a:t>
            </a:r>
          </a:p>
          <a:p>
            <a:endParaRPr lang="fr-CA" u="sng" dirty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667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Results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A" u="sng" dirty="0" smtClean="0"/>
          </a:p>
          <a:p>
            <a:r>
              <a:rPr lang="fr-CA" u="sng" dirty="0" smtClean="0"/>
              <a:t>Diagnostic </a:t>
            </a:r>
            <a:r>
              <a:rPr lang="fr-CA" u="sng" dirty="0" err="1" smtClean="0"/>
              <a:t>criteria</a:t>
            </a:r>
            <a:endParaRPr lang="fr-CA" u="sng" dirty="0" smtClean="0"/>
          </a:p>
          <a:p>
            <a:pPr lvl="1"/>
            <a:endParaRPr lang="fr-CA" u="sng" dirty="0"/>
          </a:p>
          <a:p>
            <a:pPr lvl="1"/>
            <a:r>
              <a:rPr lang="fr-CA" dirty="0" err="1" smtClean="0"/>
              <a:t>Heterogenous</a:t>
            </a:r>
            <a:r>
              <a:rPr lang="fr-CA" dirty="0" smtClean="0"/>
              <a:t> usage of </a:t>
            </a:r>
            <a:r>
              <a:rPr lang="fr-CA" dirty="0" err="1" smtClean="0"/>
              <a:t>fluoroscopic</a:t>
            </a:r>
            <a:r>
              <a:rPr lang="fr-CA" dirty="0" smtClean="0"/>
              <a:t> </a:t>
            </a:r>
            <a:r>
              <a:rPr lang="fr-CA" dirty="0" err="1" smtClean="0"/>
              <a:t>guided</a:t>
            </a:r>
            <a:r>
              <a:rPr lang="fr-CA" dirty="0" smtClean="0"/>
              <a:t> SI joint block for diagnose of SI joint pain post-</a:t>
            </a:r>
            <a:r>
              <a:rPr lang="fr-CA" dirty="0" err="1" smtClean="0"/>
              <a:t>operatively</a:t>
            </a:r>
            <a:endParaRPr lang="fr-CA" dirty="0" smtClean="0"/>
          </a:p>
          <a:p>
            <a:pPr lvl="1"/>
            <a:r>
              <a:rPr lang="fr-CA" dirty="0" smtClean="0"/>
              <a:t>Multiple </a:t>
            </a:r>
            <a:r>
              <a:rPr lang="fr-CA" dirty="0" err="1" smtClean="0"/>
              <a:t>clinical</a:t>
            </a:r>
            <a:r>
              <a:rPr lang="fr-CA" dirty="0" smtClean="0"/>
              <a:t> </a:t>
            </a:r>
            <a:r>
              <a:rPr lang="fr-CA" dirty="0" err="1" smtClean="0"/>
              <a:t>criteria</a:t>
            </a:r>
            <a:r>
              <a:rPr lang="fr-CA" dirty="0" smtClean="0"/>
              <a:t> and </a:t>
            </a:r>
            <a:r>
              <a:rPr lang="fr-CA" dirty="0" err="1" smtClean="0"/>
              <a:t>scales</a:t>
            </a:r>
            <a:r>
              <a:rPr lang="fr-CA" dirty="0" smtClean="0"/>
              <a:t> </a:t>
            </a:r>
            <a:r>
              <a:rPr lang="fr-CA" dirty="0" err="1" smtClean="0"/>
              <a:t>available</a:t>
            </a:r>
            <a:r>
              <a:rPr lang="fr-CA" dirty="0" smtClean="0"/>
              <a:t> for </a:t>
            </a:r>
            <a:r>
              <a:rPr lang="fr-CA" dirty="0" err="1" smtClean="0"/>
              <a:t>diagnosis</a:t>
            </a:r>
            <a:r>
              <a:rPr lang="fr-CA" dirty="0" smtClean="0"/>
              <a:t> of SI joint pain</a:t>
            </a:r>
          </a:p>
          <a:p>
            <a:pPr marL="457200" lvl="1" indent="0">
              <a:buNone/>
            </a:pPr>
            <a:endParaRPr lang="fr-CA" dirty="0" smtClean="0"/>
          </a:p>
          <a:p>
            <a:r>
              <a:rPr lang="en-US" u="sng" smtClean="0"/>
              <a:t>Heterogeneity</a:t>
            </a:r>
          </a:p>
          <a:p>
            <a:pPr lvl="1"/>
            <a:r>
              <a:rPr lang="en-US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statistic of 88%</a:t>
            </a:r>
            <a:r>
              <a:rPr lang="fr-CA" smtClean="0"/>
              <a:t> </a:t>
            </a:r>
            <a:endParaRPr lang="fr-CA" dirty="0" smtClean="0"/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66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current literature on SIJ pain after lumbar spine surgery is of poor quality.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Patients </a:t>
            </a:r>
            <a:r>
              <a:rPr lang="en-US" dirty="0"/>
              <a:t>with extended fusion to sacrum may have increased sacroiliac joint pain. </a:t>
            </a:r>
            <a:endParaRPr lang="en-US" dirty="0" smtClean="0"/>
          </a:p>
          <a:p>
            <a:endParaRPr lang="fr-CA" dirty="0"/>
          </a:p>
          <a:p>
            <a:r>
              <a:rPr lang="fr-CA" dirty="0" smtClean="0"/>
              <a:t>Prospective </a:t>
            </a:r>
            <a:r>
              <a:rPr lang="fr-CA" dirty="0" err="1" smtClean="0"/>
              <a:t>work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needed</a:t>
            </a:r>
            <a:r>
              <a:rPr lang="fr-CA" dirty="0" smtClean="0"/>
              <a:t> to </a:t>
            </a:r>
            <a:r>
              <a:rPr lang="fr-CA" dirty="0" err="1" smtClean="0"/>
              <a:t>evaluate</a:t>
            </a:r>
            <a:r>
              <a:rPr lang="fr-CA" dirty="0" smtClean="0"/>
              <a:t> SI joint pain </a:t>
            </a:r>
            <a:r>
              <a:rPr lang="fr-CA" dirty="0" err="1" smtClean="0"/>
              <a:t>after</a:t>
            </a:r>
            <a:r>
              <a:rPr lang="fr-CA" dirty="0" smtClean="0"/>
              <a:t> </a:t>
            </a:r>
            <a:r>
              <a:rPr lang="fr-CA" smtClean="0"/>
              <a:t>lumbosacral </a:t>
            </a:r>
            <a:r>
              <a:rPr lang="fr-CA" dirty="0" err="1" smtClean="0"/>
              <a:t>spine</a:t>
            </a:r>
            <a:r>
              <a:rPr lang="fr-CA" dirty="0" smtClean="0"/>
              <a:t> fusion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7872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270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Sacroiliac joint pain after lumbar spine fusion for degenerative diseases: A systematic review</vt:lpstr>
      <vt:lpstr>Disclosures</vt:lpstr>
      <vt:lpstr>Objectives</vt:lpstr>
      <vt:lpstr>Methods</vt:lpstr>
      <vt:lpstr>PowerPoint Presentation</vt:lpstr>
      <vt:lpstr>Results</vt:lpstr>
      <vt:lpstr>Results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Sacroiliac joint pain after lumbar spine fusion for degenerative diseases: A systematic review</dc:title>
  <dc:creator>Jesse Shen</dc:creator>
  <cp:lastModifiedBy>Jesse Shen</cp:lastModifiedBy>
  <cp:revision>8</cp:revision>
  <dcterms:created xsi:type="dcterms:W3CDTF">2021-01-19T17:25:28Z</dcterms:created>
  <dcterms:modified xsi:type="dcterms:W3CDTF">2021-01-19T19:05:28Z</dcterms:modified>
</cp:coreProperties>
</file>