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1AAA1-AD0A-4D74-BC80-A4088BCE14E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83F2E3A-F825-43AB-8970-AB373B02B40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Workload intensity significantly impacts rate and time to RTW post operatively</a:t>
          </a:r>
        </a:p>
      </dgm:t>
    </dgm:pt>
    <dgm:pt modelId="{CD2BD7D1-8860-408B-AAA0-57473394DBE7}" type="parTrans" cxnId="{E13D2575-5592-44DB-82DB-145AB8B6B495}">
      <dgm:prSet/>
      <dgm:spPr/>
      <dgm:t>
        <a:bodyPr/>
        <a:lstStyle/>
        <a:p>
          <a:endParaRPr lang="en-US"/>
        </a:p>
      </dgm:t>
    </dgm:pt>
    <dgm:pt modelId="{FA8BE582-7028-4D92-BF24-56BB95A72E14}" type="sibTrans" cxnId="{E13D2575-5592-44DB-82DB-145AB8B6B495}">
      <dgm:prSet/>
      <dgm:spPr/>
      <dgm:t>
        <a:bodyPr/>
        <a:lstStyle/>
        <a:p>
          <a:endParaRPr lang="en-US"/>
        </a:p>
      </dgm:t>
    </dgm:pt>
    <dgm:pt modelId="{EAC243CB-72A1-44C3-AA4E-5A0D97059D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three groups (sedentary, light-moderate and heavy-very heavy) had high rates of RTW </a:t>
          </a:r>
        </a:p>
      </dgm:t>
    </dgm:pt>
    <dgm:pt modelId="{E3ED0B11-3717-4706-BF42-A9F7AE2A14E3}" type="parTrans" cxnId="{4D1F5817-9A3E-41FF-87C7-C426A4B64968}">
      <dgm:prSet/>
      <dgm:spPr/>
      <dgm:t>
        <a:bodyPr/>
        <a:lstStyle/>
        <a:p>
          <a:endParaRPr lang="en-US"/>
        </a:p>
      </dgm:t>
    </dgm:pt>
    <dgm:pt modelId="{976F5542-37A6-4884-A2F1-2BFDEF78CDE2}" type="sibTrans" cxnId="{4D1F5817-9A3E-41FF-87C7-C426A4B64968}">
      <dgm:prSet/>
      <dgm:spPr/>
      <dgm:t>
        <a:bodyPr/>
        <a:lstStyle/>
        <a:p>
          <a:endParaRPr lang="en-US"/>
        </a:p>
      </dgm:t>
    </dgm:pt>
    <dgm:pt modelId="{F765E573-325C-4D08-9312-9BFF2C5AF0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Majority of surgeons agree that time to RTW should be tailored according to workload</a:t>
          </a:r>
        </a:p>
      </dgm:t>
    </dgm:pt>
    <dgm:pt modelId="{77B5B044-F415-4F34-8D27-AF8583E72292}" type="parTrans" cxnId="{97F1707D-6B16-4350-BAA9-1A5A92B615BE}">
      <dgm:prSet/>
      <dgm:spPr/>
      <dgm:t>
        <a:bodyPr/>
        <a:lstStyle/>
        <a:p>
          <a:endParaRPr lang="en-US"/>
        </a:p>
      </dgm:t>
    </dgm:pt>
    <dgm:pt modelId="{8EC11595-586C-4817-B7E0-7C1967604F6B}" type="sibTrans" cxnId="{97F1707D-6B16-4350-BAA9-1A5A92B615BE}">
      <dgm:prSet/>
      <dgm:spPr/>
      <dgm:t>
        <a:bodyPr/>
        <a:lstStyle/>
        <a:p>
          <a:endParaRPr lang="en-US"/>
        </a:p>
      </dgm:t>
    </dgm:pt>
    <dgm:pt modelId="{4A897F7D-6CFE-424A-A444-A15579570D84}" type="pres">
      <dgm:prSet presAssocID="{AD11AAA1-AD0A-4D74-BC80-A4088BCE14EC}" presName="root" presStyleCnt="0">
        <dgm:presLayoutVars>
          <dgm:dir/>
          <dgm:resizeHandles val="exact"/>
        </dgm:presLayoutVars>
      </dgm:prSet>
      <dgm:spPr/>
    </dgm:pt>
    <dgm:pt modelId="{4E8C44BF-246A-42DA-AF33-8C7C04A20836}" type="pres">
      <dgm:prSet presAssocID="{B83F2E3A-F825-43AB-8970-AB373B02B40D}" presName="compNode" presStyleCnt="0"/>
      <dgm:spPr/>
    </dgm:pt>
    <dgm:pt modelId="{902140D0-2580-4506-AEED-0039CB698021}" type="pres">
      <dgm:prSet presAssocID="{B83F2E3A-F825-43AB-8970-AB373B02B40D}" presName="bgRect" presStyleLbl="bgShp" presStyleIdx="0" presStyleCnt="3"/>
      <dgm:spPr/>
    </dgm:pt>
    <dgm:pt modelId="{6AB14B93-6F3C-4255-AADF-F3D9F33DBEFE}" type="pres">
      <dgm:prSet presAssocID="{B83F2E3A-F825-43AB-8970-AB373B02B4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37E5409-2064-4F23-AA1B-EB77EE863C0C}" type="pres">
      <dgm:prSet presAssocID="{B83F2E3A-F825-43AB-8970-AB373B02B40D}" presName="spaceRect" presStyleCnt="0"/>
      <dgm:spPr/>
    </dgm:pt>
    <dgm:pt modelId="{6A851E7A-9274-4886-8493-5857A7694BC3}" type="pres">
      <dgm:prSet presAssocID="{B83F2E3A-F825-43AB-8970-AB373B02B40D}" presName="parTx" presStyleLbl="revTx" presStyleIdx="0" presStyleCnt="3">
        <dgm:presLayoutVars>
          <dgm:chMax val="0"/>
          <dgm:chPref val="0"/>
        </dgm:presLayoutVars>
      </dgm:prSet>
      <dgm:spPr/>
    </dgm:pt>
    <dgm:pt modelId="{45BD2937-4F09-4FAD-9DA1-E0EF98FB22DA}" type="pres">
      <dgm:prSet presAssocID="{FA8BE582-7028-4D92-BF24-56BB95A72E14}" presName="sibTrans" presStyleCnt="0"/>
      <dgm:spPr/>
    </dgm:pt>
    <dgm:pt modelId="{673739A6-F1DB-4F76-ACDA-4D7F3DDEF58C}" type="pres">
      <dgm:prSet presAssocID="{EAC243CB-72A1-44C3-AA4E-5A0D97059DBE}" presName="compNode" presStyleCnt="0"/>
      <dgm:spPr/>
    </dgm:pt>
    <dgm:pt modelId="{AA3818E6-60A3-41E5-8359-E233D32DE61D}" type="pres">
      <dgm:prSet presAssocID="{EAC243CB-72A1-44C3-AA4E-5A0D97059DBE}" presName="bgRect" presStyleLbl="bgShp" presStyleIdx="1" presStyleCnt="3"/>
      <dgm:spPr/>
    </dgm:pt>
    <dgm:pt modelId="{FE65E19E-2095-4BDA-B387-53AC0B111CBA}" type="pres">
      <dgm:prSet presAssocID="{EAC243CB-72A1-44C3-AA4E-5A0D97059DB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794E6C95-797B-45FC-B14D-2B158DB5D6CE}" type="pres">
      <dgm:prSet presAssocID="{EAC243CB-72A1-44C3-AA4E-5A0D97059DBE}" presName="spaceRect" presStyleCnt="0"/>
      <dgm:spPr/>
    </dgm:pt>
    <dgm:pt modelId="{FCE1DD6E-806A-45D5-8EE0-41B9CAB8DC78}" type="pres">
      <dgm:prSet presAssocID="{EAC243CB-72A1-44C3-AA4E-5A0D97059DBE}" presName="parTx" presStyleLbl="revTx" presStyleIdx="1" presStyleCnt="3">
        <dgm:presLayoutVars>
          <dgm:chMax val="0"/>
          <dgm:chPref val="0"/>
        </dgm:presLayoutVars>
      </dgm:prSet>
      <dgm:spPr/>
    </dgm:pt>
    <dgm:pt modelId="{FB66359B-E31E-45BD-A115-2C4794B9CB20}" type="pres">
      <dgm:prSet presAssocID="{976F5542-37A6-4884-A2F1-2BFDEF78CDE2}" presName="sibTrans" presStyleCnt="0"/>
      <dgm:spPr/>
    </dgm:pt>
    <dgm:pt modelId="{42E78964-B0FC-49CF-B12D-FAF29B508C44}" type="pres">
      <dgm:prSet presAssocID="{F765E573-325C-4D08-9312-9BFF2C5AF0F5}" presName="compNode" presStyleCnt="0"/>
      <dgm:spPr/>
    </dgm:pt>
    <dgm:pt modelId="{6F8EC86A-28F5-4CF4-97F9-0AF649C13965}" type="pres">
      <dgm:prSet presAssocID="{F765E573-325C-4D08-9312-9BFF2C5AF0F5}" presName="bgRect" presStyleLbl="bgShp" presStyleIdx="2" presStyleCnt="3"/>
      <dgm:spPr/>
    </dgm:pt>
    <dgm:pt modelId="{7940E4E0-0B44-4E0F-91B7-BBE55D11F8A0}" type="pres">
      <dgm:prSet presAssocID="{F765E573-325C-4D08-9312-9BFF2C5AF0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EA6F2EF-C8BC-4318-8C34-2DEC8DD097BB}" type="pres">
      <dgm:prSet presAssocID="{F765E573-325C-4D08-9312-9BFF2C5AF0F5}" presName="spaceRect" presStyleCnt="0"/>
      <dgm:spPr/>
    </dgm:pt>
    <dgm:pt modelId="{1D3C9275-DA07-424E-B4E7-B2C9B478E722}" type="pres">
      <dgm:prSet presAssocID="{F765E573-325C-4D08-9312-9BFF2C5AF0F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545B70E-355E-4A3D-8269-38703BBC89D1}" type="presOf" srcId="{EAC243CB-72A1-44C3-AA4E-5A0D97059DBE}" destId="{FCE1DD6E-806A-45D5-8EE0-41B9CAB8DC78}" srcOrd="0" destOrd="0" presId="urn:microsoft.com/office/officeart/2018/2/layout/IconVerticalSolidList"/>
    <dgm:cxn modelId="{4D1F5817-9A3E-41FF-87C7-C426A4B64968}" srcId="{AD11AAA1-AD0A-4D74-BC80-A4088BCE14EC}" destId="{EAC243CB-72A1-44C3-AA4E-5A0D97059DBE}" srcOrd="1" destOrd="0" parTransId="{E3ED0B11-3717-4706-BF42-A9F7AE2A14E3}" sibTransId="{976F5542-37A6-4884-A2F1-2BFDEF78CDE2}"/>
    <dgm:cxn modelId="{CA92A22E-DCB7-44B9-8048-738A541DA257}" type="presOf" srcId="{F765E573-325C-4D08-9312-9BFF2C5AF0F5}" destId="{1D3C9275-DA07-424E-B4E7-B2C9B478E722}" srcOrd="0" destOrd="0" presId="urn:microsoft.com/office/officeart/2018/2/layout/IconVerticalSolidList"/>
    <dgm:cxn modelId="{E13D2575-5592-44DB-82DB-145AB8B6B495}" srcId="{AD11AAA1-AD0A-4D74-BC80-A4088BCE14EC}" destId="{B83F2E3A-F825-43AB-8970-AB373B02B40D}" srcOrd="0" destOrd="0" parTransId="{CD2BD7D1-8860-408B-AAA0-57473394DBE7}" sibTransId="{FA8BE582-7028-4D92-BF24-56BB95A72E14}"/>
    <dgm:cxn modelId="{97F1707D-6B16-4350-BAA9-1A5A92B615BE}" srcId="{AD11AAA1-AD0A-4D74-BC80-A4088BCE14EC}" destId="{F765E573-325C-4D08-9312-9BFF2C5AF0F5}" srcOrd="2" destOrd="0" parTransId="{77B5B044-F415-4F34-8D27-AF8583E72292}" sibTransId="{8EC11595-586C-4817-B7E0-7C1967604F6B}"/>
    <dgm:cxn modelId="{A36D9296-0D90-4D82-8753-4BCDC5A33A15}" type="presOf" srcId="{AD11AAA1-AD0A-4D74-BC80-A4088BCE14EC}" destId="{4A897F7D-6CFE-424A-A444-A15579570D84}" srcOrd="0" destOrd="0" presId="urn:microsoft.com/office/officeart/2018/2/layout/IconVerticalSolidList"/>
    <dgm:cxn modelId="{A135E0D8-E1C7-47E2-8267-DA6BCC01CB60}" type="presOf" srcId="{B83F2E3A-F825-43AB-8970-AB373B02B40D}" destId="{6A851E7A-9274-4886-8493-5857A7694BC3}" srcOrd="0" destOrd="0" presId="urn:microsoft.com/office/officeart/2018/2/layout/IconVerticalSolidList"/>
    <dgm:cxn modelId="{F3544CB7-B3B3-4DBC-83A1-EE2CB93C1230}" type="presParOf" srcId="{4A897F7D-6CFE-424A-A444-A15579570D84}" destId="{4E8C44BF-246A-42DA-AF33-8C7C04A20836}" srcOrd="0" destOrd="0" presId="urn:microsoft.com/office/officeart/2018/2/layout/IconVerticalSolidList"/>
    <dgm:cxn modelId="{9AADC4A2-0DEA-4069-9A0B-6361E12CD61E}" type="presParOf" srcId="{4E8C44BF-246A-42DA-AF33-8C7C04A20836}" destId="{902140D0-2580-4506-AEED-0039CB698021}" srcOrd="0" destOrd="0" presId="urn:microsoft.com/office/officeart/2018/2/layout/IconVerticalSolidList"/>
    <dgm:cxn modelId="{BC86BC5A-B02C-4D50-A697-D151FC7A755F}" type="presParOf" srcId="{4E8C44BF-246A-42DA-AF33-8C7C04A20836}" destId="{6AB14B93-6F3C-4255-AADF-F3D9F33DBEFE}" srcOrd="1" destOrd="0" presId="urn:microsoft.com/office/officeart/2018/2/layout/IconVerticalSolidList"/>
    <dgm:cxn modelId="{6A7C4142-656A-4178-9DD1-0EC7037F2C89}" type="presParOf" srcId="{4E8C44BF-246A-42DA-AF33-8C7C04A20836}" destId="{137E5409-2064-4F23-AA1B-EB77EE863C0C}" srcOrd="2" destOrd="0" presId="urn:microsoft.com/office/officeart/2018/2/layout/IconVerticalSolidList"/>
    <dgm:cxn modelId="{921E864B-78D8-4231-9BAC-913E962E0381}" type="presParOf" srcId="{4E8C44BF-246A-42DA-AF33-8C7C04A20836}" destId="{6A851E7A-9274-4886-8493-5857A7694BC3}" srcOrd="3" destOrd="0" presId="urn:microsoft.com/office/officeart/2018/2/layout/IconVerticalSolidList"/>
    <dgm:cxn modelId="{61FAD1D7-F24B-4F24-B955-162179F1AB13}" type="presParOf" srcId="{4A897F7D-6CFE-424A-A444-A15579570D84}" destId="{45BD2937-4F09-4FAD-9DA1-E0EF98FB22DA}" srcOrd="1" destOrd="0" presId="urn:microsoft.com/office/officeart/2018/2/layout/IconVerticalSolidList"/>
    <dgm:cxn modelId="{415C5C63-2F53-4325-9422-3A8BDC589617}" type="presParOf" srcId="{4A897F7D-6CFE-424A-A444-A15579570D84}" destId="{673739A6-F1DB-4F76-ACDA-4D7F3DDEF58C}" srcOrd="2" destOrd="0" presId="urn:microsoft.com/office/officeart/2018/2/layout/IconVerticalSolidList"/>
    <dgm:cxn modelId="{86F84494-2F62-49F0-A14D-77696AE0EFFD}" type="presParOf" srcId="{673739A6-F1DB-4F76-ACDA-4D7F3DDEF58C}" destId="{AA3818E6-60A3-41E5-8359-E233D32DE61D}" srcOrd="0" destOrd="0" presId="urn:microsoft.com/office/officeart/2018/2/layout/IconVerticalSolidList"/>
    <dgm:cxn modelId="{CA6A56E1-07D0-473E-B319-699CC4BAEC1C}" type="presParOf" srcId="{673739A6-F1DB-4F76-ACDA-4D7F3DDEF58C}" destId="{FE65E19E-2095-4BDA-B387-53AC0B111CBA}" srcOrd="1" destOrd="0" presId="urn:microsoft.com/office/officeart/2018/2/layout/IconVerticalSolidList"/>
    <dgm:cxn modelId="{D99272AC-8569-4CCD-8073-34C6A9ADC692}" type="presParOf" srcId="{673739A6-F1DB-4F76-ACDA-4D7F3DDEF58C}" destId="{794E6C95-797B-45FC-B14D-2B158DB5D6CE}" srcOrd="2" destOrd="0" presId="urn:microsoft.com/office/officeart/2018/2/layout/IconVerticalSolidList"/>
    <dgm:cxn modelId="{08A5CB9E-9D2E-43C5-8A42-201C051C6639}" type="presParOf" srcId="{673739A6-F1DB-4F76-ACDA-4D7F3DDEF58C}" destId="{FCE1DD6E-806A-45D5-8EE0-41B9CAB8DC78}" srcOrd="3" destOrd="0" presId="urn:microsoft.com/office/officeart/2018/2/layout/IconVerticalSolidList"/>
    <dgm:cxn modelId="{E5E28D14-D3FE-40E9-939F-1E0588587A43}" type="presParOf" srcId="{4A897F7D-6CFE-424A-A444-A15579570D84}" destId="{FB66359B-E31E-45BD-A115-2C4794B9CB20}" srcOrd="3" destOrd="0" presId="urn:microsoft.com/office/officeart/2018/2/layout/IconVerticalSolidList"/>
    <dgm:cxn modelId="{57C417F2-56AA-4E99-9C4A-56C9E71F1FDD}" type="presParOf" srcId="{4A897F7D-6CFE-424A-A444-A15579570D84}" destId="{42E78964-B0FC-49CF-B12D-FAF29B508C44}" srcOrd="4" destOrd="0" presId="urn:microsoft.com/office/officeart/2018/2/layout/IconVerticalSolidList"/>
    <dgm:cxn modelId="{6D629F0F-CB00-4B5C-84AA-C69D2953780C}" type="presParOf" srcId="{42E78964-B0FC-49CF-B12D-FAF29B508C44}" destId="{6F8EC86A-28F5-4CF4-97F9-0AF649C13965}" srcOrd="0" destOrd="0" presId="urn:microsoft.com/office/officeart/2018/2/layout/IconVerticalSolidList"/>
    <dgm:cxn modelId="{2193D7EA-7DA0-42B3-851F-7A341882CD7E}" type="presParOf" srcId="{42E78964-B0FC-49CF-B12D-FAF29B508C44}" destId="{7940E4E0-0B44-4E0F-91B7-BBE55D11F8A0}" srcOrd="1" destOrd="0" presId="urn:microsoft.com/office/officeart/2018/2/layout/IconVerticalSolidList"/>
    <dgm:cxn modelId="{EA935614-4DC1-49D1-BF04-3A1E0085C480}" type="presParOf" srcId="{42E78964-B0FC-49CF-B12D-FAF29B508C44}" destId="{3EA6F2EF-C8BC-4318-8C34-2DEC8DD097BB}" srcOrd="2" destOrd="0" presId="urn:microsoft.com/office/officeart/2018/2/layout/IconVerticalSolidList"/>
    <dgm:cxn modelId="{730A6264-5274-4C92-BBBC-D7226F9DF577}" type="presParOf" srcId="{42E78964-B0FC-49CF-B12D-FAF29B508C44}" destId="{1D3C9275-DA07-424E-B4E7-B2C9B478E72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140D0-2580-4506-AEED-0039CB698021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B14B93-6F3C-4255-AADF-F3D9F33DBEFE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51E7A-9274-4886-8493-5857A7694BC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Workload intensity significantly impacts rate and time to RTW post operatively</a:t>
          </a:r>
        </a:p>
      </dsp:txBody>
      <dsp:txXfrm>
        <a:off x="1435590" y="531"/>
        <a:ext cx="9080009" cy="1242935"/>
      </dsp:txXfrm>
    </dsp:sp>
    <dsp:sp modelId="{AA3818E6-60A3-41E5-8359-E233D32DE61D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5E19E-2095-4BDA-B387-53AC0B111CB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E1DD6E-806A-45D5-8EE0-41B9CAB8DC78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 three groups (sedentary, light-moderate and heavy-very heavy) had high rates of RTW </a:t>
          </a:r>
        </a:p>
      </dsp:txBody>
      <dsp:txXfrm>
        <a:off x="1435590" y="1554201"/>
        <a:ext cx="9080009" cy="1242935"/>
      </dsp:txXfrm>
    </dsp:sp>
    <dsp:sp modelId="{6F8EC86A-28F5-4CF4-97F9-0AF649C13965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0E4E0-0B44-4E0F-91B7-BBE55D11F8A0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C9275-DA07-424E-B4E7-B2C9B478E722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Majority of surgeons agree that time to RTW should be tailored according to workload</a:t>
          </a:r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D3D7-25E6-46AB-AC83-66DF78867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473A62-816F-4ADE-8AAB-92A877B94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6B9F4-FC27-4877-895C-6577B951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CB86-EF81-4A0A-8886-62423499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E2BB0-CC06-40DB-BF6A-CB918287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10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567A-424D-44CD-832C-7D5F8DA8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EA494C-63F1-49F1-9261-A18E133E3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51EA-B39B-42E1-87FC-D3F1689C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A0C0-6116-4E2D-8393-CAFEB8A3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4F602-66D4-4C21-8DCB-12E15D74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07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92225-CE8C-4AD8-A072-5C4CFA4DF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DEB8F-C82D-4BB9-9A8D-AA50425A8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0783B-D006-4314-BE27-C72A5E65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E4017-AB17-4EF8-8998-25FB5EDB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D316C-E711-424E-BC34-F16CE451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894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256F-7558-4AE1-8B79-35C3804D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85268-FCD2-4C58-8A3C-A4A95BDF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FF18C-CF84-489B-8221-F2357B81A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B5A06-6A90-412A-9959-EF90F281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E75B-6A47-49B5-B999-D26794A21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52A44-6F73-440A-90A2-76030BD7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BB65B-644E-44C8-B77C-D6DCC1FF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A6AAB-AD35-4701-B419-095E562F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D23FC-2358-463D-8C58-9148F22A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A2BB2-475D-4221-BB7F-972B860CF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885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73F2-7B3B-4FB1-8EEE-9C9B5262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2FAF6-DC67-462D-87DA-11826BC00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7235F-D952-4A28-8F52-F8C41876C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03180-EE75-4696-922E-CA9E1C91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79FD3-224A-4D02-A46F-56D30F71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89047-2F95-4A1C-AE97-38EBB790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624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F743C-E6B5-4FD2-A126-B6C4AD1E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C12DE-C115-4608-A9AB-42200F464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33A18-570F-4947-9AFE-F636D8522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FCB5C-DA2B-45F0-A81A-A7B688A0A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2B79A-F1C1-48D0-A837-A9F6E1AC3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1557E-370C-4913-AF58-DEE3A037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2890D8-0122-40DD-AD8B-A7DB6A2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6735A5-49F2-46D9-BF51-B2F60E18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484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CCB9A-8FA7-4E1E-93B8-1B42AA33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F2E39D-BE9C-4CB5-A1C1-50C8EE1EF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004CC-7A58-4A23-9D99-EEC7FABD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8906F-94B6-43BA-B7F0-1BF42693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661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4299A8-46C8-49D8-9C13-B37492C43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1660BE-C422-4361-9247-CDBB0B32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FC192-B7B6-4933-A1C1-2184051E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546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97E0C-21AA-4FC3-9027-F6BA53A5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5E782-C2FD-4855-84A4-F7F474A8D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D34B1-AE3C-45E1-BFF0-0E1B8A34A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900AC-93ED-4ACC-8B4B-D3A5E33D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9CA0D-1957-496E-8646-0C833FBC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D8125-F20A-40E9-9DAE-2A89E301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483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157AD-AD12-4E5E-99E7-9CEEBB021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8A82B-DBC6-4572-AE4C-540A8E4C5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C9415-580B-440E-8805-55F7B6CB1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A21FC-1C84-432C-A028-B90011EE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A534B-E6B8-4EF8-9AFA-97212B6F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233C6-D810-4FE8-B32D-653CDDD4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87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E3B06-0DF0-4779-B526-C25A6757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B64E2-2263-4194-AE2D-CDB263059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C5249-C80A-4456-A75B-77D23BAA8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359B-B8B4-49E4-A2AF-F7DA54B8E8C1}" type="datetimeFigureOut">
              <a:rPr lang="en-CA" smtClean="0"/>
              <a:t>2021-01-08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3CEDE-70C4-4D4F-B277-4A2F79A91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E0778-5F5E-49D6-BAC3-22329AE8D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64859-4EA0-4306-B09D-C31CB8E57CB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610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32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77B8E0-4C34-4287-A873-80D9EA16E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490" y="509664"/>
            <a:ext cx="4982510" cy="3841184"/>
          </a:xfrm>
        </p:spPr>
        <p:txBody>
          <a:bodyPr>
            <a:noAutofit/>
          </a:bodyPr>
          <a:lstStyle/>
          <a:p>
            <a:r>
              <a:rPr lang="en-C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 Canadian Perspective on the Effect of Patient Workload Intensity on Return to Work after Elective Lumbar Spine Surgery</a:t>
            </a:r>
            <a:endParaRPr lang="en-C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Rectangle 3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36">
            <a:extLst>
              <a:ext uri="{FF2B5EF4-FFF2-40B4-BE49-F238E27FC236}">
                <a16:creationId xmlns:a16="http://schemas.microsoft.com/office/drawing/2014/main" id="{0924561D-756D-410B-973A-E68C2552C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77AF0971-0074-4E4E-9318-C1990C6FF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0849707A-24B1-45E4-8493-5DC15C57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E0FFD705-F03C-46B0-ABB9-3C24E0931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520B12C0-88D0-4F6F-9F29-38E4D1D61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DEDD5A45-3641-4FE7-8375-EECF2DC9D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9BF55CA-60FC-479D-A85E-48626FC1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AFBE5BF-E87A-408F-BBBD-44C3D04C0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1C27CF92-D148-45C8-88B6-F450B63DF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:a16="http://schemas.microsoft.com/office/drawing/2014/main" id="{51CA2232-D147-480C-B1EE-665EE6ACC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7E67D92D-1CA9-43CE-8150-DF504F2BF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7B273169-B674-4C50-A14D-A943B9979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DF6183FA-653E-4533-9A0B-D249EC0B1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A82EFE58-AAB0-4925-A176-6FF36BF87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3122AE75-4DBB-4E14-B0CA-DD1EAD89C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4ED7E672-90FC-4E8C-9C43-3AAE391C6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5C0019E-5136-4C5E-A223-1E1717FD4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9705F60-CFE6-47C5-96E5-05E7731FC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090E047C-18BC-4180-8D10-9F18F517BA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A153194A-C8B1-46DB-9C6B-9847B06FA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C0235EA-4E98-43EA-9AAE-2BD893DEA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4" descr="Image result for vancouver spine surgery institute">
            <a:extLst>
              <a:ext uri="{FF2B5EF4-FFF2-40B4-BE49-F238E27FC236}">
                <a16:creationId xmlns:a16="http://schemas.microsoft.com/office/drawing/2014/main" id="{7844DA47-180D-46B3-8D02-7F8031195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5575" y="938667"/>
            <a:ext cx="5431500" cy="196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650"/>
            <a:ext cx="606972" cy="362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6" descr="Image result for canadian spine society">
            <a:extLst>
              <a:ext uri="{FF2B5EF4-FFF2-40B4-BE49-F238E27FC236}">
                <a16:creationId xmlns:a16="http://schemas.microsoft.com/office/drawing/2014/main" id="{09B7DE17-5135-4AA4-9F7E-EB79F7B0D1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7458075" y="3482472"/>
            <a:ext cx="3150184" cy="261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BF5155-D6CC-E84B-AE61-D1E79BA641DF}"/>
              </a:ext>
            </a:extLst>
          </p:cNvPr>
          <p:cNvSpPr txBox="1"/>
          <p:nvPr/>
        </p:nvSpPr>
        <p:spPr>
          <a:xfrm>
            <a:off x="1113489" y="4744677"/>
            <a:ext cx="5106335" cy="1448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Supriya Singh, 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Tamir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Ailon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Nicolas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Dea</a:t>
            </a:r>
            <a:r>
              <a:rPr lang="en-CA" sz="1200" i="1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Jerome Paquet, Edward Abraham, Chris Bailey, Henry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Ahn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Peter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Jarzem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Alex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Soroceanu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Michael Johnson, Guy Hogan, Eugene Wai, Andrew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Nataraj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Joel Finkelstein, Andrew Glennie, Naz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Attabib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Adrienne Kelly, Sean Christie, Hamilton Hall, Raja Rampersaud, Neil Manson, Ken Thomas, Greg McIntosh, Charles Fisher, </a:t>
            </a:r>
            <a:r>
              <a:rPr lang="en-CA" sz="1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Raphaële</a:t>
            </a:r>
            <a:r>
              <a:rPr lang="en-CA" sz="1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Charest-Morin</a:t>
            </a:r>
            <a:endParaRPr lang="en-CA" sz="12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9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A32BD2-3191-45F7-8E37-E2829430D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610" y="643467"/>
            <a:ext cx="4470779" cy="5571065"/>
          </a:xfrm>
          <a:prstGeom prst="rect">
            <a:avLst/>
          </a:prstGeom>
        </p:spPr>
      </p:pic>
      <p:pic>
        <p:nvPicPr>
          <p:cNvPr id="3" name="Picture 6" descr="Image result for canadian spine society">
            <a:extLst>
              <a:ext uri="{FF2B5EF4-FFF2-40B4-BE49-F238E27FC236}">
                <a16:creationId xmlns:a16="http://schemas.microsoft.com/office/drawing/2014/main" id="{04E2844B-3E37-8B42-9ABD-347BB0C851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627578" y="5674244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85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AFB845-C349-4227-9FE5-8012670A4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en-US" sz="4600"/>
              <a:t>Return to Work (RTW) in the Canadian Population after Elective Lumbar Spine Surgery</a:t>
            </a:r>
            <a:endParaRPr lang="en-CA" sz="460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064CB-49B5-4A1A-B249-802C3A30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734" y="750307"/>
            <a:ext cx="5369326" cy="5357387"/>
          </a:xfrm>
        </p:spPr>
        <p:txBody>
          <a:bodyPr anchor="ctr">
            <a:normAutofit/>
          </a:bodyPr>
          <a:lstStyle/>
          <a:p>
            <a:r>
              <a:rPr lang="en-US" sz="2200" dirty="0"/>
              <a:t>This group has previously published the overall rate of RTW is 71%, with a median time to RTW of 6-8 weeks for non fusion and 12 weeks for fusion procedures.</a:t>
            </a:r>
          </a:p>
          <a:p>
            <a:endParaRPr lang="en-US" sz="2200" dirty="0"/>
          </a:p>
          <a:p>
            <a:r>
              <a:rPr lang="en-US" sz="2200" b="1" dirty="0"/>
              <a:t>The primary objective of this study was to determine the effects of workload intensity on rate and time to RTW.</a:t>
            </a:r>
          </a:p>
          <a:p>
            <a:endParaRPr lang="en-US" sz="2200" b="1" dirty="0"/>
          </a:p>
          <a:p>
            <a:r>
              <a:rPr lang="en-US" sz="2200" b="1" dirty="0"/>
              <a:t>The secondary objective was to explore Canadian surgeons’ recommendations about optimal time to RTW stratified by workload intensity</a:t>
            </a:r>
            <a:endParaRPr lang="en-CA" sz="2200" b="1" dirty="0"/>
          </a:p>
        </p:txBody>
      </p:sp>
      <p:pic>
        <p:nvPicPr>
          <p:cNvPr id="57" name="Picture 6" descr="Image result for canadian spine society">
            <a:extLst>
              <a:ext uri="{FF2B5EF4-FFF2-40B4-BE49-F238E27FC236}">
                <a16:creationId xmlns:a16="http://schemas.microsoft.com/office/drawing/2014/main" id="{6067069F-6056-9E44-A833-59C80C45E8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627578" y="5674244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346C26-322C-4356-A627-953433699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en-US" sz="4600"/>
              <a:t>CSORN database</a:t>
            </a:r>
            <a:endParaRPr lang="en-CA" sz="460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9FF4D-9DB3-49AD-890A-F8A39D61F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734" y="750307"/>
            <a:ext cx="5369326" cy="5357387"/>
          </a:xfrm>
        </p:spPr>
        <p:txBody>
          <a:bodyPr anchor="ctr">
            <a:normAutofit/>
          </a:bodyPr>
          <a:lstStyle/>
          <a:p>
            <a:r>
              <a:rPr lang="en-US" sz="2200" dirty="0"/>
              <a:t>Retrospective study </a:t>
            </a:r>
          </a:p>
          <a:p>
            <a:r>
              <a:rPr lang="en-US" sz="2200" dirty="0"/>
              <a:t>Enrollment January 2015 – December 2018</a:t>
            </a:r>
          </a:p>
          <a:p>
            <a:r>
              <a:rPr lang="en-US" sz="2200" dirty="0"/>
              <a:t>Inclusion: employed patients undergoing 1-2 level elective lumbar spine surgery</a:t>
            </a:r>
          </a:p>
          <a:p>
            <a:r>
              <a:rPr lang="en-US" sz="2200" dirty="0"/>
              <a:t>RTW was analyzed based on workload/daily lifting requirements:</a:t>
            </a:r>
            <a:endParaRPr lang="en-CA" sz="2200" dirty="0"/>
          </a:p>
          <a:p>
            <a:pPr lvl="1"/>
            <a:r>
              <a:rPr lang="en-CA" sz="2200" dirty="0"/>
              <a:t>&lt;10 lbs sedentary</a:t>
            </a:r>
          </a:p>
          <a:p>
            <a:pPr lvl="1"/>
            <a:r>
              <a:rPr lang="en-CA" sz="2200" dirty="0"/>
              <a:t>&lt;50 lbs light-moderate</a:t>
            </a:r>
          </a:p>
          <a:p>
            <a:pPr lvl="1"/>
            <a:r>
              <a:rPr lang="en-CA" sz="2200" dirty="0"/>
              <a:t>&gt;50 lbs moderate-very heavy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Survey to CSORN surgeons about their recommendations for RTW based on workload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</p:txBody>
      </p:sp>
      <p:pic>
        <p:nvPicPr>
          <p:cNvPr id="53" name="Picture 6" descr="Image result for canadian spine society">
            <a:extLst>
              <a:ext uri="{FF2B5EF4-FFF2-40B4-BE49-F238E27FC236}">
                <a16:creationId xmlns:a16="http://schemas.microsoft.com/office/drawing/2014/main" id="{DE32F8DE-B450-E542-8407-7167F39330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627578" y="5674244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62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5435-7E4A-4F4C-9C1A-AA9FE94B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A32B22-951F-4D04-A30B-2C240D3684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371276"/>
              </p:ext>
            </p:extLst>
          </p:nvPr>
        </p:nvGraphicFramePr>
        <p:xfrm>
          <a:off x="245340" y="2578894"/>
          <a:ext cx="11407488" cy="367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562">
                  <a:extLst>
                    <a:ext uri="{9D8B030D-6E8A-4147-A177-3AD203B41FA5}">
                      <a16:colId xmlns:a16="http://schemas.microsoft.com/office/drawing/2014/main" val="1926779369"/>
                    </a:ext>
                  </a:extLst>
                </a:gridCol>
                <a:gridCol w="2413720">
                  <a:extLst>
                    <a:ext uri="{9D8B030D-6E8A-4147-A177-3AD203B41FA5}">
                      <a16:colId xmlns:a16="http://schemas.microsoft.com/office/drawing/2014/main" val="336314040"/>
                    </a:ext>
                  </a:extLst>
                </a:gridCol>
                <a:gridCol w="2857418">
                  <a:extLst>
                    <a:ext uri="{9D8B030D-6E8A-4147-A177-3AD203B41FA5}">
                      <a16:colId xmlns:a16="http://schemas.microsoft.com/office/drawing/2014/main" val="3755228883"/>
                    </a:ext>
                  </a:extLst>
                </a:gridCol>
                <a:gridCol w="2901788">
                  <a:extLst>
                    <a:ext uri="{9D8B030D-6E8A-4147-A177-3AD203B41FA5}">
                      <a16:colId xmlns:a16="http://schemas.microsoft.com/office/drawing/2014/main" val="3731463693"/>
                    </a:ext>
                  </a:extLst>
                </a:gridCol>
              </a:tblGrid>
              <a:tr h="1158299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Workload Intensity</a:t>
                      </a:r>
                      <a:endParaRPr lang="en-CA" sz="3000" dirty="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/>
                        <a:t>Number of Patients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/>
                        <a:t>Rate of RTW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Median time to RTW</a:t>
                      </a:r>
                      <a:endParaRPr lang="en-CA" sz="3000" dirty="0"/>
                    </a:p>
                  </a:txBody>
                  <a:tcPr marL="159731" marR="159731" marT="79865" marB="79865"/>
                </a:tc>
                <a:extLst>
                  <a:ext uri="{0D108BD9-81ED-4DB2-BD59-A6C34878D82A}">
                    <a16:rowId xmlns:a16="http://schemas.microsoft.com/office/drawing/2014/main" val="1225970194"/>
                  </a:ext>
                </a:extLst>
              </a:tr>
              <a:tr h="678854">
                <a:tc>
                  <a:txBody>
                    <a:bodyPr/>
                    <a:lstStyle/>
                    <a:p>
                      <a:r>
                        <a:rPr lang="en-US" sz="3000"/>
                        <a:t>Sedentary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496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84%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42 days</a:t>
                      </a:r>
                      <a:endParaRPr lang="en-CA" sz="3000"/>
                    </a:p>
                  </a:txBody>
                  <a:tcPr marL="159731" marR="159731" marT="79865" marB="79865"/>
                </a:tc>
                <a:extLst>
                  <a:ext uri="{0D108BD9-81ED-4DB2-BD59-A6C34878D82A}">
                    <a16:rowId xmlns:a16="http://schemas.microsoft.com/office/drawing/2014/main" val="1290578981"/>
                  </a:ext>
                </a:extLst>
              </a:tr>
              <a:tr h="678854">
                <a:tc>
                  <a:txBody>
                    <a:bodyPr/>
                    <a:lstStyle/>
                    <a:p>
                      <a:r>
                        <a:rPr lang="en-US" sz="3000" dirty="0"/>
                        <a:t>Light-Moderate</a:t>
                      </a:r>
                      <a:endParaRPr lang="en-CA" sz="3000" dirty="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563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81%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56 days</a:t>
                      </a:r>
                      <a:endParaRPr lang="en-CA" sz="3000"/>
                    </a:p>
                  </a:txBody>
                  <a:tcPr marL="159731" marR="159731" marT="79865" marB="79865"/>
                </a:tc>
                <a:extLst>
                  <a:ext uri="{0D108BD9-81ED-4DB2-BD59-A6C34878D82A}">
                    <a16:rowId xmlns:a16="http://schemas.microsoft.com/office/drawing/2014/main" val="2533860297"/>
                  </a:ext>
                </a:extLst>
              </a:tr>
              <a:tr h="1158299">
                <a:tc>
                  <a:txBody>
                    <a:bodyPr/>
                    <a:lstStyle/>
                    <a:p>
                      <a:r>
                        <a:rPr lang="en-US" sz="3000" dirty="0"/>
                        <a:t>Heavy-Very Heavy</a:t>
                      </a:r>
                      <a:endParaRPr lang="en-CA" sz="3000" dirty="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164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72%</a:t>
                      </a:r>
                      <a:endParaRPr lang="en-CA" sz="3000"/>
                    </a:p>
                  </a:txBody>
                  <a:tcPr marL="159731" marR="159731" marT="79865" marB="79865"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70 days</a:t>
                      </a:r>
                      <a:endParaRPr lang="en-CA" sz="3000" dirty="0"/>
                    </a:p>
                  </a:txBody>
                  <a:tcPr marL="159731" marR="159731" marT="79865" marB="79865"/>
                </a:tc>
                <a:extLst>
                  <a:ext uri="{0D108BD9-81ED-4DB2-BD59-A6C34878D82A}">
                    <a16:rowId xmlns:a16="http://schemas.microsoft.com/office/drawing/2014/main" val="3240704911"/>
                  </a:ext>
                </a:extLst>
              </a:tr>
            </a:tbl>
          </a:graphicData>
        </a:graphic>
      </p:graphicFrame>
      <p:pic>
        <p:nvPicPr>
          <p:cNvPr id="7" name="Picture 6" descr="Image result for canadian spine society">
            <a:extLst>
              <a:ext uri="{FF2B5EF4-FFF2-40B4-BE49-F238E27FC236}">
                <a16:creationId xmlns:a16="http://schemas.microsoft.com/office/drawing/2014/main" id="{21705031-B782-BF4D-8B55-9AC3FD8DB6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643616" y="5838448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D671F5-EECE-4795-89FB-85C4ED56C159}"/>
              </a:ext>
            </a:extLst>
          </p:cNvPr>
          <p:cNvSpPr txBox="1">
            <a:spLocks/>
          </p:cNvSpPr>
          <p:nvPr/>
        </p:nvSpPr>
        <p:spPr>
          <a:xfrm>
            <a:off x="396573" y="136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Overall results for all surgical groups </a:t>
            </a:r>
          </a:p>
          <a:p>
            <a:pPr marL="0" indent="0">
              <a:buNone/>
            </a:pPr>
            <a:r>
              <a:rPr lang="en-US" dirty="0"/>
              <a:t>(discectomy, laminectomy and fusion surgeries)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523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5435-7E4A-4F4C-9C1A-AA9FE94B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Image result for canadian spine society">
            <a:extLst>
              <a:ext uri="{FF2B5EF4-FFF2-40B4-BE49-F238E27FC236}">
                <a16:creationId xmlns:a16="http://schemas.microsoft.com/office/drawing/2014/main" id="{21705031-B782-BF4D-8B55-9AC3FD8DB6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643616" y="5838448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D671F5-EECE-4795-89FB-85C4ED56C159}"/>
              </a:ext>
            </a:extLst>
          </p:cNvPr>
          <p:cNvSpPr txBox="1">
            <a:spLocks/>
          </p:cNvSpPr>
          <p:nvPr/>
        </p:nvSpPr>
        <p:spPr>
          <a:xfrm>
            <a:off x="387940" y="15666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Median Time to RTW (days) stratified by workload intensity and type of surgical procedure:</a:t>
            </a: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5916594-BA66-4D8F-8CBD-346CD802F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84279"/>
              </p:ext>
            </p:extLst>
          </p:nvPr>
        </p:nvGraphicFramePr>
        <p:xfrm>
          <a:off x="1085516" y="2940786"/>
          <a:ext cx="9542064" cy="305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516">
                  <a:extLst>
                    <a:ext uri="{9D8B030D-6E8A-4147-A177-3AD203B41FA5}">
                      <a16:colId xmlns:a16="http://schemas.microsoft.com/office/drawing/2014/main" val="2036614988"/>
                    </a:ext>
                  </a:extLst>
                </a:gridCol>
                <a:gridCol w="2385516">
                  <a:extLst>
                    <a:ext uri="{9D8B030D-6E8A-4147-A177-3AD203B41FA5}">
                      <a16:colId xmlns:a16="http://schemas.microsoft.com/office/drawing/2014/main" val="4109029616"/>
                    </a:ext>
                  </a:extLst>
                </a:gridCol>
                <a:gridCol w="2385516">
                  <a:extLst>
                    <a:ext uri="{9D8B030D-6E8A-4147-A177-3AD203B41FA5}">
                      <a16:colId xmlns:a16="http://schemas.microsoft.com/office/drawing/2014/main" val="42009386"/>
                    </a:ext>
                  </a:extLst>
                </a:gridCol>
                <a:gridCol w="2385516">
                  <a:extLst>
                    <a:ext uri="{9D8B030D-6E8A-4147-A177-3AD203B41FA5}">
                      <a16:colId xmlns:a16="http://schemas.microsoft.com/office/drawing/2014/main" val="2412440894"/>
                    </a:ext>
                  </a:extLst>
                </a:gridCol>
              </a:tblGrid>
              <a:tr h="683365">
                <a:tc>
                  <a:txBody>
                    <a:bodyPr/>
                    <a:lstStyle/>
                    <a:p>
                      <a:r>
                        <a:rPr lang="en-US" sz="3000"/>
                        <a:t>Workload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Discectomy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Laminectomy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Fusion</a:t>
                      </a:r>
                      <a:endParaRPr lang="en-CA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81126"/>
                  </a:ext>
                </a:extLst>
              </a:tr>
              <a:tr h="683365">
                <a:tc>
                  <a:txBody>
                    <a:bodyPr/>
                    <a:lstStyle/>
                    <a:p>
                      <a:r>
                        <a:rPr lang="en-US" sz="3000" dirty="0"/>
                        <a:t>Sedentary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38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28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60</a:t>
                      </a:r>
                      <a:endParaRPr lang="en-CA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280388"/>
                  </a:ext>
                </a:extLst>
              </a:tr>
              <a:tr h="683365">
                <a:tc>
                  <a:txBody>
                    <a:bodyPr/>
                    <a:lstStyle/>
                    <a:p>
                      <a:r>
                        <a:rPr lang="en-US" sz="3000"/>
                        <a:t>Light-Medium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45.5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49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76</a:t>
                      </a:r>
                      <a:endParaRPr lang="en-CA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81454"/>
                  </a:ext>
                </a:extLst>
              </a:tr>
              <a:tr h="683365">
                <a:tc>
                  <a:txBody>
                    <a:bodyPr/>
                    <a:lstStyle/>
                    <a:p>
                      <a:r>
                        <a:rPr lang="en-US" sz="3000"/>
                        <a:t>Heavy-Very Heavy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67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/>
                        <a:t>67</a:t>
                      </a:r>
                      <a:endParaRPr lang="en-CA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73</a:t>
                      </a:r>
                      <a:endParaRPr lang="en-CA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2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F85435-7E4A-4F4C-9C1A-AA9FE94B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en-US" dirty="0"/>
              <a:t>CSORN Survey Results</a:t>
            </a:r>
            <a:endParaRPr lang="en-CA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DE66-5F6B-497E-A125-E378808BA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r>
              <a:rPr lang="en-US" sz="2000" dirty="0"/>
              <a:t>Response rate 52/60 = 87%</a:t>
            </a:r>
          </a:p>
          <a:p>
            <a:endParaRPr lang="en-US" sz="2000" dirty="0"/>
          </a:p>
          <a:p>
            <a:r>
              <a:rPr lang="en-US" sz="2000" dirty="0"/>
              <a:t>Overall recommendations of surgeons reflected actual times to RTW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5D2B45-070A-41D6-8B9A-5E202D24F3F5}"/>
              </a:ext>
            </a:extLst>
          </p:cNvPr>
          <p:cNvSpPr txBox="1"/>
          <p:nvPr/>
        </p:nvSpPr>
        <p:spPr>
          <a:xfrm>
            <a:off x="5869363" y="923563"/>
            <a:ext cx="578167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CA" sz="2000" b="1" dirty="0"/>
              <a:t>Time to RTW stratified by workload and type of surgery as recommended by CSORN surgeons</a:t>
            </a:r>
          </a:p>
          <a:p>
            <a:pPr>
              <a:spcAft>
                <a:spcPts val="600"/>
              </a:spcAft>
            </a:pPr>
            <a:endParaRPr lang="en-C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52CE89-2A5E-4636-8142-ECCEDE5B7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79152"/>
              </p:ext>
            </p:extLst>
          </p:nvPr>
        </p:nvGraphicFramePr>
        <p:xfrm>
          <a:off x="5874947" y="2116933"/>
          <a:ext cx="5977884" cy="241084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065841">
                  <a:extLst>
                    <a:ext uri="{9D8B030D-6E8A-4147-A177-3AD203B41FA5}">
                      <a16:colId xmlns:a16="http://schemas.microsoft.com/office/drawing/2014/main" val="3496923602"/>
                    </a:ext>
                  </a:extLst>
                </a:gridCol>
                <a:gridCol w="2283943">
                  <a:extLst>
                    <a:ext uri="{9D8B030D-6E8A-4147-A177-3AD203B41FA5}">
                      <a16:colId xmlns:a16="http://schemas.microsoft.com/office/drawing/2014/main" val="4236051127"/>
                    </a:ext>
                  </a:extLst>
                </a:gridCol>
                <a:gridCol w="1044983">
                  <a:extLst>
                    <a:ext uri="{9D8B030D-6E8A-4147-A177-3AD203B41FA5}">
                      <a16:colId xmlns:a16="http://schemas.microsoft.com/office/drawing/2014/main" val="904274425"/>
                    </a:ext>
                  </a:extLst>
                </a:gridCol>
                <a:gridCol w="1583117">
                  <a:extLst>
                    <a:ext uri="{9D8B030D-6E8A-4147-A177-3AD203B41FA5}">
                      <a16:colId xmlns:a16="http://schemas.microsoft.com/office/drawing/2014/main" val="1440334755"/>
                    </a:ext>
                  </a:extLst>
                </a:gridCol>
              </a:tblGrid>
              <a:tr h="652770">
                <a:tc>
                  <a:txBody>
                    <a:bodyPr/>
                    <a:lstStyle/>
                    <a:p>
                      <a:r>
                        <a:rPr lang="en-US" sz="1300" b="1" cap="none" spc="0">
                          <a:solidFill>
                            <a:schemeClr val="tx1"/>
                          </a:solidFill>
                        </a:rPr>
                        <a:t>Workload Intensity</a:t>
                      </a:r>
                      <a:endParaRPr lang="en-CA" sz="13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cap="none" spc="0">
                          <a:solidFill>
                            <a:schemeClr val="tx1"/>
                          </a:solidFill>
                        </a:rPr>
                        <a:t>Non fusion surgery (laminectomy/discectomy)</a:t>
                      </a:r>
                      <a:endParaRPr lang="en-CA" sz="13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cap="none" spc="0" dirty="0">
                          <a:solidFill>
                            <a:schemeClr val="tx1"/>
                          </a:solidFill>
                        </a:rPr>
                        <a:t>Fusion surgery</a:t>
                      </a:r>
                      <a:endParaRPr lang="en-CA" sz="13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cap="none" spc="0">
                          <a:solidFill>
                            <a:schemeClr val="tx1"/>
                          </a:solidFill>
                        </a:rPr>
                        <a:t>Surgeon recommendation </a:t>
                      </a:r>
                      <a:endParaRPr lang="en-CA" sz="13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82085"/>
                  </a:ext>
                </a:extLst>
              </a:tr>
              <a:tr h="452534"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Sedentary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2-6 weeks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7-12 weeks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70%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728360"/>
                  </a:ext>
                </a:extLst>
              </a:tr>
              <a:tr h="652770"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Light-Moderate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7-12 weeks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3-6 months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63%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1683"/>
                  </a:ext>
                </a:extLst>
              </a:tr>
              <a:tr h="652770"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Heavy-Very Heavy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 dirty="0">
                          <a:solidFill>
                            <a:schemeClr val="tx1"/>
                          </a:solidFill>
                        </a:rPr>
                        <a:t>7-12 weeks</a:t>
                      </a:r>
                      <a:endParaRPr lang="en-CA" sz="1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>
                          <a:solidFill>
                            <a:schemeClr val="tx1"/>
                          </a:solidFill>
                        </a:rPr>
                        <a:t>3-6 months</a:t>
                      </a:r>
                      <a:endParaRPr lang="en-CA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cap="none" spc="0" dirty="0">
                          <a:solidFill>
                            <a:schemeClr val="tx1"/>
                          </a:solidFill>
                        </a:rPr>
                        <a:t>63%</a:t>
                      </a:r>
                      <a:endParaRPr lang="en-CA" sz="1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60071" marT="24028" marB="1802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321472"/>
                  </a:ext>
                </a:extLst>
              </a:tr>
            </a:tbl>
          </a:graphicData>
        </a:graphic>
      </p:graphicFrame>
      <p:pic>
        <p:nvPicPr>
          <p:cNvPr id="45" name="Picture 6" descr="Image result for canadian spine society">
            <a:extLst>
              <a:ext uri="{FF2B5EF4-FFF2-40B4-BE49-F238E27FC236}">
                <a16:creationId xmlns:a16="http://schemas.microsoft.com/office/drawing/2014/main" id="{AC29F51C-66DC-7B4C-BD5F-CA8DF7EB20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10808959" y="5622399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983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EC3A5-AC9A-4296-B751-F626C8DA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Summary</a:t>
            </a:r>
            <a:endParaRPr lang="en-CA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F8E674-0FFF-481D-BE41-653E59F66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8267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6" descr="Image result for canadian spine society">
            <a:extLst>
              <a:ext uri="{FF2B5EF4-FFF2-40B4-BE49-F238E27FC236}">
                <a16:creationId xmlns:a16="http://schemas.microsoft.com/office/drawing/2014/main" id="{01C99185-1176-4E49-929E-2FB74BD7A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3" t="24552" r="34122" b="23283"/>
          <a:stretch/>
        </p:blipFill>
        <p:spPr bwMode="auto">
          <a:xfrm>
            <a:off x="9558433" y="422058"/>
            <a:ext cx="1303044" cy="108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65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 Canadian Perspective on the Effect of Patient Workload Intensity on Return to Work after Elective Lumbar Spine Surgery</vt:lpstr>
      <vt:lpstr>PowerPoint Presentation</vt:lpstr>
      <vt:lpstr>Return to Work (RTW) in the Canadian Population after Elective Lumbar Spine Surgery</vt:lpstr>
      <vt:lpstr>CSORN database</vt:lpstr>
      <vt:lpstr>Results</vt:lpstr>
      <vt:lpstr>Results</vt:lpstr>
      <vt:lpstr>CSORN Survey Results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Canadian Perspective on the Effect of Patient Workload Intensity on Return to Work after Elective Lumbar Spine Surgery</dc:title>
  <dc:creator>supriya singh</dc:creator>
  <cp:lastModifiedBy>supriya singh</cp:lastModifiedBy>
  <cp:revision>7</cp:revision>
  <dcterms:created xsi:type="dcterms:W3CDTF">2021-01-07T05:03:55Z</dcterms:created>
  <dcterms:modified xsi:type="dcterms:W3CDTF">2021-01-09T01:22:53Z</dcterms:modified>
</cp:coreProperties>
</file>