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DFC"/>
    <a:srgbClr val="6DB6FF"/>
    <a:srgbClr val="5EA5FC"/>
    <a:srgbClr val="469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AD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21-44F5-BA7A-F4B56F7AF1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21-44F5-BA7A-F4B56F7AF15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21-44F5-BA7A-F4B56F7AF15A}"/>
              </c:ext>
            </c:extLst>
          </c:dPt>
          <c:cat>
            <c:strRef>
              <c:f>Sheet1!$G$1:$G$3</c:f>
              <c:strCache>
                <c:ptCount val="3"/>
                <c:pt idx="0">
                  <c:v>Excellent </c:v>
                </c:pt>
                <c:pt idx="1">
                  <c:v>Good</c:v>
                </c:pt>
                <c:pt idx="2">
                  <c:v>Poor </c:v>
                </c:pt>
              </c:strCache>
            </c:strRef>
          </c:cat>
          <c:val>
            <c:numRef>
              <c:f>Sheet1!$H$1:$H$3</c:f>
              <c:numCache>
                <c:formatCode>General</c:formatCode>
                <c:ptCount val="3"/>
                <c:pt idx="0">
                  <c:v>59.7</c:v>
                </c:pt>
                <c:pt idx="1">
                  <c:v>35.6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21-44F5-BA7A-F4B56F7AF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926400"/>
        <c:axId val="291928320"/>
      </c:barChart>
      <c:catAx>
        <c:axId val="2919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928320"/>
        <c:crosses val="autoZero"/>
        <c:auto val="1"/>
        <c:lblAlgn val="ctr"/>
        <c:lblOffset val="100"/>
        <c:noMultiLvlLbl val="0"/>
      </c:catAx>
      <c:valAx>
        <c:axId val="2919283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 err="1">
                    <a:solidFill>
                      <a:schemeClr val="tx1"/>
                    </a:solidFill>
                  </a:rPr>
                  <a:t>mODI</a:t>
                </a:r>
                <a:endParaRPr lang="en-US" sz="1800" b="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92640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90618847995012"/>
          <c:y val="0.12765635120449442"/>
          <c:w val="0.86509381152004994"/>
          <c:h val="0.754186664787678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AD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87-459D-9009-8E956BF35FE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87-459D-9009-8E956BF35FE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87-459D-9009-8E956BF35FEA}"/>
              </c:ext>
            </c:extLst>
          </c:dPt>
          <c:cat>
            <c:strRef>
              <c:f>Sheet1!$D$1:$D$3</c:f>
              <c:strCache>
                <c:ptCount val="3"/>
                <c:pt idx="0">
                  <c:v>Excellent </c:v>
                </c:pt>
                <c:pt idx="1">
                  <c:v>Good</c:v>
                </c:pt>
                <c:pt idx="2">
                  <c:v>Poor </c:v>
                </c:pt>
              </c:strCache>
            </c:strRef>
          </c:cat>
          <c:val>
            <c:numRef>
              <c:f>Sheet1!$E$1:$E$3</c:f>
              <c:numCache>
                <c:formatCode>General</c:formatCode>
                <c:ptCount val="3"/>
                <c:pt idx="0">
                  <c:v>13</c:v>
                </c:pt>
                <c:pt idx="1">
                  <c:v>56.4</c:v>
                </c:pt>
                <c:pt idx="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87-459D-9009-8E956BF35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86240"/>
        <c:axId val="296588032"/>
      </c:barChart>
      <c:catAx>
        <c:axId val="29658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88032"/>
        <c:crosses val="autoZero"/>
        <c:auto val="1"/>
        <c:lblAlgn val="ctr"/>
        <c:lblOffset val="100"/>
        <c:noMultiLvlLbl val="0"/>
      </c:catAx>
      <c:valAx>
        <c:axId val="2965880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 b="0" dirty="0">
                    <a:solidFill>
                      <a:schemeClr val="tx1"/>
                    </a:solidFill>
                  </a:rPr>
                  <a:t>%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8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79499149862238"/>
          <c:y val="3.5271127452555791E-2"/>
          <c:w val="0.85002094353815527"/>
          <c:h val="0.842411532688826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ADF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D7-4F60-A1B9-65A7A45D556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D7-4F60-A1B9-65A7A45D556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D7-4F60-A1B9-65A7A45D556E}"/>
              </c:ext>
            </c:extLst>
          </c:dPt>
          <c:cat>
            <c:strRef>
              <c:f>Sheet1!$A$1:$A$3</c:f>
              <c:strCache>
                <c:ptCount val="3"/>
                <c:pt idx="0">
                  <c:v>Excellent </c:v>
                </c:pt>
                <c:pt idx="1">
                  <c:v>Good</c:v>
                </c:pt>
                <c:pt idx="2">
                  <c:v>Poor 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55.4</c:v>
                </c:pt>
                <c:pt idx="2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D7-4F60-A1B9-65A7A45D5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736640"/>
        <c:axId val="314738560"/>
      </c:barChart>
      <c:catAx>
        <c:axId val="3147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38560"/>
        <c:crosses val="autoZero"/>
        <c:auto val="1"/>
        <c:lblAlgn val="ctr"/>
        <c:lblOffset val="100"/>
        <c:noMultiLvlLbl val="0"/>
      </c:catAx>
      <c:valAx>
        <c:axId val="3147385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0" dirty="0">
                    <a:solidFill>
                      <a:schemeClr val="tx1"/>
                    </a:solidFill>
                  </a:rPr>
                  <a:t>%</a:t>
                </a:r>
                <a:r>
                  <a:rPr lang="en-CA" sz="2000" b="0" baseline="0" dirty="0">
                    <a:solidFill>
                      <a:schemeClr val="tx1"/>
                    </a:solidFill>
                  </a:rPr>
                  <a:t> of Patients</a:t>
                </a:r>
                <a:endParaRPr lang="en-CA" sz="2000" b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6431428014971505E-2"/>
              <c:y val="0.317397485891236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3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404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Postoperative Recovery Patterns Following Discectomy Surgery For Lumbar Radiculopathy</vt:lpstr>
      <vt:lpstr>PowerPoint Presentation</vt:lpstr>
      <vt:lpstr>Background </vt:lpstr>
      <vt:lpstr>Methods</vt:lpstr>
      <vt:lpstr>Methods</vt:lpstr>
      <vt:lpstr>Methods</vt:lpstr>
      <vt:lpstr>Results: Disability</vt:lpstr>
      <vt:lpstr>Results: Back Pain</vt:lpstr>
      <vt:lpstr>Results: Leg Pain 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recovery patterns following discectomy surgery for lumbar radiculopathy</dc:title>
  <dc:creator>Jenny Wang</dc:creator>
  <cp:lastModifiedBy>Jenny Wang</cp:lastModifiedBy>
  <cp:revision>64</cp:revision>
  <cp:lastPrinted>2021-01-21T00:47:42Z</cp:lastPrinted>
  <dcterms:created xsi:type="dcterms:W3CDTF">2021-01-05T01:44:47Z</dcterms:created>
  <dcterms:modified xsi:type="dcterms:W3CDTF">2021-01-21T01:03:26Z</dcterms:modified>
</cp:coreProperties>
</file>